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7" r:id="rId1"/>
    <p:sldMasterId id="2147484602" r:id="rId2"/>
  </p:sldMasterIdLst>
  <p:notesMasterIdLst>
    <p:notesMasterId r:id="rId62"/>
  </p:notesMasterIdLst>
  <p:handoutMasterIdLst>
    <p:handoutMasterId r:id="rId63"/>
  </p:handoutMasterIdLst>
  <p:sldIdLst>
    <p:sldId id="386" r:id="rId3"/>
    <p:sldId id="753" r:id="rId4"/>
    <p:sldId id="778" r:id="rId5"/>
    <p:sldId id="779" r:id="rId6"/>
    <p:sldId id="776" r:id="rId7"/>
    <p:sldId id="783" r:id="rId8"/>
    <p:sldId id="683" r:id="rId9"/>
    <p:sldId id="742" r:id="rId10"/>
    <p:sldId id="743" r:id="rId11"/>
    <p:sldId id="740" r:id="rId12"/>
    <p:sldId id="744" r:id="rId13"/>
    <p:sldId id="391" r:id="rId14"/>
    <p:sldId id="687" r:id="rId15"/>
    <p:sldId id="789" r:id="rId16"/>
    <p:sldId id="731" r:id="rId17"/>
    <p:sldId id="754" r:id="rId18"/>
    <p:sldId id="788" r:id="rId19"/>
    <p:sldId id="711" r:id="rId20"/>
    <p:sldId id="468" r:id="rId21"/>
    <p:sldId id="759" r:id="rId22"/>
    <p:sldId id="710" r:id="rId23"/>
    <p:sldId id="758" r:id="rId24"/>
    <p:sldId id="607" r:id="rId25"/>
    <p:sldId id="611" r:id="rId26"/>
    <p:sldId id="735" r:id="rId27"/>
    <p:sldId id="618" r:id="rId28"/>
    <p:sldId id="746" r:id="rId29"/>
    <p:sldId id="784" r:id="rId30"/>
    <p:sldId id="747" r:id="rId31"/>
    <p:sldId id="791" r:id="rId32"/>
    <p:sldId id="790" r:id="rId33"/>
    <p:sldId id="621" r:id="rId34"/>
    <p:sldId id="630" r:id="rId35"/>
    <p:sldId id="749" r:id="rId36"/>
    <p:sldId id="750" r:id="rId37"/>
    <p:sldId id="751" r:id="rId38"/>
    <p:sldId id="739" r:id="rId39"/>
    <p:sldId id="712" r:id="rId40"/>
    <p:sldId id="737" r:id="rId41"/>
    <p:sldId id="688" r:id="rId42"/>
    <p:sldId id="689" r:id="rId43"/>
    <p:sldId id="691" r:id="rId44"/>
    <p:sldId id="692" r:id="rId45"/>
    <p:sldId id="695" r:id="rId46"/>
    <p:sldId id="696" r:id="rId47"/>
    <p:sldId id="697" r:id="rId48"/>
    <p:sldId id="699" r:id="rId49"/>
    <p:sldId id="700" r:id="rId50"/>
    <p:sldId id="701" r:id="rId51"/>
    <p:sldId id="707" r:id="rId52"/>
    <p:sldId id="785" r:id="rId53"/>
    <p:sldId id="786" r:id="rId54"/>
    <p:sldId id="787" r:id="rId55"/>
    <p:sldId id="732" r:id="rId56"/>
    <p:sldId id="733" r:id="rId57"/>
    <p:sldId id="703" r:id="rId58"/>
    <p:sldId id="755" r:id="rId59"/>
    <p:sldId id="756" r:id="rId60"/>
    <p:sldId id="772"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1D8"/>
    <a:srgbClr val="0B0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9" autoAdjust="0"/>
    <p:restoredTop sz="65523" autoAdjust="0"/>
  </p:normalViewPr>
  <p:slideViewPr>
    <p:cSldViewPr>
      <p:cViewPr varScale="1">
        <p:scale>
          <a:sx n="44" d="100"/>
          <a:sy n="44" d="100"/>
        </p:scale>
        <p:origin x="-1920" y="-9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19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9145311381531848E-2"/>
          <c:y val="3.8801647861027987E-2"/>
          <c:w val="0.86423478883321359"/>
          <c:h val="0.56067964120464364"/>
        </c:manualLayout>
      </c:layout>
      <c:bar3DChart>
        <c:barDir val="col"/>
        <c:grouping val="clustered"/>
        <c:varyColors val="0"/>
        <c:ser>
          <c:idx val="0"/>
          <c:order val="0"/>
          <c:tx>
            <c:strRef>
              <c:f>Sheet1!$B$1</c:f>
              <c:strCache>
                <c:ptCount val="1"/>
                <c:pt idx="0">
                  <c:v>Any SUD</c:v>
                </c:pt>
              </c:strCache>
            </c:strRef>
          </c:tx>
          <c:spPr>
            <a:solidFill>
              <a:srgbClr val="FFC000"/>
            </a:solidFill>
          </c:spPr>
          <c:invertIfNegative val="0"/>
          <c:dPt>
            <c:idx val="0"/>
            <c:invertIfNegative val="0"/>
            <c:bubble3D val="0"/>
            <c:spPr>
              <a:solidFill>
                <a:srgbClr val="FFC000"/>
              </a:solidFill>
              <a:ln>
                <a:solidFill>
                  <a:schemeClr val="tx1"/>
                </a:solidFill>
              </a:ln>
            </c:spPr>
          </c:dPt>
          <c:dPt>
            <c:idx val="1"/>
            <c:invertIfNegative val="0"/>
            <c:bubble3D val="0"/>
            <c:spPr>
              <a:solidFill>
                <a:srgbClr val="FFC000"/>
              </a:solidFill>
              <a:ln>
                <a:solidFill>
                  <a:schemeClr val="tx1"/>
                </a:solidFill>
              </a:ln>
            </c:spPr>
          </c:dPt>
          <c:dPt>
            <c:idx val="2"/>
            <c:invertIfNegative val="0"/>
            <c:bubble3D val="0"/>
            <c:spPr>
              <a:solidFill>
                <a:srgbClr val="FFC000"/>
              </a:solidFill>
              <a:ln>
                <a:solidFill>
                  <a:schemeClr val="tx1"/>
                </a:solidFill>
              </a:ln>
            </c:spPr>
          </c:dPt>
          <c:dPt>
            <c:idx val="3"/>
            <c:invertIfNegative val="0"/>
            <c:bubble3D val="0"/>
            <c:spPr>
              <a:solidFill>
                <a:srgbClr val="FFC000"/>
              </a:solidFill>
              <a:ln>
                <a:solidFill>
                  <a:schemeClr val="tx1"/>
                </a:solidFill>
              </a:ln>
            </c:spPr>
          </c:dPt>
          <c:dPt>
            <c:idx val="4"/>
            <c:invertIfNegative val="0"/>
            <c:bubble3D val="0"/>
            <c:spPr>
              <a:solidFill>
                <a:srgbClr val="FFC000"/>
              </a:solidFill>
              <a:ln>
                <a:solidFill>
                  <a:schemeClr val="tx1"/>
                </a:solidFill>
              </a:ln>
            </c:spPr>
          </c:dPt>
          <c:dPt>
            <c:idx val="5"/>
            <c:invertIfNegative val="0"/>
            <c:bubble3D val="0"/>
            <c:spPr>
              <a:solidFill>
                <a:srgbClr val="FFC000"/>
              </a:solidFill>
              <a:ln>
                <a:solidFill>
                  <a:schemeClr val="tx1"/>
                </a:solidFill>
              </a:ln>
            </c:spPr>
          </c:dPt>
          <c:cat>
            <c:strRef>
              <c:f>Sheet1!$A$2:$A$6</c:f>
              <c:strCache>
                <c:ptCount val="5"/>
                <c:pt idx="0">
                  <c:v>Any Mood Do</c:v>
                </c:pt>
                <c:pt idx="1">
                  <c:v>Maj Dep</c:v>
                </c:pt>
                <c:pt idx="2">
                  <c:v>Dysthymia</c:v>
                </c:pt>
                <c:pt idx="3">
                  <c:v>Mania</c:v>
                </c:pt>
                <c:pt idx="4">
                  <c:v>Hypo Mania</c:v>
                </c:pt>
              </c:strCache>
            </c:strRef>
          </c:cat>
          <c:val>
            <c:numRef>
              <c:f>Sheet1!$B$2:$B$6</c:f>
              <c:numCache>
                <c:formatCode>General</c:formatCode>
                <c:ptCount val="5"/>
                <c:pt idx="0">
                  <c:v>19.7</c:v>
                </c:pt>
                <c:pt idx="1">
                  <c:v>14.5</c:v>
                </c:pt>
                <c:pt idx="2">
                  <c:v>3.5</c:v>
                </c:pt>
                <c:pt idx="3">
                  <c:v>4.9000000000000004</c:v>
                </c:pt>
                <c:pt idx="4">
                  <c:v>3.3</c:v>
                </c:pt>
              </c:numCache>
            </c:numRef>
          </c:val>
        </c:ser>
        <c:ser>
          <c:idx val="1"/>
          <c:order val="1"/>
          <c:tx>
            <c:strRef>
              <c:f>Sheet1!$C$1</c:f>
              <c:strCache>
                <c:ptCount val="1"/>
                <c:pt idx="0">
                  <c:v>Any Substance Dependence</c:v>
                </c:pt>
              </c:strCache>
            </c:strRef>
          </c:tx>
          <c:invertIfNegative val="0"/>
          <c:cat>
            <c:strRef>
              <c:f>Sheet1!$A$2:$A$6</c:f>
              <c:strCache>
                <c:ptCount val="5"/>
                <c:pt idx="0">
                  <c:v>Any Mood Do</c:v>
                </c:pt>
                <c:pt idx="1">
                  <c:v>Maj Dep</c:v>
                </c:pt>
                <c:pt idx="2">
                  <c:v>Dysthymia</c:v>
                </c:pt>
                <c:pt idx="3">
                  <c:v>Mania</c:v>
                </c:pt>
                <c:pt idx="4">
                  <c:v>Hypo Mania</c:v>
                </c:pt>
              </c:strCache>
            </c:strRef>
          </c:cat>
          <c:val>
            <c:numRef>
              <c:f>Sheet1!$C$2:$C$6</c:f>
              <c:numCache>
                <c:formatCode>General</c:formatCode>
                <c:ptCount val="5"/>
                <c:pt idx="0">
                  <c:v>29</c:v>
                </c:pt>
                <c:pt idx="1">
                  <c:v>21.8</c:v>
                </c:pt>
                <c:pt idx="2">
                  <c:v>5.4</c:v>
                </c:pt>
                <c:pt idx="3">
                  <c:v>8.3000000000000007</c:v>
                </c:pt>
                <c:pt idx="4">
                  <c:v>4.9000000000000004</c:v>
                </c:pt>
              </c:numCache>
            </c:numRef>
          </c:val>
        </c:ser>
        <c:dLbls>
          <c:showLegendKey val="0"/>
          <c:showVal val="0"/>
          <c:showCatName val="0"/>
          <c:showSerName val="0"/>
          <c:showPercent val="0"/>
          <c:showBubbleSize val="0"/>
        </c:dLbls>
        <c:gapWidth val="150"/>
        <c:shape val="cylinder"/>
        <c:axId val="97340032"/>
        <c:axId val="97350016"/>
        <c:axId val="0"/>
      </c:bar3DChart>
      <c:catAx>
        <c:axId val="97340032"/>
        <c:scaling>
          <c:orientation val="minMax"/>
        </c:scaling>
        <c:delete val="0"/>
        <c:axPos val="b"/>
        <c:numFmt formatCode="General" sourceLinked="0"/>
        <c:majorTickMark val="out"/>
        <c:minorTickMark val="none"/>
        <c:tickLblPos val="nextTo"/>
        <c:crossAx val="97350016"/>
        <c:crosses val="autoZero"/>
        <c:auto val="1"/>
        <c:lblAlgn val="ctr"/>
        <c:lblOffset val="100"/>
        <c:noMultiLvlLbl val="0"/>
      </c:catAx>
      <c:valAx>
        <c:axId val="97350016"/>
        <c:scaling>
          <c:orientation val="minMax"/>
        </c:scaling>
        <c:delete val="0"/>
        <c:axPos val="l"/>
        <c:majorGridlines/>
        <c:numFmt formatCode="General" sourceLinked="1"/>
        <c:majorTickMark val="out"/>
        <c:minorTickMark val="none"/>
        <c:tickLblPos val="nextTo"/>
        <c:crossAx val="97340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9145311381531848E-2"/>
          <c:y val="3.8801647861027903E-2"/>
          <c:w val="0.86423478883321359"/>
          <c:h val="0.56067964120464364"/>
        </c:manualLayout>
      </c:layout>
      <c:bar3DChart>
        <c:barDir val="col"/>
        <c:grouping val="clustered"/>
        <c:varyColors val="0"/>
        <c:ser>
          <c:idx val="0"/>
          <c:order val="0"/>
          <c:tx>
            <c:strRef>
              <c:f>Sheet1!$B$1</c:f>
              <c:strCache>
                <c:ptCount val="1"/>
                <c:pt idx="0">
                  <c:v>Any SUD</c:v>
                </c:pt>
              </c:strCache>
            </c:strRef>
          </c:tx>
          <c:spPr>
            <a:solidFill>
              <a:srgbClr val="FFC000"/>
            </a:solidFill>
          </c:spPr>
          <c:invertIfNegative val="0"/>
          <c:dPt>
            <c:idx val="0"/>
            <c:invertIfNegative val="0"/>
            <c:bubble3D val="0"/>
            <c:spPr>
              <a:solidFill>
                <a:srgbClr val="FFC000"/>
              </a:solidFill>
              <a:ln>
                <a:solidFill>
                  <a:schemeClr val="tx1"/>
                </a:solidFill>
              </a:ln>
            </c:spPr>
          </c:dPt>
          <c:dPt>
            <c:idx val="1"/>
            <c:invertIfNegative val="0"/>
            <c:bubble3D val="0"/>
            <c:spPr>
              <a:solidFill>
                <a:srgbClr val="FFC000"/>
              </a:solidFill>
              <a:ln>
                <a:solidFill>
                  <a:schemeClr val="tx1"/>
                </a:solidFill>
              </a:ln>
            </c:spPr>
          </c:dPt>
          <c:dPt>
            <c:idx val="2"/>
            <c:invertIfNegative val="0"/>
            <c:bubble3D val="0"/>
            <c:spPr>
              <a:solidFill>
                <a:srgbClr val="FFC000"/>
              </a:solidFill>
              <a:ln>
                <a:solidFill>
                  <a:schemeClr val="tx1"/>
                </a:solidFill>
              </a:ln>
            </c:spPr>
          </c:dPt>
          <c:dPt>
            <c:idx val="3"/>
            <c:invertIfNegative val="0"/>
            <c:bubble3D val="0"/>
            <c:spPr>
              <a:solidFill>
                <a:srgbClr val="FFC000"/>
              </a:solidFill>
              <a:ln>
                <a:solidFill>
                  <a:schemeClr val="tx1"/>
                </a:solidFill>
              </a:ln>
            </c:spPr>
          </c:dPt>
          <c:dPt>
            <c:idx val="4"/>
            <c:invertIfNegative val="0"/>
            <c:bubble3D val="0"/>
            <c:spPr>
              <a:solidFill>
                <a:srgbClr val="FFC000"/>
              </a:solidFill>
              <a:ln>
                <a:solidFill>
                  <a:schemeClr val="tx1"/>
                </a:solidFill>
              </a:ln>
            </c:spPr>
          </c:dPt>
          <c:dPt>
            <c:idx val="5"/>
            <c:invertIfNegative val="0"/>
            <c:bubble3D val="0"/>
            <c:spPr>
              <a:solidFill>
                <a:srgbClr val="FFC000"/>
              </a:solidFill>
              <a:ln>
                <a:solidFill>
                  <a:schemeClr val="tx1"/>
                </a:solidFill>
              </a:ln>
            </c:spPr>
          </c:dPt>
          <c:cat>
            <c:strRef>
              <c:f>Sheet1!$A$2:$A$7</c:f>
              <c:strCache>
                <c:ptCount val="6"/>
                <c:pt idx="0">
                  <c:v>Any Anxiety</c:v>
                </c:pt>
                <c:pt idx="1">
                  <c:v>Panic/Agor</c:v>
                </c:pt>
                <c:pt idx="2">
                  <c:v>Panic w/o Ago</c:v>
                </c:pt>
                <c:pt idx="3">
                  <c:v>Social Anx Do</c:v>
                </c:pt>
                <c:pt idx="4">
                  <c:v>Specific Phobia</c:v>
                </c:pt>
                <c:pt idx="5">
                  <c:v>GAD</c:v>
                </c:pt>
              </c:strCache>
            </c:strRef>
          </c:cat>
          <c:val>
            <c:numRef>
              <c:f>Sheet1!$B$2:$B$7</c:f>
              <c:numCache>
                <c:formatCode>General</c:formatCode>
                <c:ptCount val="6"/>
                <c:pt idx="0">
                  <c:v>17.7</c:v>
                </c:pt>
                <c:pt idx="1">
                  <c:v>1.5</c:v>
                </c:pt>
                <c:pt idx="2">
                  <c:v>2.9</c:v>
                </c:pt>
                <c:pt idx="3">
                  <c:v>4.7</c:v>
                </c:pt>
                <c:pt idx="4">
                  <c:v>10.5</c:v>
                </c:pt>
                <c:pt idx="5">
                  <c:v>4.2</c:v>
                </c:pt>
              </c:numCache>
            </c:numRef>
          </c:val>
        </c:ser>
        <c:ser>
          <c:idx val="1"/>
          <c:order val="1"/>
          <c:tx>
            <c:strRef>
              <c:f>Sheet1!$C$1</c:f>
              <c:strCache>
                <c:ptCount val="1"/>
                <c:pt idx="0">
                  <c:v>Any Substance Dependence</c:v>
                </c:pt>
              </c:strCache>
            </c:strRef>
          </c:tx>
          <c:invertIfNegative val="0"/>
          <c:cat>
            <c:strRef>
              <c:f>Sheet1!$A$2:$A$7</c:f>
              <c:strCache>
                <c:ptCount val="6"/>
                <c:pt idx="0">
                  <c:v>Any Anxiety</c:v>
                </c:pt>
                <c:pt idx="1">
                  <c:v>Panic/Agor</c:v>
                </c:pt>
                <c:pt idx="2">
                  <c:v>Panic w/o Ago</c:v>
                </c:pt>
                <c:pt idx="3">
                  <c:v>Social Anx Do</c:v>
                </c:pt>
                <c:pt idx="4">
                  <c:v>Specific Phobia</c:v>
                </c:pt>
                <c:pt idx="5">
                  <c:v>GAD</c:v>
                </c:pt>
              </c:strCache>
            </c:strRef>
          </c:cat>
          <c:val>
            <c:numRef>
              <c:f>Sheet1!$C$2:$C$7</c:f>
              <c:numCache>
                <c:formatCode>General</c:formatCode>
                <c:ptCount val="6"/>
                <c:pt idx="0">
                  <c:v>24.5</c:v>
                </c:pt>
                <c:pt idx="1">
                  <c:v>2.1</c:v>
                </c:pt>
                <c:pt idx="2">
                  <c:v>4.8</c:v>
                </c:pt>
                <c:pt idx="3">
                  <c:v>6.8</c:v>
                </c:pt>
                <c:pt idx="4">
                  <c:v>14.1</c:v>
                </c:pt>
                <c:pt idx="5">
                  <c:v>6.7</c:v>
                </c:pt>
              </c:numCache>
            </c:numRef>
          </c:val>
        </c:ser>
        <c:dLbls>
          <c:showLegendKey val="0"/>
          <c:showVal val="0"/>
          <c:showCatName val="0"/>
          <c:showSerName val="0"/>
          <c:showPercent val="0"/>
          <c:showBubbleSize val="0"/>
        </c:dLbls>
        <c:gapWidth val="150"/>
        <c:shape val="cylinder"/>
        <c:axId val="97377280"/>
        <c:axId val="96076544"/>
        <c:axId val="0"/>
      </c:bar3DChart>
      <c:catAx>
        <c:axId val="97377280"/>
        <c:scaling>
          <c:orientation val="minMax"/>
        </c:scaling>
        <c:delete val="0"/>
        <c:axPos val="b"/>
        <c:numFmt formatCode="General" sourceLinked="0"/>
        <c:majorTickMark val="out"/>
        <c:minorTickMark val="none"/>
        <c:tickLblPos val="nextTo"/>
        <c:crossAx val="96076544"/>
        <c:crosses val="autoZero"/>
        <c:auto val="1"/>
        <c:lblAlgn val="ctr"/>
        <c:lblOffset val="100"/>
        <c:noMultiLvlLbl val="0"/>
      </c:catAx>
      <c:valAx>
        <c:axId val="96076544"/>
        <c:scaling>
          <c:orientation val="minMax"/>
          <c:max val="30"/>
        </c:scaling>
        <c:delete val="0"/>
        <c:axPos val="l"/>
        <c:majorGridlines/>
        <c:numFmt formatCode="General" sourceLinked="1"/>
        <c:majorTickMark val="out"/>
        <c:minorTickMark val="none"/>
        <c:tickLblPos val="nextTo"/>
        <c:crossAx val="97377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3229744728080266E-2"/>
          <c:y val="0.12559241706161139"/>
          <c:w val="0.8091009988901221"/>
          <c:h val="0.63981042654029074"/>
        </c:manualLayout>
      </c:layout>
      <c:bar3DChart>
        <c:barDir val="col"/>
        <c:grouping val="clustered"/>
        <c:varyColors val="0"/>
        <c:ser>
          <c:idx val="1"/>
          <c:order val="0"/>
          <c:tx>
            <c:strRef>
              <c:f>Sheet1!$A$2</c:f>
              <c:strCache>
                <c:ptCount val="1"/>
                <c:pt idx="0">
                  <c:v>Comparison (n=80)</c:v>
                </c:pt>
              </c:strCache>
            </c:strRef>
          </c:tx>
          <c:spPr>
            <a:solidFill>
              <a:srgbClr val="00FFFF"/>
            </a:solidFill>
            <a:ln w="11953">
              <a:solidFill>
                <a:schemeClr val="tx1"/>
              </a:solidFill>
              <a:prstDash val="solid"/>
            </a:ln>
          </c:spPr>
          <c:invertIfNegative val="0"/>
          <c:cat>
            <c:strRef>
              <c:f>Sheet1!$B$1:$C$1</c:f>
              <c:strCache>
                <c:ptCount val="2"/>
                <c:pt idx="0">
                  <c:v>Word Recall**</c:v>
                </c:pt>
                <c:pt idx="1">
                  <c:v>Picture Recall**</c:v>
                </c:pt>
              </c:strCache>
            </c:strRef>
          </c:cat>
          <c:val>
            <c:numRef>
              <c:f>Sheet1!$B$2:$C$2</c:f>
              <c:numCache>
                <c:formatCode>General</c:formatCode>
                <c:ptCount val="2"/>
                <c:pt idx="0">
                  <c:v>5.2</c:v>
                </c:pt>
                <c:pt idx="1">
                  <c:v>6.5</c:v>
                </c:pt>
              </c:numCache>
            </c:numRef>
          </c:val>
        </c:ser>
        <c:ser>
          <c:idx val="2"/>
          <c:order val="1"/>
          <c:tx>
            <c:strRef>
              <c:f>Sheet1!$A$3</c:f>
              <c:strCache>
                <c:ptCount val="1"/>
                <c:pt idx="0">
                  <c:v>Meth  (n=80)</c:v>
                </c:pt>
              </c:strCache>
            </c:strRef>
          </c:tx>
          <c:spPr>
            <a:solidFill>
              <a:srgbClr val="FF9900"/>
            </a:solidFill>
            <a:ln w="11953">
              <a:solidFill>
                <a:schemeClr val="tx1"/>
              </a:solidFill>
              <a:prstDash val="solid"/>
            </a:ln>
          </c:spPr>
          <c:invertIfNegative val="0"/>
          <c:cat>
            <c:strRef>
              <c:f>Sheet1!$B$1:$C$1</c:f>
              <c:strCache>
                <c:ptCount val="2"/>
                <c:pt idx="0">
                  <c:v>Word Recall**</c:v>
                </c:pt>
                <c:pt idx="1">
                  <c:v>Picture Recall**</c:v>
                </c:pt>
              </c:strCache>
            </c:strRef>
          </c:cat>
          <c:val>
            <c:numRef>
              <c:f>Sheet1!$B$3:$C$3</c:f>
              <c:numCache>
                <c:formatCode>General</c:formatCode>
                <c:ptCount val="2"/>
                <c:pt idx="0">
                  <c:v>2.8</c:v>
                </c:pt>
                <c:pt idx="1">
                  <c:v>5.2</c:v>
                </c:pt>
              </c:numCache>
            </c:numRef>
          </c:val>
        </c:ser>
        <c:dLbls>
          <c:showLegendKey val="0"/>
          <c:showVal val="0"/>
          <c:showCatName val="0"/>
          <c:showSerName val="0"/>
          <c:showPercent val="0"/>
          <c:showBubbleSize val="0"/>
        </c:dLbls>
        <c:gapWidth val="150"/>
        <c:gapDepth val="0"/>
        <c:shape val="box"/>
        <c:axId val="135385472"/>
        <c:axId val="135387008"/>
        <c:axId val="0"/>
      </c:bar3DChart>
      <c:catAx>
        <c:axId val="135385472"/>
        <c:scaling>
          <c:orientation val="minMax"/>
        </c:scaling>
        <c:delete val="0"/>
        <c:axPos val="b"/>
        <c:numFmt formatCode="General" sourceLinked="1"/>
        <c:majorTickMark val="out"/>
        <c:minorTickMark val="none"/>
        <c:tickLblPos val="low"/>
        <c:spPr>
          <a:ln w="2988">
            <a:solidFill>
              <a:schemeClr val="tx1"/>
            </a:solidFill>
            <a:prstDash val="solid"/>
          </a:ln>
        </c:spPr>
        <c:txPr>
          <a:bodyPr rot="0" vert="horz"/>
          <a:lstStyle/>
          <a:p>
            <a:pPr>
              <a:defRPr sz="1694" b="1" i="0" u="none" strike="noStrike" baseline="0">
                <a:solidFill>
                  <a:schemeClr val="tx1"/>
                </a:solidFill>
                <a:latin typeface="Arial"/>
                <a:ea typeface="Arial"/>
                <a:cs typeface="Arial"/>
              </a:defRPr>
            </a:pPr>
            <a:endParaRPr lang="en-US"/>
          </a:p>
        </c:txPr>
        <c:crossAx val="135387008"/>
        <c:crosses val="autoZero"/>
        <c:auto val="1"/>
        <c:lblAlgn val="ctr"/>
        <c:lblOffset val="100"/>
        <c:tickLblSkip val="1"/>
        <c:tickMarkSkip val="1"/>
        <c:noMultiLvlLbl val="0"/>
      </c:catAx>
      <c:valAx>
        <c:axId val="135387008"/>
        <c:scaling>
          <c:orientation val="minMax"/>
        </c:scaling>
        <c:delete val="0"/>
        <c:axPos val="l"/>
        <c:majorGridlines>
          <c:spPr>
            <a:ln w="2988">
              <a:solidFill>
                <a:schemeClr val="tx1"/>
              </a:solidFill>
              <a:prstDash val="solid"/>
            </a:ln>
          </c:spPr>
        </c:majorGridlines>
        <c:title>
          <c:tx>
            <c:rich>
              <a:bodyPr/>
              <a:lstStyle/>
              <a:p>
                <a:pPr>
                  <a:defRPr sz="1694" b="1" i="0" u="none" strike="noStrike" baseline="0">
                    <a:solidFill>
                      <a:schemeClr val="tx1"/>
                    </a:solidFill>
                    <a:latin typeface="Arial"/>
                    <a:ea typeface="Arial"/>
                    <a:cs typeface="Arial"/>
                  </a:defRPr>
                </a:pPr>
                <a:r>
                  <a:rPr lang="en-US"/>
                  <a:t>Mean Scores</a:t>
                </a:r>
              </a:p>
            </c:rich>
          </c:tx>
          <c:layout>
            <c:manualLayout>
              <c:xMode val="edge"/>
              <c:yMode val="edge"/>
              <c:x val="6.5482796892342515E-2"/>
              <c:y val="0.28672985781990723"/>
            </c:manualLayout>
          </c:layout>
          <c:overlay val="0"/>
          <c:spPr>
            <a:noFill/>
            <a:ln w="23905">
              <a:noFill/>
            </a:ln>
          </c:spPr>
        </c:title>
        <c:numFmt formatCode="General" sourceLinked="1"/>
        <c:majorTickMark val="out"/>
        <c:minorTickMark val="none"/>
        <c:tickLblPos val="nextTo"/>
        <c:spPr>
          <a:ln w="2988">
            <a:solidFill>
              <a:schemeClr val="tx1"/>
            </a:solidFill>
            <a:prstDash val="solid"/>
          </a:ln>
        </c:spPr>
        <c:txPr>
          <a:bodyPr rot="0" vert="horz"/>
          <a:lstStyle/>
          <a:p>
            <a:pPr>
              <a:defRPr sz="1694" b="1" i="0" u="none" strike="noStrike" baseline="0">
                <a:solidFill>
                  <a:schemeClr val="tx1"/>
                </a:solidFill>
                <a:latin typeface="Arial"/>
                <a:ea typeface="Arial"/>
                <a:cs typeface="Arial"/>
              </a:defRPr>
            </a:pPr>
            <a:endParaRPr lang="en-US"/>
          </a:p>
        </c:txPr>
        <c:crossAx val="135385472"/>
        <c:crosses val="autoZero"/>
        <c:crossBetween val="between"/>
      </c:valAx>
      <c:spPr>
        <a:noFill/>
        <a:ln w="23905">
          <a:noFill/>
        </a:ln>
      </c:spPr>
    </c:plotArea>
    <c:legend>
      <c:legendPos val="b"/>
      <c:layout>
        <c:manualLayout>
          <c:xMode val="edge"/>
          <c:yMode val="edge"/>
          <c:x val="0.21975582685904554"/>
          <c:y val="0.90521327014218012"/>
          <c:w val="0.47835738068812433"/>
          <c:h val="9.0047393364929756E-2"/>
        </c:manualLayout>
      </c:layout>
      <c:overlay val="0"/>
      <c:spPr>
        <a:noFill/>
        <a:ln w="2988">
          <a:solidFill>
            <a:schemeClr val="tx1"/>
          </a:solidFill>
          <a:prstDash val="solid"/>
        </a:ln>
      </c:spPr>
      <c:txPr>
        <a:bodyPr/>
        <a:lstStyle/>
        <a:p>
          <a:pPr>
            <a:defRPr sz="1558"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9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EA3A1-98B1-41D2-A242-182010F59339}"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C433A5F3-1BBF-4438-9BBC-02A131A12B39}">
      <dgm:prSet phldrT="[Text]"/>
      <dgm:spPr/>
      <dgm:t>
        <a:bodyPr/>
        <a:lstStyle/>
        <a:p>
          <a:r>
            <a:rPr lang="en-US" dirty="0" smtClean="0"/>
            <a:t>Client</a:t>
          </a:r>
          <a:endParaRPr lang="en-US" dirty="0"/>
        </a:p>
      </dgm:t>
    </dgm:pt>
    <dgm:pt modelId="{D1288A26-2582-48ED-99B4-4763F7D9CC2A}" type="parTrans" cxnId="{0DF20C1C-B3A8-4E4E-BA76-18F0658E6399}">
      <dgm:prSet/>
      <dgm:spPr/>
      <dgm:t>
        <a:bodyPr/>
        <a:lstStyle/>
        <a:p>
          <a:endParaRPr lang="en-US"/>
        </a:p>
      </dgm:t>
    </dgm:pt>
    <dgm:pt modelId="{74464F30-5333-4CB4-8955-CCCD065C5EF3}" type="sibTrans" cxnId="{0DF20C1C-B3A8-4E4E-BA76-18F0658E6399}">
      <dgm:prSet/>
      <dgm:spPr/>
      <dgm:t>
        <a:bodyPr/>
        <a:lstStyle/>
        <a:p>
          <a:endParaRPr lang="en-US"/>
        </a:p>
      </dgm:t>
    </dgm:pt>
    <dgm:pt modelId="{63C6275F-4E13-4EE7-856B-903386AC4561}">
      <dgm:prSet phldrT="[Text]" custT="1"/>
      <dgm:spPr/>
      <dgm:t>
        <a:bodyPr/>
        <a:lstStyle/>
        <a:p>
          <a:r>
            <a:rPr lang="en-US" sz="2400" dirty="0" smtClean="0"/>
            <a:t>Mental Health</a:t>
          </a:r>
          <a:endParaRPr lang="en-US" sz="2400" dirty="0"/>
        </a:p>
      </dgm:t>
    </dgm:pt>
    <dgm:pt modelId="{DD2F51DF-3F39-4181-84AB-D98890386C6C}" type="parTrans" cxnId="{0E47C6C0-4520-47B5-B6F1-4A2E7F0A8E09}">
      <dgm:prSet/>
      <dgm:spPr/>
      <dgm:t>
        <a:bodyPr/>
        <a:lstStyle/>
        <a:p>
          <a:endParaRPr lang="en-US"/>
        </a:p>
      </dgm:t>
    </dgm:pt>
    <dgm:pt modelId="{8416F139-4342-4D79-9187-4766AD5E889A}" type="sibTrans" cxnId="{0E47C6C0-4520-47B5-B6F1-4A2E7F0A8E09}">
      <dgm:prSet/>
      <dgm:spPr/>
      <dgm:t>
        <a:bodyPr/>
        <a:lstStyle/>
        <a:p>
          <a:endParaRPr lang="en-US"/>
        </a:p>
      </dgm:t>
    </dgm:pt>
    <dgm:pt modelId="{BA0DF0A4-BE32-4A61-BDC3-E826631D39A9}">
      <dgm:prSet phldrT="[Text]" custT="1"/>
      <dgm:spPr/>
      <dgm:t>
        <a:bodyPr/>
        <a:lstStyle/>
        <a:p>
          <a:r>
            <a:rPr lang="en-US" sz="2400" dirty="0" smtClean="0"/>
            <a:t>Physical Health</a:t>
          </a:r>
          <a:endParaRPr lang="en-US" sz="2400" dirty="0"/>
        </a:p>
      </dgm:t>
    </dgm:pt>
    <dgm:pt modelId="{9CE397EC-50A7-4CA0-A81A-AE60EE1754C1}" type="parTrans" cxnId="{AC4DA593-31DE-4A18-AEF5-5423B3764A02}">
      <dgm:prSet/>
      <dgm:spPr/>
      <dgm:t>
        <a:bodyPr/>
        <a:lstStyle/>
        <a:p>
          <a:endParaRPr lang="en-US"/>
        </a:p>
      </dgm:t>
    </dgm:pt>
    <dgm:pt modelId="{4F9B916C-6E2D-49E9-856C-B59C548FF3CB}" type="sibTrans" cxnId="{AC4DA593-31DE-4A18-AEF5-5423B3764A02}">
      <dgm:prSet/>
      <dgm:spPr/>
      <dgm:t>
        <a:bodyPr/>
        <a:lstStyle/>
        <a:p>
          <a:endParaRPr lang="en-US"/>
        </a:p>
      </dgm:t>
    </dgm:pt>
    <dgm:pt modelId="{629B96FE-E33B-4E3B-AEE6-034A70DC0732}">
      <dgm:prSet phldrT="[Text]" custT="1"/>
      <dgm:spPr/>
      <dgm:t>
        <a:bodyPr/>
        <a:lstStyle/>
        <a:p>
          <a:r>
            <a:rPr lang="en-US" sz="2100" dirty="0" smtClean="0"/>
            <a:t>Substance Use</a:t>
          </a:r>
          <a:endParaRPr lang="en-US" sz="2100" dirty="0"/>
        </a:p>
      </dgm:t>
    </dgm:pt>
    <dgm:pt modelId="{F119AE7B-FE17-42F4-9952-734FC80B4B94}" type="parTrans" cxnId="{E8274868-4AD1-4FD0-AFA1-673BDF0A2D10}">
      <dgm:prSet/>
      <dgm:spPr/>
      <dgm:t>
        <a:bodyPr/>
        <a:lstStyle/>
        <a:p>
          <a:endParaRPr lang="en-US"/>
        </a:p>
      </dgm:t>
    </dgm:pt>
    <dgm:pt modelId="{6E186F97-5F55-4975-A783-7BFE8D4A8C11}" type="sibTrans" cxnId="{E8274868-4AD1-4FD0-AFA1-673BDF0A2D10}">
      <dgm:prSet/>
      <dgm:spPr/>
      <dgm:t>
        <a:bodyPr/>
        <a:lstStyle/>
        <a:p>
          <a:endParaRPr lang="en-US"/>
        </a:p>
      </dgm:t>
    </dgm:pt>
    <dgm:pt modelId="{4FB68821-12D7-4A30-A5EF-18631DD4E42A}" type="pres">
      <dgm:prSet presAssocID="{2B6EA3A1-98B1-41D2-A242-182010F59339}" presName="cycle" presStyleCnt="0">
        <dgm:presLayoutVars>
          <dgm:chMax val="1"/>
          <dgm:dir/>
          <dgm:animLvl val="ctr"/>
          <dgm:resizeHandles val="exact"/>
        </dgm:presLayoutVars>
      </dgm:prSet>
      <dgm:spPr/>
      <dgm:t>
        <a:bodyPr/>
        <a:lstStyle/>
        <a:p>
          <a:endParaRPr lang="en-US"/>
        </a:p>
      </dgm:t>
    </dgm:pt>
    <dgm:pt modelId="{59FF4580-EE43-47FB-94BB-F8D9C4AD4819}" type="pres">
      <dgm:prSet presAssocID="{C433A5F3-1BBF-4438-9BBC-02A131A12B39}" presName="centerShape" presStyleLbl="node0" presStyleIdx="0" presStyleCnt="1" custScaleX="80038" custScaleY="85374"/>
      <dgm:spPr/>
      <dgm:t>
        <a:bodyPr/>
        <a:lstStyle/>
        <a:p>
          <a:endParaRPr lang="en-US"/>
        </a:p>
      </dgm:t>
    </dgm:pt>
    <dgm:pt modelId="{C81DD82F-B189-4E89-8771-81C435136320}" type="pres">
      <dgm:prSet presAssocID="{DD2F51DF-3F39-4181-84AB-D98890386C6C}" presName="Name9" presStyleLbl="parChTrans1D2" presStyleIdx="0" presStyleCnt="3"/>
      <dgm:spPr/>
      <dgm:t>
        <a:bodyPr/>
        <a:lstStyle/>
        <a:p>
          <a:endParaRPr lang="en-US"/>
        </a:p>
      </dgm:t>
    </dgm:pt>
    <dgm:pt modelId="{5E5F4B3B-3049-4E81-9A3B-D6BA1679BAD0}" type="pres">
      <dgm:prSet presAssocID="{DD2F51DF-3F39-4181-84AB-D98890386C6C}" presName="connTx" presStyleLbl="parChTrans1D2" presStyleIdx="0" presStyleCnt="3"/>
      <dgm:spPr/>
      <dgm:t>
        <a:bodyPr/>
        <a:lstStyle/>
        <a:p>
          <a:endParaRPr lang="en-US"/>
        </a:p>
      </dgm:t>
    </dgm:pt>
    <dgm:pt modelId="{6BE99788-F871-4411-9A49-DB182202E838}" type="pres">
      <dgm:prSet presAssocID="{63C6275F-4E13-4EE7-856B-903386AC4561}" presName="node" presStyleLbl="node1" presStyleIdx="0" presStyleCnt="3" custScaleX="129517" custScaleY="128060">
        <dgm:presLayoutVars>
          <dgm:bulletEnabled val="1"/>
        </dgm:presLayoutVars>
      </dgm:prSet>
      <dgm:spPr/>
      <dgm:t>
        <a:bodyPr/>
        <a:lstStyle/>
        <a:p>
          <a:endParaRPr lang="en-US"/>
        </a:p>
      </dgm:t>
    </dgm:pt>
    <dgm:pt modelId="{842F84DB-F294-4F14-98D1-CA3321B94B7E}" type="pres">
      <dgm:prSet presAssocID="{9CE397EC-50A7-4CA0-A81A-AE60EE1754C1}" presName="Name9" presStyleLbl="parChTrans1D2" presStyleIdx="1" presStyleCnt="3"/>
      <dgm:spPr/>
      <dgm:t>
        <a:bodyPr/>
        <a:lstStyle/>
        <a:p>
          <a:endParaRPr lang="en-US"/>
        </a:p>
      </dgm:t>
    </dgm:pt>
    <dgm:pt modelId="{D9A48630-AD9C-463A-B63B-3BDC8CA32CBD}" type="pres">
      <dgm:prSet presAssocID="{9CE397EC-50A7-4CA0-A81A-AE60EE1754C1}" presName="connTx" presStyleLbl="parChTrans1D2" presStyleIdx="1" presStyleCnt="3"/>
      <dgm:spPr/>
      <dgm:t>
        <a:bodyPr/>
        <a:lstStyle/>
        <a:p>
          <a:endParaRPr lang="en-US"/>
        </a:p>
      </dgm:t>
    </dgm:pt>
    <dgm:pt modelId="{EEBDFAEE-D339-4DCB-9E9A-916065057F23}" type="pres">
      <dgm:prSet presAssocID="{BA0DF0A4-BE32-4A61-BDC3-E826631D39A9}" presName="node" presStyleLbl="node1" presStyleIdx="1" presStyleCnt="3" custScaleX="129517" custScaleY="128060">
        <dgm:presLayoutVars>
          <dgm:bulletEnabled val="1"/>
        </dgm:presLayoutVars>
      </dgm:prSet>
      <dgm:spPr/>
      <dgm:t>
        <a:bodyPr/>
        <a:lstStyle/>
        <a:p>
          <a:endParaRPr lang="en-US"/>
        </a:p>
      </dgm:t>
    </dgm:pt>
    <dgm:pt modelId="{3241DB49-3D29-42F6-AF00-1CE017885209}" type="pres">
      <dgm:prSet presAssocID="{F119AE7B-FE17-42F4-9952-734FC80B4B94}" presName="Name9" presStyleLbl="parChTrans1D2" presStyleIdx="2" presStyleCnt="3"/>
      <dgm:spPr/>
      <dgm:t>
        <a:bodyPr/>
        <a:lstStyle/>
        <a:p>
          <a:endParaRPr lang="en-US"/>
        </a:p>
      </dgm:t>
    </dgm:pt>
    <dgm:pt modelId="{C8C77478-E21C-4DC9-BF66-A82C0DC87BD4}" type="pres">
      <dgm:prSet presAssocID="{F119AE7B-FE17-42F4-9952-734FC80B4B94}" presName="connTx" presStyleLbl="parChTrans1D2" presStyleIdx="2" presStyleCnt="3"/>
      <dgm:spPr/>
      <dgm:t>
        <a:bodyPr/>
        <a:lstStyle/>
        <a:p>
          <a:endParaRPr lang="en-US"/>
        </a:p>
      </dgm:t>
    </dgm:pt>
    <dgm:pt modelId="{70A5061D-C71A-4F61-972F-B5CCB35398D5}" type="pres">
      <dgm:prSet presAssocID="{629B96FE-E33B-4E3B-AEE6-034A70DC0732}" presName="node" presStyleLbl="node1" presStyleIdx="2" presStyleCnt="3" custScaleX="129517" custScaleY="128060">
        <dgm:presLayoutVars>
          <dgm:bulletEnabled val="1"/>
        </dgm:presLayoutVars>
      </dgm:prSet>
      <dgm:spPr/>
      <dgm:t>
        <a:bodyPr/>
        <a:lstStyle/>
        <a:p>
          <a:endParaRPr lang="en-US"/>
        </a:p>
      </dgm:t>
    </dgm:pt>
  </dgm:ptLst>
  <dgm:cxnLst>
    <dgm:cxn modelId="{D4F6B683-2992-4DEB-95C1-29195326DA94}" type="presOf" srcId="{9CE397EC-50A7-4CA0-A81A-AE60EE1754C1}" destId="{D9A48630-AD9C-463A-B63B-3BDC8CA32CBD}" srcOrd="1" destOrd="0" presId="urn:microsoft.com/office/officeart/2005/8/layout/radial1"/>
    <dgm:cxn modelId="{A5247E0E-80F9-4584-9CEA-5130D0E99C38}" type="presOf" srcId="{F119AE7B-FE17-42F4-9952-734FC80B4B94}" destId="{C8C77478-E21C-4DC9-BF66-A82C0DC87BD4}" srcOrd="1" destOrd="0" presId="urn:microsoft.com/office/officeart/2005/8/layout/radial1"/>
    <dgm:cxn modelId="{0DF20C1C-B3A8-4E4E-BA76-18F0658E6399}" srcId="{2B6EA3A1-98B1-41D2-A242-182010F59339}" destId="{C433A5F3-1BBF-4438-9BBC-02A131A12B39}" srcOrd="0" destOrd="0" parTransId="{D1288A26-2582-48ED-99B4-4763F7D9CC2A}" sibTransId="{74464F30-5333-4CB4-8955-CCCD065C5EF3}"/>
    <dgm:cxn modelId="{E91E8351-D360-4397-8001-582DC625ADAE}" type="presOf" srcId="{2B6EA3A1-98B1-41D2-A242-182010F59339}" destId="{4FB68821-12D7-4A30-A5EF-18631DD4E42A}" srcOrd="0" destOrd="0" presId="urn:microsoft.com/office/officeart/2005/8/layout/radial1"/>
    <dgm:cxn modelId="{0E47C6C0-4520-47B5-B6F1-4A2E7F0A8E09}" srcId="{C433A5F3-1BBF-4438-9BBC-02A131A12B39}" destId="{63C6275F-4E13-4EE7-856B-903386AC4561}" srcOrd="0" destOrd="0" parTransId="{DD2F51DF-3F39-4181-84AB-D98890386C6C}" sibTransId="{8416F139-4342-4D79-9187-4766AD5E889A}"/>
    <dgm:cxn modelId="{4AAA7FB7-F913-4806-9ECF-31A2F1744E6E}" type="presOf" srcId="{63C6275F-4E13-4EE7-856B-903386AC4561}" destId="{6BE99788-F871-4411-9A49-DB182202E838}" srcOrd="0" destOrd="0" presId="urn:microsoft.com/office/officeart/2005/8/layout/radial1"/>
    <dgm:cxn modelId="{881F6619-A837-4273-BD98-566B8A68F9C5}" type="presOf" srcId="{F119AE7B-FE17-42F4-9952-734FC80B4B94}" destId="{3241DB49-3D29-42F6-AF00-1CE017885209}" srcOrd="0" destOrd="0" presId="urn:microsoft.com/office/officeart/2005/8/layout/radial1"/>
    <dgm:cxn modelId="{0D24A50B-ECE7-4D11-9888-639AA6F01A7E}" type="presOf" srcId="{C433A5F3-1BBF-4438-9BBC-02A131A12B39}" destId="{59FF4580-EE43-47FB-94BB-F8D9C4AD4819}" srcOrd="0" destOrd="0" presId="urn:microsoft.com/office/officeart/2005/8/layout/radial1"/>
    <dgm:cxn modelId="{E8274868-4AD1-4FD0-AFA1-673BDF0A2D10}" srcId="{C433A5F3-1BBF-4438-9BBC-02A131A12B39}" destId="{629B96FE-E33B-4E3B-AEE6-034A70DC0732}" srcOrd="2" destOrd="0" parTransId="{F119AE7B-FE17-42F4-9952-734FC80B4B94}" sibTransId="{6E186F97-5F55-4975-A783-7BFE8D4A8C11}"/>
    <dgm:cxn modelId="{46CADFB5-1ED1-4607-998B-AC86C6616A6A}" type="presOf" srcId="{DD2F51DF-3F39-4181-84AB-D98890386C6C}" destId="{C81DD82F-B189-4E89-8771-81C435136320}" srcOrd="0" destOrd="0" presId="urn:microsoft.com/office/officeart/2005/8/layout/radial1"/>
    <dgm:cxn modelId="{360E3658-5C2A-4334-BA8D-7CB17B581F31}" type="presOf" srcId="{629B96FE-E33B-4E3B-AEE6-034A70DC0732}" destId="{70A5061D-C71A-4F61-972F-B5CCB35398D5}" srcOrd="0" destOrd="0" presId="urn:microsoft.com/office/officeart/2005/8/layout/radial1"/>
    <dgm:cxn modelId="{59D444D1-D125-4B4F-AB0A-5B802ED39E7C}" type="presOf" srcId="{9CE397EC-50A7-4CA0-A81A-AE60EE1754C1}" destId="{842F84DB-F294-4F14-98D1-CA3321B94B7E}" srcOrd="0" destOrd="0" presId="urn:microsoft.com/office/officeart/2005/8/layout/radial1"/>
    <dgm:cxn modelId="{0F9DA118-62F2-446B-83AC-98D6474B7984}" type="presOf" srcId="{DD2F51DF-3F39-4181-84AB-D98890386C6C}" destId="{5E5F4B3B-3049-4E81-9A3B-D6BA1679BAD0}" srcOrd="1" destOrd="0" presId="urn:microsoft.com/office/officeart/2005/8/layout/radial1"/>
    <dgm:cxn modelId="{AC4DA593-31DE-4A18-AEF5-5423B3764A02}" srcId="{C433A5F3-1BBF-4438-9BBC-02A131A12B39}" destId="{BA0DF0A4-BE32-4A61-BDC3-E826631D39A9}" srcOrd="1" destOrd="0" parTransId="{9CE397EC-50A7-4CA0-A81A-AE60EE1754C1}" sibTransId="{4F9B916C-6E2D-49E9-856C-B59C548FF3CB}"/>
    <dgm:cxn modelId="{5E9E1B82-5247-4DE5-A853-A83AA884C1E3}" type="presOf" srcId="{BA0DF0A4-BE32-4A61-BDC3-E826631D39A9}" destId="{EEBDFAEE-D339-4DCB-9E9A-916065057F23}" srcOrd="0" destOrd="0" presId="urn:microsoft.com/office/officeart/2005/8/layout/radial1"/>
    <dgm:cxn modelId="{63C1B25F-1630-490C-80C4-89DA83A054E8}" type="presParOf" srcId="{4FB68821-12D7-4A30-A5EF-18631DD4E42A}" destId="{59FF4580-EE43-47FB-94BB-F8D9C4AD4819}" srcOrd="0" destOrd="0" presId="urn:microsoft.com/office/officeart/2005/8/layout/radial1"/>
    <dgm:cxn modelId="{3C427E98-633A-424E-A0B3-C403A5DE5106}" type="presParOf" srcId="{4FB68821-12D7-4A30-A5EF-18631DD4E42A}" destId="{C81DD82F-B189-4E89-8771-81C435136320}" srcOrd="1" destOrd="0" presId="urn:microsoft.com/office/officeart/2005/8/layout/radial1"/>
    <dgm:cxn modelId="{DFFC4B78-F5CA-4D1F-A43D-5740031691C7}" type="presParOf" srcId="{C81DD82F-B189-4E89-8771-81C435136320}" destId="{5E5F4B3B-3049-4E81-9A3B-D6BA1679BAD0}" srcOrd="0" destOrd="0" presId="urn:microsoft.com/office/officeart/2005/8/layout/radial1"/>
    <dgm:cxn modelId="{AEE3AEB8-16FF-43BC-92C5-6053E8C753AF}" type="presParOf" srcId="{4FB68821-12D7-4A30-A5EF-18631DD4E42A}" destId="{6BE99788-F871-4411-9A49-DB182202E838}" srcOrd="2" destOrd="0" presId="urn:microsoft.com/office/officeart/2005/8/layout/radial1"/>
    <dgm:cxn modelId="{861F95CE-8491-4D95-9DAA-E7931ECE7A24}" type="presParOf" srcId="{4FB68821-12D7-4A30-A5EF-18631DD4E42A}" destId="{842F84DB-F294-4F14-98D1-CA3321B94B7E}" srcOrd="3" destOrd="0" presId="urn:microsoft.com/office/officeart/2005/8/layout/radial1"/>
    <dgm:cxn modelId="{387FE4B5-FF5E-470C-8F72-E25C16A8DC2B}" type="presParOf" srcId="{842F84DB-F294-4F14-98D1-CA3321B94B7E}" destId="{D9A48630-AD9C-463A-B63B-3BDC8CA32CBD}" srcOrd="0" destOrd="0" presId="urn:microsoft.com/office/officeart/2005/8/layout/radial1"/>
    <dgm:cxn modelId="{409D0378-47FE-4484-9059-9FDDFF471658}" type="presParOf" srcId="{4FB68821-12D7-4A30-A5EF-18631DD4E42A}" destId="{EEBDFAEE-D339-4DCB-9E9A-916065057F23}" srcOrd="4" destOrd="0" presId="urn:microsoft.com/office/officeart/2005/8/layout/radial1"/>
    <dgm:cxn modelId="{EF80EFCF-23DA-4D50-9F60-DCDD22ED8752}" type="presParOf" srcId="{4FB68821-12D7-4A30-A5EF-18631DD4E42A}" destId="{3241DB49-3D29-42F6-AF00-1CE017885209}" srcOrd="5" destOrd="0" presId="urn:microsoft.com/office/officeart/2005/8/layout/radial1"/>
    <dgm:cxn modelId="{7C9CDE88-7642-4EA4-9477-6601EF41E206}" type="presParOf" srcId="{3241DB49-3D29-42F6-AF00-1CE017885209}" destId="{C8C77478-E21C-4DC9-BF66-A82C0DC87BD4}" srcOrd="0" destOrd="0" presId="urn:microsoft.com/office/officeart/2005/8/layout/radial1"/>
    <dgm:cxn modelId="{BF43911A-292E-4EE6-B776-FCE4401500B6}" type="presParOf" srcId="{4FB68821-12D7-4A30-A5EF-18631DD4E42A}" destId="{70A5061D-C71A-4F61-972F-B5CCB35398D5}"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98CA1-FD55-4763-88F1-9BEBF4CEF1D1}" type="doc">
      <dgm:prSet loTypeId="urn:microsoft.com/office/officeart/2005/8/layout/equation2" loCatId="process" qsTypeId="urn:microsoft.com/office/officeart/2005/8/quickstyle/simple1" qsCatId="simple" csTypeId="urn:microsoft.com/office/officeart/2005/8/colors/accent1_2" csCatId="accent1" phldr="1"/>
      <dgm:spPr/>
    </dgm:pt>
    <dgm:pt modelId="{AF223DD2-464C-496A-953E-205CB04AFD9C}">
      <dgm:prSet phldrT="[Text]"/>
      <dgm:spPr>
        <a:solidFill>
          <a:srgbClr val="FFC000"/>
        </a:solidFill>
      </dgm:spPr>
      <dgm:t>
        <a:bodyPr/>
        <a:lstStyle/>
        <a:p>
          <a:r>
            <a:rPr lang="en-US" dirty="0" smtClean="0">
              <a:effectLst>
                <a:outerShdw blurRad="38100" dist="38100" dir="2700000" algn="tl">
                  <a:srgbClr val="000000">
                    <a:alpha val="43137"/>
                  </a:srgbClr>
                </a:outerShdw>
              </a:effectLst>
            </a:rPr>
            <a:t>MH</a:t>
          </a:r>
          <a:endParaRPr lang="en-US" dirty="0">
            <a:effectLst>
              <a:outerShdw blurRad="38100" dist="38100" dir="2700000" algn="tl">
                <a:srgbClr val="000000">
                  <a:alpha val="43137"/>
                </a:srgbClr>
              </a:outerShdw>
            </a:effectLst>
          </a:endParaRPr>
        </a:p>
      </dgm:t>
    </dgm:pt>
    <dgm:pt modelId="{808D2001-87BD-43A3-9F74-D15060BF28DA}" type="parTrans" cxnId="{B8ECB0D8-C07A-42BE-A7C4-606DED877044}">
      <dgm:prSet/>
      <dgm:spPr/>
      <dgm:t>
        <a:bodyPr/>
        <a:lstStyle/>
        <a:p>
          <a:endParaRPr lang="en-US"/>
        </a:p>
      </dgm:t>
    </dgm:pt>
    <dgm:pt modelId="{CAB7D989-469D-4D2D-A004-0FBB4D300D41}" type="sibTrans" cxnId="{B8ECB0D8-C07A-42BE-A7C4-606DED877044}">
      <dgm:prSet/>
      <dgm:spPr/>
      <dgm:t>
        <a:bodyPr/>
        <a:lstStyle/>
        <a:p>
          <a:endParaRPr lang="en-US"/>
        </a:p>
      </dgm:t>
    </dgm:pt>
    <dgm:pt modelId="{ACF08673-6007-456F-86D4-246A044A198F}">
      <dgm:prSet phldrT="[Text]"/>
      <dgm:spPr>
        <a:solidFill>
          <a:srgbClr val="94B1D8"/>
        </a:solidFill>
      </dgm:spPr>
      <dgm:t>
        <a:bodyPr/>
        <a:lstStyle/>
        <a:p>
          <a:r>
            <a:rPr lang="en-US" dirty="0" smtClean="0">
              <a:effectLst>
                <a:outerShdw blurRad="38100" dist="38100" dir="2700000" algn="tl">
                  <a:srgbClr val="000000">
                    <a:alpha val="43137"/>
                  </a:srgbClr>
                </a:outerShdw>
              </a:effectLst>
            </a:rPr>
            <a:t>PC</a:t>
          </a:r>
          <a:endParaRPr lang="en-US" dirty="0">
            <a:effectLst>
              <a:outerShdw blurRad="38100" dist="38100" dir="2700000" algn="tl">
                <a:srgbClr val="000000">
                  <a:alpha val="43137"/>
                </a:srgbClr>
              </a:outerShdw>
            </a:effectLst>
          </a:endParaRPr>
        </a:p>
      </dgm:t>
    </dgm:pt>
    <dgm:pt modelId="{A2CB4FCB-1C3D-41A8-BB96-22468258FF94}" type="parTrans" cxnId="{FB52A080-5048-4487-92BD-62054264FBEA}">
      <dgm:prSet/>
      <dgm:spPr/>
      <dgm:t>
        <a:bodyPr/>
        <a:lstStyle/>
        <a:p>
          <a:endParaRPr lang="en-US"/>
        </a:p>
      </dgm:t>
    </dgm:pt>
    <dgm:pt modelId="{018B1AC9-CECD-4B67-A73A-CE1E0305C673}" type="sibTrans" cxnId="{FB52A080-5048-4487-92BD-62054264FBEA}">
      <dgm:prSet/>
      <dgm:spPr/>
      <dgm:t>
        <a:bodyPr/>
        <a:lstStyle/>
        <a:p>
          <a:endParaRPr lang="en-US"/>
        </a:p>
      </dgm:t>
    </dgm:pt>
    <dgm:pt modelId="{6513A183-5531-4DC8-AD01-8B7CFC367906}">
      <dgm:prSet phldrT="[Text]"/>
      <dgm:spPr>
        <a:solidFill>
          <a:srgbClr val="0B00E6"/>
        </a:solidFill>
      </dgm:spPr>
      <dgm:t>
        <a:bodyPr/>
        <a:lstStyle/>
        <a:p>
          <a:r>
            <a:rPr lang="en-US" dirty="0" smtClean="0"/>
            <a:t>34 million</a:t>
          </a:r>
          <a:endParaRPr lang="en-US" dirty="0"/>
        </a:p>
      </dgm:t>
    </dgm:pt>
    <dgm:pt modelId="{6042AD30-A0A6-40CD-87E0-607C4B7DF86C}" type="parTrans" cxnId="{0406E61D-9920-4713-A38D-BEDB05BABA1A}">
      <dgm:prSet/>
      <dgm:spPr/>
      <dgm:t>
        <a:bodyPr/>
        <a:lstStyle/>
        <a:p>
          <a:endParaRPr lang="en-US"/>
        </a:p>
      </dgm:t>
    </dgm:pt>
    <dgm:pt modelId="{54283A4C-455B-45E5-A732-4A6A87972BBE}" type="sibTrans" cxnId="{0406E61D-9920-4713-A38D-BEDB05BABA1A}">
      <dgm:prSet/>
      <dgm:spPr/>
      <dgm:t>
        <a:bodyPr/>
        <a:lstStyle/>
        <a:p>
          <a:endParaRPr lang="en-US"/>
        </a:p>
      </dgm:t>
    </dgm:pt>
    <dgm:pt modelId="{A60A22A6-1D9C-42FD-9C39-459C8BADB310}" type="pres">
      <dgm:prSet presAssocID="{94398CA1-FD55-4763-88F1-9BEBF4CEF1D1}" presName="Name0" presStyleCnt="0">
        <dgm:presLayoutVars>
          <dgm:dir/>
          <dgm:resizeHandles val="exact"/>
        </dgm:presLayoutVars>
      </dgm:prSet>
      <dgm:spPr/>
    </dgm:pt>
    <dgm:pt modelId="{D2834FDD-CC6B-4EB3-8220-BEB3B9B277E1}" type="pres">
      <dgm:prSet presAssocID="{94398CA1-FD55-4763-88F1-9BEBF4CEF1D1}" presName="vNodes" presStyleCnt="0"/>
      <dgm:spPr/>
    </dgm:pt>
    <dgm:pt modelId="{4A63B315-EBEB-4314-894F-BE76813C1086}" type="pres">
      <dgm:prSet presAssocID="{AF223DD2-464C-496A-953E-205CB04AFD9C}" presName="node" presStyleLbl="node1" presStyleIdx="0" presStyleCnt="3">
        <dgm:presLayoutVars>
          <dgm:bulletEnabled val="1"/>
        </dgm:presLayoutVars>
      </dgm:prSet>
      <dgm:spPr/>
      <dgm:t>
        <a:bodyPr/>
        <a:lstStyle/>
        <a:p>
          <a:endParaRPr lang="en-US"/>
        </a:p>
      </dgm:t>
    </dgm:pt>
    <dgm:pt modelId="{68AC764D-B49F-467E-900B-6D2ACC153CF4}" type="pres">
      <dgm:prSet presAssocID="{CAB7D989-469D-4D2D-A004-0FBB4D300D41}" presName="spacerT" presStyleCnt="0"/>
      <dgm:spPr/>
    </dgm:pt>
    <dgm:pt modelId="{60171C2E-D018-486D-81C5-2AC1D81B71BC}" type="pres">
      <dgm:prSet presAssocID="{CAB7D989-469D-4D2D-A004-0FBB4D300D41}" presName="sibTrans" presStyleLbl="sibTrans2D1" presStyleIdx="0" presStyleCnt="2"/>
      <dgm:spPr/>
      <dgm:t>
        <a:bodyPr/>
        <a:lstStyle/>
        <a:p>
          <a:endParaRPr lang="en-US"/>
        </a:p>
      </dgm:t>
    </dgm:pt>
    <dgm:pt modelId="{6E225E1C-3E48-4E15-B970-F4C4D9C22785}" type="pres">
      <dgm:prSet presAssocID="{CAB7D989-469D-4D2D-A004-0FBB4D300D41}" presName="spacerB" presStyleCnt="0"/>
      <dgm:spPr/>
    </dgm:pt>
    <dgm:pt modelId="{257F687E-4356-4222-AAC5-996EBAC9FC3C}" type="pres">
      <dgm:prSet presAssocID="{ACF08673-6007-456F-86D4-246A044A198F}" presName="node" presStyleLbl="node1" presStyleIdx="1" presStyleCnt="3">
        <dgm:presLayoutVars>
          <dgm:bulletEnabled val="1"/>
        </dgm:presLayoutVars>
      </dgm:prSet>
      <dgm:spPr/>
      <dgm:t>
        <a:bodyPr/>
        <a:lstStyle/>
        <a:p>
          <a:endParaRPr lang="en-US"/>
        </a:p>
      </dgm:t>
    </dgm:pt>
    <dgm:pt modelId="{67569F00-4EAF-4482-846B-DDB803994932}" type="pres">
      <dgm:prSet presAssocID="{94398CA1-FD55-4763-88F1-9BEBF4CEF1D1}" presName="sibTransLast" presStyleLbl="sibTrans2D1" presStyleIdx="1" presStyleCnt="2"/>
      <dgm:spPr/>
      <dgm:t>
        <a:bodyPr/>
        <a:lstStyle/>
        <a:p>
          <a:endParaRPr lang="en-US"/>
        </a:p>
      </dgm:t>
    </dgm:pt>
    <dgm:pt modelId="{FFE80834-50C9-4BD8-A93C-41AFA1AFD469}" type="pres">
      <dgm:prSet presAssocID="{94398CA1-FD55-4763-88F1-9BEBF4CEF1D1}" presName="connectorText" presStyleLbl="sibTrans2D1" presStyleIdx="1" presStyleCnt="2"/>
      <dgm:spPr/>
      <dgm:t>
        <a:bodyPr/>
        <a:lstStyle/>
        <a:p>
          <a:endParaRPr lang="en-US"/>
        </a:p>
      </dgm:t>
    </dgm:pt>
    <dgm:pt modelId="{7F733C9A-DD0A-4D61-9630-33D8CE59500F}" type="pres">
      <dgm:prSet presAssocID="{94398CA1-FD55-4763-88F1-9BEBF4CEF1D1}" presName="lastNode" presStyleLbl="node1" presStyleIdx="2" presStyleCnt="3" custScaleX="175587" custScaleY="137144">
        <dgm:presLayoutVars>
          <dgm:bulletEnabled val="1"/>
        </dgm:presLayoutVars>
      </dgm:prSet>
      <dgm:spPr/>
      <dgm:t>
        <a:bodyPr/>
        <a:lstStyle/>
        <a:p>
          <a:endParaRPr lang="en-US"/>
        </a:p>
      </dgm:t>
    </dgm:pt>
  </dgm:ptLst>
  <dgm:cxnLst>
    <dgm:cxn modelId="{0406E61D-9920-4713-A38D-BEDB05BABA1A}" srcId="{94398CA1-FD55-4763-88F1-9BEBF4CEF1D1}" destId="{6513A183-5531-4DC8-AD01-8B7CFC367906}" srcOrd="2" destOrd="0" parTransId="{6042AD30-A0A6-40CD-87E0-607C4B7DF86C}" sibTransId="{54283A4C-455B-45E5-A732-4A6A87972BBE}"/>
    <dgm:cxn modelId="{B8ECB0D8-C07A-42BE-A7C4-606DED877044}" srcId="{94398CA1-FD55-4763-88F1-9BEBF4CEF1D1}" destId="{AF223DD2-464C-496A-953E-205CB04AFD9C}" srcOrd="0" destOrd="0" parTransId="{808D2001-87BD-43A3-9F74-D15060BF28DA}" sibTransId="{CAB7D989-469D-4D2D-A004-0FBB4D300D41}"/>
    <dgm:cxn modelId="{8461A045-303A-4EC4-88AD-5C4DAD135BA2}" type="presOf" srcId="{018B1AC9-CECD-4B67-A73A-CE1E0305C673}" destId="{67569F00-4EAF-4482-846B-DDB803994932}" srcOrd="0" destOrd="0" presId="urn:microsoft.com/office/officeart/2005/8/layout/equation2"/>
    <dgm:cxn modelId="{80B10425-C0B8-4977-B2EC-EA9CF0023061}" type="presOf" srcId="{018B1AC9-CECD-4B67-A73A-CE1E0305C673}" destId="{FFE80834-50C9-4BD8-A93C-41AFA1AFD469}" srcOrd="1" destOrd="0" presId="urn:microsoft.com/office/officeart/2005/8/layout/equation2"/>
    <dgm:cxn modelId="{FB52A080-5048-4487-92BD-62054264FBEA}" srcId="{94398CA1-FD55-4763-88F1-9BEBF4CEF1D1}" destId="{ACF08673-6007-456F-86D4-246A044A198F}" srcOrd="1" destOrd="0" parTransId="{A2CB4FCB-1C3D-41A8-BB96-22468258FF94}" sibTransId="{018B1AC9-CECD-4B67-A73A-CE1E0305C673}"/>
    <dgm:cxn modelId="{2FA8476E-D538-4C57-A842-4E3C291F24B0}" type="presOf" srcId="{CAB7D989-469D-4D2D-A004-0FBB4D300D41}" destId="{60171C2E-D018-486D-81C5-2AC1D81B71BC}" srcOrd="0" destOrd="0" presId="urn:microsoft.com/office/officeart/2005/8/layout/equation2"/>
    <dgm:cxn modelId="{4CE51A2A-C2A4-4DA5-A53A-6B2DF73C816B}" type="presOf" srcId="{94398CA1-FD55-4763-88F1-9BEBF4CEF1D1}" destId="{A60A22A6-1D9C-42FD-9C39-459C8BADB310}" srcOrd="0" destOrd="0" presId="urn:microsoft.com/office/officeart/2005/8/layout/equation2"/>
    <dgm:cxn modelId="{205A6C8C-E709-49CE-94DD-06CA323DBDA5}" type="presOf" srcId="{AF223DD2-464C-496A-953E-205CB04AFD9C}" destId="{4A63B315-EBEB-4314-894F-BE76813C1086}" srcOrd="0" destOrd="0" presId="urn:microsoft.com/office/officeart/2005/8/layout/equation2"/>
    <dgm:cxn modelId="{16FDE2F9-6208-4D6B-9FB2-98A22B75B4B2}" type="presOf" srcId="{6513A183-5531-4DC8-AD01-8B7CFC367906}" destId="{7F733C9A-DD0A-4D61-9630-33D8CE59500F}" srcOrd="0" destOrd="0" presId="urn:microsoft.com/office/officeart/2005/8/layout/equation2"/>
    <dgm:cxn modelId="{A507AFD3-D277-419E-BB59-A47B14D62379}" type="presOf" srcId="{ACF08673-6007-456F-86D4-246A044A198F}" destId="{257F687E-4356-4222-AAC5-996EBAC9FC3C}" srcOrd="0" destOrd="0" presId="urn:microsoft.com/office/officeart/2005/8/layout/equation2"/>
    <dgm:cxn modelId="{F3801A93-7AD8-4005-A137-AB53A687C162}" type="presParOf" srcId="{A60A22A6-1D9C-42FD-9C39-459C8BADB310}" destId="{D2834FDD-CC6B-4EB3-8220-BEB3B9B277E1}" srcOrd="0" destOrd="0" presId="urn:microsoft.com/office/officeart/2005/8/layout/equation2"/>
    <dgm:cxn modelId="{BA33E3DF-F6DD-46F3-833E-D2F94D1E87DD}" type="presParOf" srcId="{D2834FDD-CC6B-4EB3-8220-BEB3B9B277E1}" destId="{4A63B315-EBEB-4314-894F-BE76813C1086}" srcOrd="0" destOrd="0" presId="urn:microsoft.com/office/officeart/2005/8/layout/equation2"/>
    <dgm:cxn modelId="{01785676-9E64-44EB-A0B8-C50E6E2C3D02}" type="presParOf" srcId="{D2834FDD-CC6B-4EB3-8220-BEB3B9B277E1}" destId="{68AC764D-B49F-467E-900B-6D2ACC153CF4}" srcOrd="1" destOrd="0" presId="urn:microsoft.com/office/officeart/2005/8/layout/equation2"/>
    <dgm:cxn modelId="{11E5EC38-E5C6-4D1D-830E-BB6E27D41C6A}" type="presParOf" srcId="{D2834FDD-CC6B-4EB3-8220-BEB3B9B277E1}" destId="{60171C2E-D018-486D-81C5-2AC1D81B71BC}" srcOrd="2" destOrd="0" presId="urn:microsoft.com/office/officeart/2005/8/layout/equation2"/>
    <dgm:cxn modelId="{035AB980-00C2-4BB9-9CA8-A12C3B68D762}" type="presParOf" srcId="{D2834FDD-CC6B-4EB3-8220-BEB3B9B277E1}" destId="{6E225E1C-3E48-4E15-B970-F4C4D9C22785}" srcOrd="3" destOrd="0" presId="urn:microsoft.com/office/officeart/2005/8/layout/equation2"/>
    <dgm:cxn modelId="{0D96E119-B839-4B73-98AA-F64EB8303CBC}" type="presParOf" srcId="{D2834FDD-CC6B-4EB3-8220-BEB3B9B277E1}" destId="{257F687E-4356-4222-AAC5-996EBAC9FC3C}" srcOrd="4" destOrd="0" presId="urn:microsoft.com/office/officeart/2005/8/layout/equation2"/>
    <dgm:cxn modelId="{9888AE51-F72E-486C-AE30-A1E9496ACA46}" type="presParOf" srcId="{A60A22A6-1D9C-42FD-9C39-459C8BADB310}" destId="{67569F00-4EAF-4482-846B-DDB803994932}" srcOrd="1" destOrd="0" presId="urn:microsoft.com/office/officeart/2005/8/layout/equation2"/>
    <dgm:cxn modelId="{AEB14AD2-3E86-47D6-AA70-401CC3449024}" type="presParOf" srcId="{67569F00-4EAF-4482-846B-DDB803994932}" destId="{FFE80834-50C9-4BD8-A93C-41AFA1AFD469}" srcOrd="0" destOrd="0" presId="urn:microsoft.com/office/officeart/2005/8/layout/equation2"/>
    <dgm:cxn modelId="{A771CE42-C6C8-4067-9D35-5113ACBE1C3B}" type="presParOf" srcId="{A60A22A6-1D9C-42FD-9C39-459C8BADB310}" destId="{7F733C9A-DD0A-4D61-9630-33D8CE59500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398CA1-FD55-4763-88F1-9BEBF4CEF1D1}" type="doc">
      <dgm:prSet loTypeId="urn:microsoft.com/office/officeart/2005/8/layout/equation2" loCatId="process" qsTypeId="urn:microsoft.com/office/officeart/2005/8/quickstyle/simple1" qsCatId="simple" csTypeId="urn:microsoft.com/office/officeart/2005/8/colors/accent1_2" csCatId="accent1" phldr="1"/>
      <dgm:spPr/>
    </dgm:pt>
    <dgm:pt modelId="{AF223DD2-464C-496A-953E-205CB04AFD9C}">
      <dgm:prSet phldrT="[Text]"/>
      <dgm:spPr>
        <a:solidFill>
          <a:srgbClr val="FFC000"/>
        </a:solidFill>
      </dgm:spPr>
      <dgm:t>
        <a:bodyPr/>
        <a:lstStyle/>
        <a:p>
          <a:r>
            <a:rPr lang="en-US" dirty="0" smtClean="0">
              <a:effectLst>
                <a:outerShdw blurRad="38100" dist="38100" dir="2700000" algn="tl">
                  <a:srgbClr val="000000">
                    <a:alpha val="43137"/>
                  </a:srgbClr>
                </a:outerShdw>
              </a:effectLst>
            </a:rPr>
            <a:t>MH</a:t>
          </a:r>
          <a:endParaRPr lang="en-US" dirty="0">
            <a:effectLst>
              <a:outerShdw blurRad="38100" dist="38100" dir="2700000" algn="tl">
                <a:srgbClr val="000000">
                  <a:alpha val="43137"/>
                </a:srgbClr>
              </a:outerShdw>
            </a:effectLst>
          </a:endParaRPr>
        </a:p>
      </dgm:t>
    </dgm:pt>
    <dgm:pt modelId="{808D2001-87BD-43A3-9F74-D15060BF28DA}" type="parTrans" cxnId="{B8ECB0D8-C07A-42BE-A7C4-606DED877044}">
      <dgm:prSet/>
      <dgm:spPr/>
      <dgm:t>
        <a:bodyPr/>
        <a:lstStyle/>
        <a:p>
          <a:endParaRPr lang="en-US"/>
        </a:p>
      </dgm:t>
    </dgm:pt>
    <dgm:pt modelId="{CAB7D989-469D-4D2D-A004-0FBB4D300D41}" type="sibTrans" cxnId="{B8ECB0D8-C07A-42BE-A7C4-606DED877044}">
      <dgm:prSet/>
      <dgm:spPr/>
      <dgm:t>
        <a:bodyPr/>
        <a:lstStyle/>
        <a:p>
          <a:endParaRPr lang="en-US"/>
        </a:p>
      </dgm:t>
    </dgm:pt>
    <dgm:pt modelId="{ACF08673-6007-456F-86D4-246A044A198F}">
      <dgm:prSet phldrT="[Text]"/>
      <dgm:spPr>
        <a:solidFill>
          <a:srgbClr val="00B050"/>
        </a:solidFill>
      </dgm:spPr>
      <dgm:t>
        <a:bodyPr/>
        <a:lstStyle/>
        <a:p>
          <a:r>
            <a:rPr lang="en-US" dirty="0" smtClean="0">
              <a:effectLst>
                <a:outerShdw blurRad="38100" dist="38100" dir="2700000" algn="tl">
                  <a:srgbClr val="000000">
                    <a:alpha val="43137"/>
                  </a:srgbClr>
                </a:outerShdw>
              </a:effectLst>
            </a:rPr>
            <a:t>SU</a:t>
          </a:r>
          <a:endParaRPr lang="en-US" dirty="0">
            <a:effectLst>
              <a:outerShdw blurRad="38100" dist="38100" dir="2700000" algn="tl">
                <a:srgbClr val="000000">
                  <a:alpha val="43137"/>
                </a:srgbClr>
              </a:outerShdw>
            </a:effectLst>
          </a:endParaRPr>
        </a:p>
      </dgm:t>
    </dgm:pt>
    <dgm:pt modelId="{A2CB4FCB-1C3D-41A8-BB96-22468258FF94}" type="parTrans" cxnId="{FB52A080-5048-4487-92BD-62054264FBEA}">
      <dgm:prSet/>
      <dgm:spPr/>
      <dgm:t>
        <a:bodyPr/>
        <a:lstStyle/>
        <a:p>
          <a:endParaRPr lang="en-US"/>
        </a:p>
      </dgm:t>
    </dgm:pt>
    <dgm:pt modelId="{018B1AC9-CECD-4B67-A73A-CE1E0305C673}" type="sibTrans" cxnId="{FB52A080-5048-4487-92BD-62054264FBEA}">
      <dgm:prSet/>
      <dgm:spPr/>
      <dgm:t>
        <a:bodyPr/>
        <a:lstStyle/>
        <a:p>
          <a:endParaRPr lang="en-US"/>
        </a:p>
      </dgm:t>
    </dgm:pt>
    <dgm:pt modelId="{6513A183-5531-4DC8-AD01-8B7CFC367906}">
      <dgm:prSet phldrT="[Text]"/>
      <dgm:spPr>
        <a:solidFill>
          <a:srgbClr val="0B00E6"/>
        </a:solidFill>
      </dgm:spPr>
      <dgm:t>
        <a:bodyPr/>
        <a:lstStyle/>
        <a:p>
          <a:r>
            <a:rPr lang="en-US" dirty="0" smtClean="0"/>
            <a:t>8</a:t>
          </a:r>
        </a:p>
        <a:p>
          <a:r>
            <a:rPr lang="en-US" dirty="0" smtClean="0"/>
            <a:t>million</a:t>
          </a:r>
          <a:endParaRPr lang="en-US" dirty="0"/>
        </a:p>
      </dgm:t>
    </dgm:pt>
    <dgm:pt modelId="{6042AD30-A0A6-40CD-87E0-607C4B7DF86C}" type="parTrans" cxnId="{0406E61D-9920-4713-A38D-BEDB05BABA1A}">
      <dgm:prSet/>
      <dgm:spPr/>
      <dgm:t>
        <a:bodyPr/>
        <a:lstStyle/>
        <a:p>
          <a:endParaRPr lang="en-US"/>
        </a:p>
      </dgm:t>
    </dgm:pt>
    <dgm:pt modelId="{54283A4C-455B-45E5-A732-4A6A87972BBE}" type="sibTrans" cxnId="{0406E61D-9920-4713-A38D-BEDB05BABA1A}">
      <dgm:prSet/>
      <dgm:spPr/>
      <dgm:t>
        <a:bodyPr/>
        <a:lstStyle/>
        <a:p>
          <a:endParaRPr lang="en-US"/>
        </a:p>
      </dgm:t>
    </dgm:pt>
    <dgm:pt modelId="{A60A22A6-1D9C-42FD-9C39-459C8BADB310}" type="pres">
      <dgm:prSet presAssocID="{94398CA1-FD55-4763-88F1-9BEBF4CEF1D1}" presName="Name0" presStyleCnt="0">
        <dgm:presLayoutVars>
          <dgm:dir/>
          <dgm:resizeHandles val="exact"/>
        </dgm:presLayoutVars>
      </dgm:prSet>
      <dgm:spPr/>
    </dgm:pt>
    <dgm:pt modelId="{D2834FDD-CC6B-4EB3-8220-BEB3B9B277E1}" type="pres">
      <dgm:prSet presAssocID="{94398CA1-FD55-4763-88F1-9BEBF4CEF1D1}" presName="vNodes" presStyleCnt="0"/>
      <dgm:spPr/>
    </dgm:pt>
    <dgm:pt modelId="{4A63B315-EBEB-4314-894F-BE76813C1086}" type="pres">
      <dgm:prSet presAssocID="{AF223DD2-464C-496A-953E-205CB04AFD9C}" presName="node" presStyleLbl="node1" presStyleIdx="0" presStyleCnt="3" custAng="0" custLinFactNeighborX="-55782">
        <dgm:presLayoutVars>
          <dgm:bulletEnabled val="1"/>
        </dgm:presLayoutVars>
      </dgm:prSet>
      <dgm:spPr/>
      <dgm:t>
        <a:bodyPr/>
        <a:lstStyle/>
        <a:p>
          <a:endParaRPr lang="en-US"/>
        </a:p>
      </dgm:t>
    </dgm:pt>
    <dgm:pt modelId="{68AC764D-B49F-467E-900B-6D2ACC153CF4}" type="pres">
      <dgm:prSet presAssocID="{CAB7D989-469D-4D2D-A004-0FBB4D300D41}" presName="spacerT" presStyleCnt="0"/>
      <dgm:spPr/>
    </dgm:pt>
    <dgm:pt modelId="{60171C2E-D018-486D-81C5-2AC1D81B71BC}" type="pres">
      <dgm:prSet presAssocID="{CAB7D989-469D-4D2D-A004-0FBB4D300D41}" presName="sibTrans" presStyleLbl="sibTrans2D1" presStyleIdx="0" presStyleCnt="2" custAng="0" custLinFactNeighborX="-96176"/>
      <dgm:spPr/>
      <dgm:t>
        <a:bodyPr/>
        <a:lstStyle/>
        <a:p>
          <a:endParaRPr lang="en-US"/>
        </a:p>
      </dgm:t>
    </dgm:pt>
    <dgm:pt modelId="{6E225E1C-3E48-4E15-B970-F4C4D9C22785}" type="pres">
      <dgm:prSet presAssocID="{CAB7D989-469D-4D2D-A004-0FBB4D300D41}" presName="spacerB" presStyleCnt="0"/>
      <dgm:spPr/>
    </dgm:pt>
    <dgm:pt modelId="{257F687E-4356-4222-AAC5-996EBAC9FC3C}" type="pres">
      <dgm:prSet presAssocID="{ACF08673-6007-456F-86D4-246A044A198F}" presName="node" presStyleLbl="node1" presStyleIdx="1" presStyleCnt="3" custAng="0" custLinFactNeighborX="-55782">
        <dgm:presLayoutVars>
          <dgm:bulletEnabled val="1"/>
        </dgm:presLayoutVars>
      </dgm:prSet>
      <dgm:spPr/>
      <dgm:t>
        <a:bodyPr/>
        <a:lstStyle/>
        <a:p>
          <a:endParaRPr lang="en-US"/>
        </a:p>
      </dgm:t>
    </dgm:pt>
    <dgm:pt modelId="{67569F00-4EAF-4482-846B-DDB803994932}" type="pres">
      <dgm:prSet presAssocID="{94398CA1-FD55-4763-88F1-9BEBF4CEF1D1}" presName="sibTransLast" presStyleLbl="sibTrans2D1" presStyleIdx="1" presStyleCnt="2"/>
      <dgm:spPr/>
      <dgm:t>
        <a:bodyPr/>
        <a:lstStyle/>
        <a:p>
          <a:endParaRPr lang="en-US"/>
        </a:p>
      </dgm:t>
    </dgm:pt>
    <dgm:pt modelId="{FFE80834-50C9-4BD8-A93C-41AFA1AFD469}" type="pres">
      <dgm:prSet presAssocID="{94398CA1-FD55-4763-88F1-9BEBF4CEF1D1}" presName="connectorText" presStyleLbl="sibTrans2D1" presStyleIdx="1" presStyleCnt="2"/>
      <dgm:spPr/>
      <dgm:t>
        <a:bodyPr/>
        <a:lstStyle/>
        <a:p>
          <a:endParaRPr lang="en-US"/>
        </a:p>
      </dgm:t>
    </dgm:pt>
    <dgm:pt modelId="{7F733C9A-DD0A-4D61-9630-33D8CE59500F}" type="pres">
      <dgm:prSet presAssocID="{94398CA1-FD55-4763-88F1-9BEBF4CEF1D1}" presName="lastNode" presStyleLbl="node1" presStyleIdx="2" presStyleCnt="3" custScaleX="126005" custScaleY="124676" custLinFactNeighborX="20808">
        <dgm:presLayoutVars>
          <dgm:bulletEnabled val="1"/>
        </dgm:presLayoutVars>
      </dgm:prSet>
      <dgm:spPr/>
      <dgm:t>
        <a:bodyPr/>
        <a:lstStyle/>
        <a:p>
          <a:endParaRPr lang="en-US"/>
        </a:p>
      </dgm:t>
    </dgm:pt>
  </dgm:ptLst>
  <dgm:cxnLst>
    <dgm:cxn modelId="{78107088-3EB5-42FC-BE18-5DF467F70784}" type="presOf" srcId="{AF223DD2-464C-496A-953E-205CB04AFD9C}" destId="{4A63B315-EBEB-4314-894F-BE76813C1086}" srcOrd="0" destOrd="0" presId="urn:microsoft.com/office/officeart/2005/8/layout/equation2"/>
    <dgm:cxn modelId="{1D4D7FBA-59B1-4074-8F95-54848377B1C4}" type="presOf" srcId="{ACF08673-6007-456F-86D4-246A044A198F}" destId="{257F687E-4356-4222-AAC5-996EBAC9FC3C}" srcOrd="0" destOrd="0" presId="urn:microsoft.com/office/officeart/2005/8/layout/equation2"/>
    <dgm:cxn modelId="{BAC0CE99-2736-4A5E-B2BF-2B7BCB46F34E}" type="presOf" srcId="{018B1AC9-CECD-4B67-A73A-CE1E0305C673}" destId="{67569F00-4EAF-4482-846B-DDB803994932}" srcOrd="0" destOrd="0" presId="urn:microsoft.com/office/officeart/2005/8/layout/equation2"/>
    <dgm:cxn modelId="{FB52A080-5048-4487-92BD-62054264FBEA}" srcId="{94398CA1-FD55-4763-88F1-9BEBF4CEF1D1}" destId="{ACF08673-6007-456F-86D4-246A044A198F}" srcOrd="1" destOrd="0" parTransId="{A2CB4FCB-1C3D-41A8-BB96-22468258FF94}" sibTransId="{018B1AC9-CECD-4B67-A73A-CE1E0305C673}"/>
    <dgm:cxn modelId="{EA2333B2-1D66-4CA4-92F5-0F46DA38EF10}" type="presOf" srcId="{CAB7D989-469D-4D2D-A004-0FBB4D300D41}" destId="{60171C2E-D018-486D-81C5-2AC1D81B71BC}" srcOrd="0" destOrd="0" presId="urn:microsoft.com/office/officeart/2005/8/layout/equation2"/>
    <dgm:cxn modelId="{B8ECB0D8-C07A-42BE-A7C4-606DED877044}" srcId="{94398CA1-FD55-4763-88F1-9BEBF4CEF1D1}" destId="{AF223DD2-464C-496A-953E-205CB04AFD9C}" srcOrd="0" destOrd="0" parTransId="{808D2001-87BD-43A3-9F74-D15060BF28DA}" sibTransId="{CAB7D989-469D-4D2D-A004-0FBB4D300D41}"/>
    <dgm:cxn modelId="{6BF7A0AF-2F71-4328-B406-B7955FF6ED33}" type="presOf" srcId="{018B1AC9-CECD-4B67-A73A-CE1E0305C673}" destId="{FFE80834-50C9-4BD8-A93C-41AFA1AFD469}" srcOrd="1" destOrd="0" presId="urn:microsoft.com/office/officeart/2005/8/layout/equation2"/>
    <dgm:cxn modelId="{0406E61D-9920-4713-A38D-BEDB05BABA1A}" srcId="{94398CA1-FD55-4763-88F1-9BEBF4CEF1D1}" destId="{6513A183-5531-4DC8-AD01-8B7CFC367906}" srcOrd="2" destOrd="0" parTransId="{6042AD30-A0A6-40CD-87E0-607C4B7DF86C}" sibTransId="{54283A4C-455B-45E5-A732-4A6A87972BBE}"/>
    <dgm:cxn modelId="{8A8DFF0D-55A7-4993-95A6-0F5CCA1318B1}" type="presOf" srcId="{94398CA1-FD55-4763-88F1-9BEBF4CEF1D1}" destId="{A60A22A6-1D9C-42FD-9C39-459C8BADB310}" srcOrd="0" destOrd="0" presId="urn:microsoft.com/office/officeart/2005/8/layout/equation2"/>
    <dgm:cxn modelId="{C18BF107-9506-4D36-BF77-639EB75C1834}" type="presOf" srcId="{6513A183-5531-4DC8-AD01-8B7CFC367906}" destId="{7F733C9A-DD0A-4D61-9630-33D8CE59500F}" srcOrd="0" destOrd="0" presId="urn:microsoft.com/office/officeart/2005/8/layout/equation2"/>
    <dgm:cxn modelId="{BECB4B2A-B40F-4F04-89C2-E2EAED30F8D6}" type="presParOf" srcId="{A60A22A6-1D9C-42FD-9C39-459C8BADB310}" destId="{D2834FDD-CC6B-4EB3-8220-BEB3B9B277E1}" srcOrd="0" destOrd="0" presId="urn:microsoft.com/office/officeart/2005/8/layout/equation2"/>
    <dgm:cxn modelId="{0C19CCC4-F3FC-4C67-BBB9-4B5B1D9E5923}" type="presParOf" srcId="{D2834FDD-CC6B-4EB3-8220-BEB3B9B277E1}" destId="{4A63B315-EBEB-4314-894F-BE76813C1086}" srcOrd="0" destOrd="0" presId="urn:microsoft.com/office/officeart/2005/8/layout/equation2"/>
    <dgm:cxn modelId="{64A660B0-5E47-4315-B12B-9191650E573F}" type="presParOf" srcId="{D2834FDD-CC6B-4EB3-8220-BEB3B9B277E1}" destId="{68AC764D-B49F-467E-900B-6D2ACC153CF4}" srcOrd="1" destOrd="0" presId="urn:microsoft.com/office/officeart/2005/8/layout/equation2"/>
    <dgm:cxn modelId="{767265E9-B047-4EE6-95DB-0B11EABFE408}" type="presParOf" srcId="{D2834FDD-CC6B-4EB3-8220-BEB3B9B277E1}" destId="{60171C2E-D018-486D-81C5-2AC1D81B71BC}" srcOrd="2" destOrd="0" presId="urn:microsoft.com/office/officeart/2005/8/layout/equation2"/>
    <dgm:cxn modelId="{FAE260BD-E409-4795-9F1B-5E3D468B0AD4}" type="presParOf" srcId="{D2834FDD-CC6B-4EB3-8220-BEB3B9B277E1}" destId="{6E225E1C-3E48-4E15-B970-F4C4D9C22785}" srcOrd="3" destOrd="0" presId="urn:microsoft.com/office/officeart/2005/8/layout/equation2"/>
    <dgm:cxn modelId="{60B2C599-6936-4448-B8F5-A5092C4CC9FE}" type="presParOf" srcId="{D2834FDD-CC6B-4EB3-8220-BEB3B9B277E1}" destId="{257F687E-4356-4222-AAC5-996EBAC9FC3C}" srcOrd="4" destOrd="0" presId="urn:microsoft.com/office/officeart/2005/8/layout/equation2"/>
    <dgm:cxn modelId="{DAEBB92E-8FAA-4566-B9E7-62AF3366F29C}" type="presParOf" srcId="{A60A22A6-1D9C-42FD-9C39-459C8BADB310}" destId="{67569F00-4EAF-4482-846B-DDB803994932}" srcOrd="1" destOrd="0" presId="urn:microsoft.com/office/officeart/2005/8/layout/equation2"/>
    <dgm:cxn modelId="{CE1514B4-8D0C-43A2-8FFA-D14381907555}" type="presParOf" srcId="{67569F00-4EAF-4482-846B-DDB803994932}" destId="{FFE80834-50C9-4BD8-A93C-41AFA1AFD469}" srcOrd="0" destOrd="0" presId="urn:microsoft.com/office/officeart/2005/8/layout/equation2"/>
    <dgm:cxn modelId="{DFFE3FF0-68C6-4582-A506-77F631147038}" type="presParOf" srcId="{A60A22A6-1D9C-42FD-9C39-459C8BADB310}" destId="{7F733C9A-DD0A-4D61-9630-33D8CE59500F}"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398CA1-FD55-4763-88F1-9BEBF4CEF1D1}" type="doc">
      <dgm:prSet loTypeId="urn:microsoft.com/office/officeart/2005/8/layout/equation2" loCatId="process" qsTypeId="urn:microsoft.com/office/officeart/2005/8/quickstyle/simple1" qsCatId="simple" csTypeId="urn:microsoft.com/office/officeart/2005/8/colors/accent1_2" csCatId="accent1" phldr="1"/>
      <dgm:spPr/>
    </dgm:pt>
    <dgm:pt modelId="{AF223DD2-464C-496A-953E-205CB04AFD9C}">
      <dgm:prSet phldrT="[Text]"/>
      <dgm:spPr>
        <a:solidFill>
          <a:srgbClr val="FFC000"/>
        </a:solidFill>
      </dgm:spPr>
      <dgm:t>
        <a:bodyPr/>
        <a:lstStyle/>
        <a:p>
          <a:r>
            <a:rPr lang="en-US" dirty="0" smtClean="0">
              <a:effectLst>
                <a:outerShdw blurRad="38100" dist="38100" dir="2700000" algn="tl">
                  <a:srgbClr val="000000">
                    <a:alpha val="43137"/>
                  </a:srgbClr>
                </a:outerShdw>
              </a:effectLst>
            </a:rPr>
            <a:t>SMI</a:t>
          </a:r>
          <a:endParaRPr lang="en-US" dirty="0">
            <a:effectLst>
              <a:outerShdw blurRad="38100" dist="38100" dir="2700000" algn="tl">
                <a:srgbClr val="000000">
                  <a:alpha val="43137"/>
                </a:srgbClr>
              </a:outerShdw>
            </a:effectLst>
          </a:endParaRPr>
        </a:p>
      </dgm:t>
    </dgm:pt>
    <dgm:pt modelId="{808D2001-87BD-43A3-9F74-D15060BF28DA}" type="parTrans" cxnId="{B8ECB0D8-C07A-42BE-A7C4-606DED877044}">
      <dgm:prSet/>
      <dgm:spPr/>
      <dgm:t>
        <a:bodyPr/>
        <a:lstStyle/>
        <a:p>
          <a:endParaRPr lang="en-US"/>
        </a:p>
      </dgm:t>
    </dgm:pt>
    <dgm:pt modelId="{CAB7D989-469D-4D2D-A004-0FBB4D300D41}" type="sibTrans" cxnId="{B8ECB0D8-C07A-42BE-A7C4-606DED877044}">
      <dgm:prSet/>
      <dgm:spPr/>
      <dgm:t>
        <a:bodyPr/>
        <a:lstStyle/>
        <a:p>
          <a:endParaRPr lang="en-US"/>
        </a:p>
      </dgm:t>
    </dgm:pt>
    <dgm:pt modelId="{ACF08673-6007-456F-86D4-246A044A198F}">
      <dgm:prSet phldrT="[Text]"/>
      <dgm:spPr>
        <a:solidFill>
          <a:srgbClr val="00B050"/>
        </a:solidFill>
      </dgm:spPr>
      <dgm:t>
        <a:bodyPr/>
        <a:lstStyle/>
        <a:p>
          <a:r>
            <a:rPr lang="en-US" dirty="0" smtClean="0">
              <a:effectLst>
                <a:outerShdw blurRad="38100" dist="38100" dir="2700000" algn="tl">
                  <a:srgbClr val="000000">
                    <a:alpha val="43137"/>
                  </a:srgbClr>
                </a:outerShdw>
              </a:effectLst>
            </a:rPr>
            <a:t>SU</a:t>
          </a:r>
          <a:endParaRPr lang="en-US" dirty="0">
            <a:effectLst>
              <a:outerShdw blurRad="38100" dist="38100" dir="2700000" algn="tl">
                <a:srgbClr val="000000">
                  <a:alpha val="43137"/>
                </a:srgbClr>
              </a:outerShdw>
            </a:effectLst>
          </a:endParaRPr>
        </a:p>
      </dgm:t>
    </dgm:pt>
    <dgm:pt modelId="{A2CB4FCB-1C3D-41A8-BB96-22468258FF94}" type="parTrans" cxnId="{FB52A080-5048-4487-92BD-62054264FBEA}">
      <dgm:prSet/>
      <dgm:spPr/>
      <dgm:t>
        <a:bodyPr/>
        <a:lstStyle/>
        <a:p>
          <a:endParaRPr lang="en-US"/>
        </a:p>
      </dgm:t>
    </dgm:pt>
    <dgm:pt modelId="{018B1AC9-CECD-4B67-A73A-CE1E0305C673}" type="sibTrans" cxnId="{FB52A080-5048-4487-92BD-62054264FBEA}">
      <dgm:prSet/>
      <dgm:spPr/>
      <dgm:t>
        <a:bodyPr/>
        <a:lstStyle/>
        <a:p>
          <a:endParaRPr lang="en-US"/>
        </a:p>
      </dgm:t>
    </dgm:pt>
    <dgm:pt modelId="{6513A183-5531-4DC8-AD01-8B7CFC367906}">
      <dgm:prSet phldrT="[Text]"/>
      <dgm:spPr>
        <a:solidFill>
          <a:srgbClr val="0B00E6"/>
        </a:solidFill>
      </dgm:spPr>
      <dgm:t>
        <a:bodyPr/>
        <a:lstStyle/>
        <a:p>
          <a:r>
            <a:rPr lang="en-US" dirty="0" smtClean="0"/>
            <a:t>2.3</a:t>
          </a:r>
        </a:p>
        <a:p>
          <a:r>
            <a:rPr lang="en-US" dirty="0" smtClean="0"/>
            <a:t>million</a:t>
          </a:r>
          <a:endParaRPr lang="en-US" dirty="0"/>
        </a:p>
      </dgm:t>
    </dgm:pt>
    <dgm:pt modelId="{6042AD30-A0A6-40CD-87E0-607C4B7DF86C}" type="parTrans" cxnId="{0406E61D-9920-4713-A38D-BEDB05BABA1A}">
      <dgm:prSet/>
      <dgm:spPr/>
      <dgm:t>
        <a:bodyPr/>
        <a:lstStyle/>
        <a:p>
          <a:endParaRPr lang="en-US"/>
        </a:p>
      </dgm:t>
    </dgm:pt>
    <dgm:pt modelId="{54283A4C-455B-45E5-A732-4A6A87972BBE}" type="sibTrans" cxnId="{0406E61D-9920-4713-A38D-BEDB05BABA1A}">
      <dgm:prSet/>
      <dgm:spPr/>
      <dgm:t>
        <a:bodyPr/>
        <a:lstStyle/>
        <a:p>
          <a:endParaRPr lang="en-US"/>
        </a:p>
      </dgm:t>
    </dgm:pt>
    <dgm:pt modelId="{A60A22A6-1D9C-42FD-9C39-459C8BADB310}" type="pres">
      <dgm:prSet presAssocID="{94398CA1-FD55-4763-88F1-9BEBF4CEF1D1}" presName="Name0" presStyleCnt="0">
        <dgm:presLayoutVars>
          <dgm:dir/>
          <dgm:resizeHandles val="exact"/>
        </dgm:presLayoutVars>
      </dgm:prSet>
      <dgm:spPr/>
    </dgm:pt>
    <dgm:pt modelId="{D2834FDD-CC6B-4EB3-8220-BEB3B9B277E1}" type="pres">
      <dgm:prSet presAssocID="{94398CA1-FD55-4763-88F1-9BEBF4CEF1D1}" presName="vNodes" presStyleCnt="0"/>
      <dgm:spPr/>
    </dgm:pt>
    <dgm:pt modelId="{4A63B315-EBEB-4314-894F-BE76813C1086}" type="pres">
      <dgm:prSet presAssocID="{AF223DD2-464C-496A-953E-205CB04AFD9C}" presName="node" presStyleLbl="node1" presStyleIdx="0" presStyleCnt="3" custLinFactNeighborX="-97629">
        <dgm:presLayoutVars>
          <dgm:bulletEnabled val="1"/>
        </dgm:presLayoutVars>
      </dgm:prSet>
      <dgm:spPr/>
      <dgm:t>
        <a:bodyPr/>
        <a:lstStyle/>
        <a:p>
          <a:endParaRPr lang="en-US"/>
        </a:p>
      </dgm:t>
    </dgm:pt>
    <dgm:pt modelId="{68AC764D-B49F-467E-900B-6D2ACC153CF4}" type="pres">
      <dgm:prSet presAssocID="{CAB7D989-469D-4D2D-A004-0FBB4D300D41}" presName="spacerT" presStyleCnt="0"/>
      <dgm:spPr/>
    </dgm:pt>
    <dgm:pt modelId="{60171C2E-D018-486D-81C5-2AC1D81B71BC}" type="pres">
      <dgm:prSet presAssocID="{CAB7D989-469D-4D2D-A004-0FBB4D300D41}" presName="sibTrans" presStyleLbl="sibTrans2D1" presStyleIdx="0" presStyleCnt="2" custLinFactX="-68321" custLinFactNeighborX="-100000"/>
      <dgm:spPr/>
      <dgm:t>
        <a:bodyPr/>
        <a:lstStyle/>
        <a:p>
          <a:endParaRPr lang="en-US"/>
        </a:p>
      </dgm:t>
    </dgm:pt>
    <dgm:pt modelId="{6E225E1C-3E48-4E15-B970-F4C4D9C22785}" type="pres">
      <dgm:prSet presAssocID="{CAB7D989-469D-4D2D-A004-0FBB4D300D41}" presName="spacerB" presStyleCnt="0"/>
      <dgm:spPr/>
    </dgm:pt>
    <dgm:pt modelId="{257F687E-4356-4222-AAC5-996EBAC9FC3C}" type="pres">
      <dgm:prSet presAssocID="{ACF08673-6007-456F-86D4-246A044A198F}" presName="node" presStyleLbl="node1" presStyleIdx="1" presStyleCnt="3" custLinFactNeighborX="-97629">
        <dgm:presLayoutVars>
          <dgm:bulletEnabled val="1"/>
        </dgm:presLayoutVars>
      </dgm:prSet>
      <dgm:spPr/>
      <dgm:t>
        <a:bodyPr/>
        <a:lstStyle/>
        <a:p>
          <a:endParaRPr lang="en-US"/>
        </a:p>
      </dgm:t>
    </dgm:pt>
    <dgm:pt modelId="{67569F00-4EAF-4482-846B-DDB803994932}" type="pres">
      <dgm:prSet presAssocID="{94398CA1-FD55-4763-88F1-9BEBF4CEF1D1}" presName="sibTransLast" presStyleLbl="sibTrans2D1" presStyleIdx="1" presStyleCnt="2" custLinFactNeighborX="-50055"/>
      <dgm:spPr/>
      <dgm:t>
        <a:bodyPr/>
        <a:lstStyle/>
        <a:p>
          <a:endParaRPr lang="en-US"/>
        </a:p>
      </dgm:t>
    </dgm:pt>
    <dgm:pt modelId="{FFE80834-50C9-4BD8-A93C-41AFA1AFD469}" type="pres">
      <dgm:prSet presAssocID="{94398CA1-FD55-4763-88F1-9BEBF4CEF1D1}" presName="connectorText" presStyleLbl="sibTrans2D1" presStyleIdx="1" presStyleCnt="2"/>
      <dgm:spPr/>
      <dgm:t>
        <a:bodyPr/>
        <a:lstStyle/>
        <a:p>
          <a:endParaRPr lang="en-US"/>
        </a:p>
      </dgm:t>
    </dgm:pt>
    <dgm:pt modelId="{7F733C9A-DD0A-4D61-9630-33D8CE59500F}" type="pres">
      <dgm:prSet presAssocID="{94398CA1-FD55-4763-88F1-9BEBF4CEF1D1}" presName="lastNode" presStyleLbl="node1" presStyleIdx="2" presStyleCnt="3" custScaleX="73766" custScaleY="74806">
        <dgm:presLayoutVars>
          <dgm:bulletEnabled val="1"/>
        </dgm:presLayoutVars>
      </dgm:prSet>
      <dgm:spPr/>
      <dgm:t>
        <a:bodyPr/>
        <a:lstStyle/>
        <a:p>
          <a:endParaRPr lang="en-US"/>
        </a:p>
      </dgm:t>
    </dgm:pt>
  </dgm:ptLst>
  <dgm:cxnLst>
    <dgm:cxn modelId="{39735ADE-357A-4582-BC7A-B7F6BF40E625}" type="presOf" srcId="{ACF08673-6007-456F-86D4-246A044A198F}" destId="{257F687E-4356-4222-AAC5-996EBAC9FC3C}" srcOrd="0" destOrd="0" presId="urn:microsoft.com/office/officeart/2005/8/layout/equation2"/>
    <dgm:cxn modelId="{5604919A-DD8B-4A0C-A356-3787F93D6CD0}" type="presOf" srcId="{CAB7D989-469D-4D2D-A004-0FBB4D300D41}" destId="{60171C2E-D018-486D-81C5-2AC1D81B71BC}" srcOrd="0" destOrd="0" presId="urn:microsoft.com/office/officeart/2005/8/layout/equation2"/>
    <dgm:cxn modelId="{DA011B2E-25A9-45C8-BBF9-E7B1A82B8B72}" type="presOf" srcId="{018B1AC9-CECD-4B67-A73A-CE1E0305C673}" destId="{67569F00-4EAF-4482-846B-DDB803994932}" srcOrd="0" destOrd="0" presId="urn:microsoft.com/office/officeart/2005/8/layout/equation2"/>
    <dgm:cxn modelId="{FB52A080-5048-4487-92BD-62054264FBEA}" srcId="{94398CA1-FD55-4763-88F1-9BEBF4CEF1D1}" destId="{ACF08673-6007-456F-86D4-246A044A198F}" srcOrd="1" destOrd="0" parTransId="{A2CB4FCB-1C3D-41A8-BB96-22468258FF94}" sibTransId="{018B1AC9-CECD-4B67-A73A-CE1E0305C673}"/>
    <dgm:cxn modelId="{B8ECB0D8-C07A-42BE-A7C4-606DED877044}" srcId="{94398CA1-FD55-4763-88F1-9BEBF4CEF1D1}" destId="{AF223DD2-464C-496A-953E-205CB04AFD9C}" srcOrd="0" destOrd="0" parTransId="{808D2001-87BD-43A3-9F74-D15060BF28DA}" sibTransId="{CAB7D989-469D-4D2D-A004-0FBB4D300D41}"/>
    <dgm:cxn modelId="{796BF9D3-0EEC-4283-9DD8-8A55A3518CC6}" type="presOf" srcId="{94398CA1-FD55-4763-88F1-9BEBF4CEF1D1}" destId="{A60A22A6-1D9C-42FD-9C39-459C8BADB310}" srcOrd="0" destOrd="0" presId="urn:microsoft.com/office/officeart/2005/8/layout/equation2"/>
    <dgm:cxn modelId="{0406E61D-9920-4713-A38D-BEDB05BABA1A}" srcId="{94398CA1-FD55-4763-88F1-9BEBF4CEF1D1}" destId="{6513A183-5531-4DC8-AD01-8B7CFC367906}" srcOrd="2" destOrd="0" parTransId="{6042AD30-A0A6-40CD-87E0-607C4B7DF86C}" sibTransId="{54283A4C-455B-45E5-A732-4A6A87972BBE}"/>
    <dgm:cxn modelId="{DBF7D062-7214-4C77-98F4-79F3FED3887F}" type="presOf" srcId="{AF223DD2-464C-496A-953E-205CB04AFD9C}" destId="{4A63B315-EBEB-4314-894F-BE76813C1086}" srcOrd="0" destOrd="0" presId="urn:microsoft.com/office/officeart/2005/8/layout/equation2"/>
    <dgm:cxn modelId="{232EB3EB-4762-4086-851D-352914C74A04}" type="presOf" srcId="{6513A183-5531-4DC8-AD01-8B7CFC367906}" destId="{7F733C9A-DD0A-4D61-9630-33D8CE59500F}" srcOrd="0" destOrd="0" presId="urn:microsoft.com/office/officeart/2005/8/layout/equation2"/>
    <dgm:cxn modelId="{8B521280-B700-4535-B8B9-4025977EE166}" type="presOf" srcId="{018B1AC9-CECD-4B67-A73A-CE1E0305C673}" destId="{FFE80834-50C9-4BD8-A93C-41AFA1AFD469}" srcOrd="1" destOrd="0" presId="urn:microsoft.com/office/officeart/2005/8/layout/equation2"/>
    <dgm:cxn modelId="{FDA55C33-B317-44FE-8D31-875A38F83B9D}" type="presParOf" srcId="{A60A22A6-1D9C-42FD-9C39-459C8BADB310}" destId="{D2834FDD-CC6B-4EB3-8220-BEB3B9B277E1}" srcOrd="0" destOrd="0" presId="urn:microsoft.com/office/officeart/2005/8/layout/equation2"/>
    <dgm:cxn modelId="{1DD5E8CA-0211-4ACD-91AA-786395A7115C}" type="presParOf" srcId="{D2834FDD-CC6B-4EB3-8220-BEB3B9B277E1}" destId="{4A63B315-EBEB-4314-894F-BE76813C1086}" srcOrd="0" destOrd="0" presId="urn:microsoft.com/office/officeart/2005/8/layout/equation2"/>
    <dgm:cxn modelId="{8F2C2D2D-8964-4D8D-8A53-13E437F57192}" type="presParOf" srcId="{D2834FDD-CC6B-4EB3-8220-BEB3B9B277E1}" destId="{68AC764D-B49F-467E-900B-6D2ACC153CF4}" srcOrd="1" destOrd="0" presId="urn:microsoft.com/office/officeart/2005/8/layout/equation2"/>
    <dgm:cxn modelId="{75E71C86-E7F0-47B0-8C91-C20270D76D3F}" type="presParOf" srcId="{D2834FDD-CC6B-4EB3-8220-BEB3B9B277E1}" destId="{60171C2E-D018-486D-81C5-2AC1D81B71BC}" srcOrd="2" destOrd="0" presId="urn:microsoft.com/office/officeart/2005/8/layout/equation2"/>
    <dgm:cxn modelId="{C0AB09D0-B339-4B66-8617-9F3BA9CA0994}" type="presParOf" srcId="{D2834FDD-CC6B-4EB3-8220-BEB3B9B277E1}" destId="{6E225E1C-3E48-4E15-B970-F4C4D9C22785}" srcOrd="3" destOrd="0" presId="urn:microsoft.com/office/officeart/2005/8/layout/equation2"/>
    <dgm:cxn modelId="{B3207505-69BF-4D0F-B268-8D49B57A10D2}" type="presParOf" srcId="{D2834FDD-CC6B-4EB3-8220-BEB3B9B277E1}" destId="{257F687E-4356-4222-AAC5-996EBAC9FC3C}" srcOrd="4" destOrd="0" presId="urn:microsoft.com/office/officeart/2005/8/layout/equation2"/>
    <dgm:cxn modelId="{0D197530-769D-48C0-A441-1D7CEAC615F1}" type="presParOf" srcId="{A60A22A6-1D9C-42FD-9C39-459C8BADB310}" destId="{67569F00-4EAF-4482-846B-DDB803994932}" srcOrd="1" destOrd="0" presId="urn:microsoft.com/office/officeart/2005/8/layout/equation2"/>
    <dgm:cxn modelId="{0F8F2904-7CA7-4E41-AACF-4DB3296BB2CC}" type="presParOf" srcId="{67569F00-4EAF-4482-846B-DDB803994932}" destId="{FFE80834-50C9-4BD8-A93C-41AFA1AFD469}" srcOrd="0" destOrd="0" presId="urn:microsoft.com/office/officeart/2005/8/layout/equation2"/>
    <dgm:cxn modelId="{6144204F-9B40-4EB0-BCA2-A0CF085712D5}" type="presParOf" srcId="{A60A22A6-1D9C-42FD-9C39-459C8BADB310}" destId="{7F733C9A-DD0A-4D61-9630-33D8CE59500F}" srcOrd="2" destOrd="0" presId="urn:microsoft.com/office/officeart/2005/8/layout/equati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27ABF5-DBAF-42A8-A3AB-AD1973480FE7}" type="doc">
      <dgm:prSet loTypeId="urn:microsoft.com/office/officeart/2005/8/layout/venn1" loCatId="relationship" qsTypeId="urn:microsoft.com/office/officeart/2005/8/quickstyle/simple1" qsCatId="simple" csTypeId="urn:microsoft.com/office/officeart/2005/8/colors/accent2_2" csCatId="accent2" phldr="1"/>
      <dgm:spPr/>
    </dgm:pt>
    <dgm:pt modelId="{AF11C36B-B887-4787-8DB2-58782DC4E70C}">
      <dgm:prSet phldrT="[Text]" custT="1"/>
      <dgm:spPr/>
      <dgm:t>
        <a:bodyPr/>
        <a:lstStyle/>
        <a:p>
          <a:pPr algn="l"/>
          <a:endParaRPr lang="en-US" sz="2400" dirty="0"/>
        </a:p>
      </dgm:t>
    </dgm:pt>
    <dgm:pt modelId="{CA1574FE-1B4B-4CCC-8017-1F589ACF27C6}" type="parTrans" cxnId="{6D8A0041-F1DF-4973-A65B-FD23467B08CA}">
      <dgm:prSet/>
      <dgm:spPr/>
      <dgm:t>
        <a:bodyPr/>
        <a:lstStyle/>
        <a:p>
          <a:endParaRPr lang="en-US"/>
        </a:p>
      </dgm:t>
    </dgm:pt>
    <dgm:pt modelId="{B997F10D-1506-4DF6-93B9-A9D48416349C}" type="sibTrans" cxnId="{6D8A0041-F1DF-4973-A65B-FD23467B08CA}">
      <dgm:prSet/>
      <dgm:spPr/>
      <dgm:t>
        <a:bodyPr/>
        <a:lstStyle/>
        <a:p>
          <a:endParaRPr lang="en-US"/>
        </a:p>
      </dgm:t>
    </dgm:pt>
    <dgm:pt modelId="{F42D2DA1-C9DC-4E32-A5C6-8C9869A58FBD}">
      <dgm:prSet phldrT="[Text]" custT="1"/>
      <dgm:spPr/>
      <dgm:t>
        <a:bodyPr/>
        <a:lstStyle/>
        <a:p>
          <a:pPr algn="r"/>
          <a:endParaRPr lang="en-US" sz="2400" dirty="0"/>
        </a:p>
      </dgm:t>
    </dgm:pt>
    <dgm:pt modelId="{3DA03E4F-0D18-42D6-8345-81E85FC57534}" type="parTrans" cxnId="{A481137F-8816-49AD-8113-A45713E2AD65}">
      <dgm:prSet/>
      <dgm:spPr/>
      <dgm:t>
        <a:bodyPr/>
        <a:lstStyle/>
        <a:p>
          <a:endParaRPr lang="en-US"/>
        </a:p>
      </dgm:t>
    </dgm:pt>
    <dgm:pt modelId="{5155D8CA-12D6-41AA-8453-C666386AFF21}" type="sibTrans" cxnId="{A481137F-8816-49AD-8113-A45713E2AD65}">
      <dgm:prSet/>
      <dgm:spPr/>
      <dgm:t>
        <a:bodyPr/>
        <a:lstStyle/>
        <a:p>
          <a:endParaRPr lang="en-US"/>
        </a:p>
      </dgm:t>
    </dgm:pt>
    <dgm:pt modelId="{9DBDB8BF-8E3B-47C9-A2FA-0F187F74BE5C}" type="pres">
      <dgm:prSet presAssocID="{5827ABF5-DBAF-42A8-A3AB-AD1973480FE7}" presName="compositeShape" presStyleCnt="0">
        <dgm:presLayoutVars>
          <dgm:chMax val="7"/>
          <dgm:dir/>
          <dgm:resizeHandles val="exact"/>
        </dgm:presLayoutVars>
      </dgm:prSet>
      <dgm:spPr/>
    </dgm:pt>
    <dgm:pt modelId="{74D2DED8-F1B6-47AF-9BB5-4C7B2B835C9F}" type="pres">
      <dgm:prSet presAssocID="{AF11C36B-B887-4787-8DB2-58782DC4E70C}" presName="circ1" presStyleLbl="vennNode1" presStyleIdx="0" presStyleCnt="2" custScaleX="79899" custScaleY="66690" custLinFactNeighborX="28832" custLinFactNeighborY="-6771"/>
      <dgm:spPr/>
      <dgm:t>
        <a:bodyPr/>
        <a:lstStyle/>
        <a:p>
          <a:endParaRPr lang="en-US"/>
        </a:p>
      </dgm:t>
    </dgm:pt>
    <dgm:pt modelId="{B1985085-EFDB-4B39-901E-F72170A57C2C}" type="pres">
      <dgm:prSet presAssocID="{AF11C36B-B887-4787-8DB2-58782DC4E70C}" presName="circ1Tx" presStyleLbl="revTx" presStyleIdx="0" presStyleCnt="0">
        <dgm:presLayoutVars>
          <dgm:chMax val="0"/>
          <dgm:chPref val="0"/>
          <dgm:bulletEnabled val="1"/>
        </dgm:presLayoutVars>
      </dgm:prSet>
      <dgm:spPr/>
      <dgm:t>
        <a:bodyPr/>
        <a:lstStyle/>
        <a:p>
          <a:endParaRPr lang="en-US"/>
        </a:p>
      </dgm:t>
    </dgm:pt>
    <dgm:pt modelId="{8C9E9C64-0D26-4E25-B962-33E225676997}" type="pres">
      <dgm:prSet presAssocID="{F42D2DA1-C9DC-4E32-A5C6-8C9869A58FBD}" presName="circ2" presStyleLbl="vennNode1" presStyleIdx="1" presStyleCnt="2" custScaleX="109313" custScaleY="100547" custLinFactNeighborX="-1915"/>
      <dgm:spPr/>
      <dgm:t>
        <a:bodyPr/>
        <a:lstStyle/>
        <a:p>
          <a:endParaRPr lang="en-US"/>
        </a:p>
      </dgm:t>
    </dgm:pt>
    <dgm:pt modelId="{98DA8FF3-08E0-42D0-87FD-41EB288E3346}" type="pres">
      <dgm:prSet presAssocID="{F42D2DA1-C9DC-4E32-A5C6-8C9869A58FBD}" presName="circ2Tx" presStyleLbl="revTx" presStyleIdx="0" presStyleCnt="0">
        <dgm:presLayoutVars>
          <dgm:chMax val="0"/>
          <dgm:chPref val="0"/>
          <dgm:bulletEnabled val="1"/>
        </dgm:presLayoutVars>
      </dgm:prSet>
      <dgm:spPr/>
      <dgm:t>
        <a:bodyPr/>
        <a:lstStyle/>
        <a:p>
          <a:endParaRPr lang="en-US"/>
        </a:p>
      </dgm:t>
    </dgm:pt>
  </dgm:ptLst>
  <dgm:cxnLst>
    <dgm:cxn modelId="{9595D208-A819-4856-94EB-A443ED10B71D}" type="presOf" srcId="{F42D2DA1-C9DC-4E32-A5C6-8C9869A58FBD}" destId="{98DA8FF3-08E0-42D0-87FD-41EB288E3346}" srcOrd="1" destOrd="0" presId="urn:microsoft.com/office/officeart/2005/8/layout/venn1"/>
    <dgm:cxn modelId="{C75F3B92-C27B-4CC9-8F8C-0F502CC47F8B}" type="presOf" srcId="{AF11C36B-B887-4787-8DB2-58782DC4E70C}" destId="{74D2DED8-F1B6-47AF-9BB5-4C7B2B835C9F}" srcOrd="0" destOrd="0" presId="urn:microsoft.com/office/officeart/2005/8/layout/venn1"/>
    <dgm:cxn modelId="{A481137F-8816-49AD-8113-A45713E2AD65}" srcId="{5827ABF5-DBAF-42A8-A3AB-AD1973480FE7}" destId="{F42D2DA1-C9DC-4E32-A5C6-8C9869A58FBD}" srcOrd="1" destOrd="0" parTransId="{3DA03E4F-0D18-42D6-8345-81E85FC57534}" sibTransId="{5155D8CA-12D6-41AA-8453-C666386AFF21}"/>
    <dgm:cxn modelId="{6D8A0041-F1DF-4973-A65B-FD23467B08CA}" srcId="{5827ABF5-DBAF-42A8-A3AB-AD1973480FE7}" destId="{AF11C36B-B887-4787-8DB2-58782DC4E70C}" srcOrd="0" destOrd="0" parTransId="{CA1574FE-1B4B-4CCC-8017-1F589ACF27C6}" sibTransId="{B997F10D-1506-4DF6-93B9-A9D48416349C}"/>
    <dgm:cxn modelId="{B190876E-8542-46FB-BE3A-777D8940E9EC}" type="presOf" srcId="{F42D2DA1-C9DC-4E32-A5C6-8C9869A58FBD}" destId="{8C9E9C64-0D26-4E25-B962-33E225676997}" srcOrd="0" destOrd="0" presId="urn:microsoft.com/office/officeart/2005/8/layout/venn1"/>
    <dgm:cxn modelId="{E27277D8-5D71-44BB-BB69-8AE2C88236FC}" type="presOf" srcId="{AF11C36B-B887-4787-8DB2-58782DC4E70C}" destId="{B1985085-EFDB-4B39-901E-F72170A57C2C}" srcOrd="1" destOrd="0" presId="urn:microsoft.com/office/officeart/2005/8/layout/venn1"/>
    <dgm:cxn modelId="{D9969F2B-3723-456D-8CE9-13D2741C42A3}" type="presOf" srcId="{5827ABF5-DBAF-42A8-A3AB-AD1973480FE7}" destId="{9DBDB8BF-8E3B-47C9-A2FA-0F187F74BE5C}" srcOrd="0" destOrd="0" presId="urn:microsoft.com/office/officeart/2005/8/layout/venn1"/>
    <dgm:cxn modelId="{F0FD0505-9E52-4F03-B8D6-D32AD93B9406}" type="presParOf" srcId="{9DBDB8BF-8E3B-47C9-A2FA-0F187F74BE5C}" destId="{74D2DED8-F1B6-47AF-9BB5-4C7B2B835C9F}" srcOrd="0" destOrd="0" presId="urn:microsoft.com/office/officeart/2005/8/layout/venn1"/>
    <dgm:cxn modelId="{EB5C426D-4A7A-49A9-84CB-A21191D7F220}" type="presParOf" srcId="{9DBDB8BF-8E3B-47C9-A2FA-0F187F74BE5C}" destId="{B1985085-EFDB-4B39-901E-F72170A57C2C}" srcOrd="1" destOrd="0" presId="urn:microsoft.com/office/officeart/2005/8/layout/venn1"/>
    <dgm:cxn modelId="{3C3D25DC-D093-430F-A431-DA55592EE175}" type="presParOf" srcId="{9DBDB8BF-8E3B-47C9-A2FA-0F187F74BE5C}" destId="{8C9E9C64-0D26-4E25-B962-33E225676997}" srcOrd="2" destOrd="0" presId="urn:microsoft.com/office/officeart/2005/8/layout/venn1"/>
    <dgm:cxn modelId="{2F48F2D8-ECDD-4B32-A03D-9A237DABB626}" type="presParOf" srcId="{9DBDB8BF-8E3B-47C9-A2FA-0F187F74BE5C}" destId="{98DA8FF3-08E0-42D0-87FD-41EB288E3346}"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77AF8C-894D-49AC-8581-B1CB18647DE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8ACD0EA1-5E2B-448B-A4E0-F8854DFA1FDB}">
      <dgm:prSet phldrT="[Text]"/>
      <dgm:spPr/>
      <dgm:t>
        <a:bodyPr/>
        <a:lstStyle/>
        <a:p>
          <a:r>
            <a:rPr lang="en-US" dirty="0" smtClean="0"/>
            <a:t> </a:t>
          </a:r>
          <a:endParaRPr lang="en-US" dirty="0"/>
        </a:p>
      </dgm:t>
    </dgm:pt>
    <dgm:pt modelId="{6E62CE15-D81B-4673-8DE3-CECAB99DBA69}" type="parTrans" cxnId="{593D0375-8AA4-4958-AF67-F70E6E862C1A}">
      <dgm:prSet/>
      <dgm:spPr/>
      <dgm:t>
        <a:bodyPr/>
        <a:lstStyle/>
        <a:p>
          <a:endParaRPr lang="en-US"/>
        </a:p>
      </dgm:t>
    </dgm:pt>
    <dgm:pt modelId="{BBB5D4B4-4B04-4196-91F7-E6970A0D661E}" type="sibTrans" cxnId="{593D0375-8AA4-4958-AF67-F70E6E862C1A}">
      <dgm:prSet/>
      <dgm:spPr/>
      <dgm:t>
        <a:bodyPr/>
        <a:lstStyle/>
        <a:p>
          <a:endParaRPr lang="en-US"/>
        </a:p>
      </dgm:t>
    </dgm:pt>
    <dgm:pt modelId="{54BE9A30-654C-48FB-9306-518A97BBDF77}">
      <dgm:prSet phldrT="[Text]"/>
      <dgm:spPr/>
      <dgm:t>
        <a:bodyPr/>
        <a:lstStyle/>
        <a:p>
          <a:r>
            <a:rPr lang="en-US" dirty="0" smtClean="0"/>
            <a:t> </a:t>
          </a:r>
          <a:endParaRPr lang="en-US" dirty="0"/>
        </a:p>
      </dgm:t>
    </dgm:pt>
    <dgm:pt modelId="{4D600896-45E4-4B12-95E9-5452B4410687}" type="parTrans" cxnId="{423AD4B4-097B-4769-BB22-A5CBE945F370}">
      <dgm:prSet/>
      <dgm:spPr/>
      <dgm:t>
        <a:bodyPr/>
        <a:lstStyle/>
        <a:p>
          <a:endParaRPr lang="en-US"/>
        </a:p>
      </dgm:t>
    </dgm:pt>
    <dgm:pt modelId="{565D1706-A64D-401F-80A9-AA08F5073AB5}" type="sibTrans" cxnId="{423AD4B4-097B-4769-BB22-A5CBE945F370}">
      <dgm:prSet/>
      <dgm:spPr/>
      <dgm:t>
        <a:bodyPr/>
        <a:lstStyle/>
        <a:p>
          <a:endParaRPr lang="en-US"/>
        </a:p>
      </dgm:t>
    </dgm:pt>
    <dgm:pt modelId="{3777DED5-F9B6-4B1E-B524-333E3BC0E52A}">
      <dgm:prSet phldrT="[Text]"/>
      <dgm:spPr/>
      <dgm:t>
        <a:bodyPr/>
        <a:lstStyle/>
        <a:p>
          <a:r>
            <a:rPr lang="en-US" dirty="0" smtClean="0"/>
            <a:t> </a:t>
          </a:r>
          <a:endParaRPr lang="en-US" dirty="0"/>
        </a:p>
      </dgm:t>
    </dgm:pt>
    <dgm:pt modelId="{44F71C88-D58C-47C5-A73A-5F44CB8CCC3E}" type="parTrans" cxnId="{CBF6DD7F-CF2C-435F-B89E-349001253A79}">
      <dgm:prSet/>
      <dgm:spPr/>
      <dgm:t>
        <a:bodyPr/>
        <a:lstStyle/>
        <a:p>
          <a:endParaRPr lang="en-US"/>
        </a:p>
      </dgm:t>
    </dgm:pt>
    <dgm:pt modelId="{1260EC2A-BC85-4CED-9EB1-2D8AFB5A291D}" type="sibTrans" cxnId="{CBF6DD7F-CF2C-435F-B89E-349001253A79}">
      <dgm:prSet/>
      <dgm:spPr/>
      <dgm:t>
        <a:bodyPr/>
        <a:lstStyle/>
        <a:p>
          <a:endParaRPr lang="en-US"/>
        </a:p>
      </dgm:t>
    </dgm:pt>
    <dgm:pt modelId="{1D382AC8-7592-4F0C-B392-F8B574CC2B66}">
      <dgm:prSet phldrT="[Text]"/>
      <dgm:spPr/>
      <dgm:t>
        <a:bodyPr/>
        <a:lstStyle/>
        <a:p>
          <a:r>
            <a:rPr lang="en-US" dirty="0" smtClean="0"/>
            <a:t> </a:t>
          </a:r>
          <a:endParaRPr lang="en-US" dirty="0"/>
        </a:p>
      </dgm:t>
    </dgm:pt>
    <dgm:pt modelId="{B4AB4FEA-8A0B-4188-9972-A0190AF58C65}" type="parTrans" cxnId="{610134C9-9AB7-4EFA-BCFF-D938DEE27AFB}">
      <dgm:prSet/>
      <dgm:spPr/>
      <dgm:t>
        <a:bodyPr/>
        <a:lstStyle/>
        <a:p>
          <a:endParaRPr lang="en-US"/>
        </a:p>
      </dgm:t>
    </dgm:pt>
    <dgm:pt modelId="{A417C548-EDBB-4E30-87EA-647C7A3F0BCD}" type="sibTrans" cxnId="{610134C9-9AB7-4EFA-BCFF-D938DEE27AFB}">
      <dgm:prSet/>
      <dgm:spPr/>
      <dgm:t>
        <a:bodyPr/>
        <a:lstStyle/>
        <a:p>
          <a:endParaRPr lang="en-US"/>
        </a:p>
      </dgm:t>
    </dgm:pt>
    <dgm:pt modelId="{A05EE300-F382-4227-98FA-76E5670F9DDF}">
      <dgm:prSet phldrT="[Text]"/>
      <dgm:spPr/>
      <dgm:t>
        <a:bodyPr/>
        <a:lstStyle/>
        <a:p>
          <a:r>
            <a:rPr lang="en-US" dirty="0" smtClean="0"/>
            <a:t> </a:t>
          </a:r>
          <a:endParaRPr lang="en-US" dirty="0"/>
        </a:p>
      </dgm:t>
    </dgm:pt>
    <dgm:pt modelId="{279DA097-5DA8-4AE6-8681-12E2C52FE15F}" type="parTrans" cxnId="{4E71458D-F62C-4189-ADD5-75E0C1629221}">
      <dgm:prSet/>
      <dgm:spPr/>
      <dgm:t>
        <a:bodyPr/>
        <a:lstStyle/>
        <a:p>
          <a:endParaRPr lang="en-US"/>
        </a:p>
      </dgm:t>
    </dgm:pt>
    <dgm:pt modelId="{51B03B33-3997-4768-98F2-D46B016EF82A}" type="sibTrans" cxnId="{4E71458D-F62C-4189-ADD5-75E0C1629221}">
      <dgm:prSet/>
      <dgm:spPr/>
      <dgm:t>
        <a:bodyPr/>
        <a:lstStyle/>
        <a:p>
          <a:endParaRPr lang="en-US"/>
        </a:p>
      </dgm:t>
    </dgm:pt>
    <dgm:pt modelId="{637E08BE-B7F3-4BF2-9936-478A38CCB192}">
      <dgm:prSet/>
      <dgm:spPr/>
      <dgm:t>
        <a:bodyPr/>
        <a:lstStyle/>
        <a:p>
          <a:endParaRPr lang="en-US" dirty="0"/>
        </a:p>
      </dgm:t>
    </dgm:pt>
    <dgm:pt modelId="{025C3BCC-3567-48C8-AE33-B2CE88E7D0F1}" type="parTrans" cxnId="{5EFCFF69-D4FB-48E8-BF48-8D27DCC0EA2F}">
      <dgm:prSet/>
      <dgm:spPr/>
      <dgm:t>
        <a:bodyPr/>
        <a:lstStyle/>
        <a:p>
          <a:endParaRPr lang="en-US"/>
        </a:p>
      </dgm:t>
    </dgm:pt>
    <dgm:pt modelId="{E186451F-6439-4C89-96F2-0072A776DAFD}" type="sibTrans" cxnId="{5EFCFF69-D4FB-48E8-BF48-8D27DCC0EA2F}">
      <dgm:prSet/>
      <dgm:spPr/>
      <dgm:t>
        <a:bodyPr/>
        <a:lstStyle/>
        <a:p>
          <a:endParaRPr lang="en-US"/>
        </a:p>
      </dgm:t>
    </dgm:pt>
    <dgm:pt modelId="{57C39CA8-AFD6-4B55-BD63-88E94B21A8CB}" type="pres">
      <dgm:prSet presAssocID="{4477AF8C-894D-49AC-8581-B1CB18647DE2}" presName="cycle" presStyleCnt="0">
        <dgm:presLayoutVars>
          <dgm:dir/>
          <dgm:resizeHandles val="exact"/>
        </dgm:presLayoutVars>
      </dgm:prSet>
      <dgm:spPr/>
      <dgm:t>
        <a:bodyPr/>
        <a:lstStyle/>
        <a:p>
          <a:endParaRPr lang="en-US"/>
        </a:p>
      </dgm:t>
    </dgm:pt>
    <dgm:pt modelId="{D5049994-94CC-4FC9-86BF-1D66431005AB}" type="pres">
      <dgm:prSet presAssocID="{637E08BE-B7F3-4BF2-9936-478A38CCB192}" presName="node" presStyleLbl="node1" presStyleIdx="0" presStyleCnt="6" custScaleX="163804" custScaleY="117942" custRadScaleRad="96944">
        <dgm:presLayoutVars>
          <dgm:bulletEnabled val="1"/>
        </dgm:presLayoutVars>
      </dgm:prSet>
      <dgm:spPr/>
      <dgm:t>
        <a:bodyPr/>
        <a:lstStyle/>
        <a:p>
          <a:endParaRPr lang="en-US"/>
        </a:p>
      </dgm:t>
    </dgm:pt>
    <dgm:pt modelId="{0BFA5DB4-A78A-4B4C-AAB2-0CDF50AC63FF}" type="pres">
      <dgm:prSet presAssocID="{E186451F-6439-4C89-96F2-0072A776DAFD}" presName="sibTrans" presStyleLbl="sibTrans2D1" presStyleIdx="0" presStyleCnt="6"/>
      <dgm:spPr/>
      <dgm:t>
        <a:bodyPr/>
        <a:lstStyle/>
        <a:p>
          <a:endParaRPr lang="en-US"/>
        </a:p>
      </dgm:t>
    </dgm:pt>
    <dgm:pt modelId="{2169FBBA-A03A-4810-877B-097F6A43A042}" type="pres">
      <dgm:prSet presAssocID="{E186451F-6439-4C89-96F2-0072A776DAFD}" presName="connectorText" presStyleLbl="sibTrans2D1" presStyleIdx="0" presStyleCnt="6"/>
      <dgm:spPr/>
      <dgm:t>
        <a:bodyPr/>
        <a:lstStyle/>
        <a:p>
          <a:endParaRPr lang="en-US"/>
        </a:p>
      </dgm:t>
    </dgm:pt>
    <dgm:pt modelId="{28EEC5EF-13EE-4673-B847-6D8CD0D25DCB}" type="pres">
      <dgm:prSet presAssocID="{8ACD0EA1-5E2B-448B-A4E0-F8854DFA1FDB}" presName="node" presStyleLbl="node1" presStyleIdx="1" presStyleCnt="6" custScaleX="163804" custScaleY="117942" custRadScaleRad="122865" custRadScaleInc="19955">
        <dgm:presLayoutVars>
          <dgm:bulletEnabled val="1"/>
        </dgm:presLayoutVars>
      </dgm:prSet>
      <dgm:spPr/>
      <dgm:t>
        <a:bodyPr/>
        <a:lstStyle/>
        <a:p>
          <a:endParaRPr lang="en-US"/>
        </a:p>
      </dgm:t>
    </dgm:pt>
    <dgm:pt modelId="{0D8B2E83-5CC9-4EB9-8EA8-E67767921B28}" type="pres">
      <dgm:prSet presAssocID="{BBB5D4B4-4B04-4196-91F7-E6970A0D661E}" presName="sibTrans" presStyleLbl="sibTrans2D1" presStyleIdx="1" presStyleCnt="6"/>
      <dgm:spPr/>
      <dgm:t>
        <a:bodyPr/>
        <a:lstStyle/>
        <a:p>
          <a:endParaRPr lang="en-US"/>
        </a:p>
      </dgm:t>
    </dgm:pt>
    <dgm:pt modelId="{2AC993B5-DF11-4AAB-95E0-EEEAE4FAED3D}" type="pres">
      <dgm:prSet presAssocID="{BBB5D4B4-4B04-4196-91F7-E6970A0D661E}" presName="connectorText" presStyleLbl="sibTrans2D1" presStyleIdx="1" presStyleCnt="6"/>
      <dgm:spPr/>
      <dgm:t>
        <a:bodyPr/>
        <a:lstStyle/>
        <a:p>
          <a:endParaRPr lang="en-US"/>
        </a:p>
      </dgm:t>
    </dgm:pt>
    <dgm:pt modelId="{422AC942-F4A7-48A3-9CA3-3CBB7B4C82A4}" type="pres">
      <dgm:prSet presAssocID="{54BE9A30-654C-48FB-9306-518A97BBDF77}" presName="node" presStyleLbl="node1" presStyleIdx="2" presStyleCnt="6" custScaleX="163804" custScaleY="117942" custRadScaleRad="121058" custRadScaleInc="-26616">
        <dgm:presLayoutVars>
          <dgm:bulletEnabled val="1"/>
        </dgm:presLayoutVars>
      </dgm:prSet>
      <dgm:spPr/>
      <dgm:t>
        <a:bodyPr/>
        <a:lstStyle/>
        <a:p>
          <a:endParaRPr lang="en-US"/>
        </a:p>
      </dgm:t>
    </dgm:pt>
    <dgm:pt modelId="{78BD8E3D-A2B4-4F59-ADFA-E8D767CDA228}" type="pres">
      <dgm:prSet presAssocID="{565D1706-A64D-401F-80A9-AA08F5073AB5}" presName="sibTrans" presStyleLbl="sibTrans2D1" presStyleIdx="2" presStyleCnt="6"/>
      <dgm:spPr/>
      <dgm:t>
        <a:bodyPr/>
        <a:lstStyle/>
        <a:p>
          <a:endParaRPr lang="en-US"/>
        </a:p>
      </dgm:t>
    </dgm:pt>
    <dgm:pt modelId="{C39EFCD9-5D0D-4EAB-9F4A-E10DF6942159}" type="pres">
      <dgm:prSet presAssocID="{565D1706-A64D-401F-80A9-AA08F5073AB5}" presName="connectorText" presStyleLbl="sibTrans2D1" presStyleIdx="2" presStyleCnt="6"/>
      <dgm:spPr/>
      <dgm:t>
        <a:bodyPr/>
        <a:lstStyle/>
        <a:p>
          <a:endParaRPr lang="en-US"/>
        </a:p>
      </dgm:t>
    </dgm:pt>
    <dgm:pt modelId="{3459E26C-ABD4-44BE-B2CE-40A15A645E83}" type="pres">
      <dgm:prSet presAssocID="{3777DED5-F9B6-4B1E-B524-333E3BC0E52A}" presName="node" presStyleLbl="node1" presStyleIdx="3" presStyleCnt="6" custScaleX="163804" custScaleY="117942" custRadScaleRad="93911">
        <dgm:presLayoutVars>
          <dgm:bulletEnabled val="1"/>
        </dgm:presLayoutVars>
      </dgm:prSet>
      <dgm:spPr/>
      <dgm:t>
        <a:bodyPr/>
        <a:lstStyle/>
        <a:p>
          <a:endParaRPr lang="en-US"/>
        </a:p>
      </dgm:t>
    </dgm:pt>
    <dgm:pt modelId="{274C57A8-E05A-44CE-8D5A-15339CBD0F4B}" type="pres">
      <dgm:prSet presAssocID="{1260EC2A-BC85-4CED-9EB1-2D8AFB5A291D}" presName="sibTrans" presStyleLbl="sibTrans2D1" presStyleIdx="3" presStyleCnt="6"/>
      <dgm:spPr/>
      <dgm:t>
        <a:bodyPr/>
        <a:lstStyle/>
        <a:p>
          <a:endParaRPr lang="en-US"/>
        </a:p>
      </dgm:t>
    </dgm:pt>
    <dgm:pt modelId="{79E4D4AD-AE06-4B63-860A-E43001ED480C}" type="pres">
      <dgm:prSet presAssocID="{1260EC2A-BC85-4CED-9EB1-2D8AFB5A291D}" presName="connectorText" presStyleLbl="sibTrans2D1" presStyleIdx="3" presStyleCnt="6"/>
      <dgm:spPr/>
      <dgm:t>
        <a:bodyPr/>
        <a:lstStyle/>
        <a:p>
          <a:endParaRPr lang="en-US"/>
        </a:p>
      </dgm:t>
    </dgm:pt>
    <dgm:pt modelId="{D77055FA-1466-48BE-A44A-F17E617581B6}" type="pres">
      <dgm:prSet presAssocID="{1D382AC8-7592-4F0C-B392-F8B574CC2B66}" presName="node" presStyleLbl="node1" presStyleIdx="4" presStyleCnt="6" custScaleX="163804" custScaleY="117942" custRadScaleRad="121058" custRadScaleInc="26616">
        <dgm:presLayoutVars>
          <dgm:bulletEnabled val="1"/>
        </dgm:presLayoutVars>
      </dgm:prSet>
      <dgm:spPr/>
      <dgm:t>
        <a:bodyPr/>
        <a:lstStyle/>
        <a:p>
          <a:endParaRPr lang="en-US"/>
        </a:p>
      </dgm:t>
    </dgm:pt>
    <dgm:pt modelId="{4A883A22-266A-46A0-B872-E5FA46381119}" type="pres">
      <dgm:prSet presAssocID="{A417C548-EDBB-4E30-87EA-647C7A3F0BCD}" presName="sibTrans" presStyleLbl="sibTrans2D1" presStyleIdx="4" presStyleCnt="6"/>
      <dgm:spPr/>
      <dgm:t>
        <a:bodyPr/>
        <a:lstStyle/>
        <a:p>
          <a:endParaRPr lang="en-US"/>
        </a:p>
      </dgm:t>
    </dgm:pt>
    <dgm:pt modelId="{28CBA688-9731-49C2-93D4-DDCCF19BEF92}" type="pres">
      <dgm:prSet presAssocID="{A417C548-EDBB-4E30-87EA-647C7A3F0BCD}" presName="connectorText" presStyleLbl="sibTrans2D1" presStyleIdx="4" presStyleCnt="6"/>
      <dgm:spPr/>
      <dgm:t>
        <a:bodyPr/>
        <a:lstStyle/>
        <a:p>
          <a:endParaRPr lang="en-US"/>
        </a:p>
      </dgm:t>
    </dgm:pt>
    <dgm:pt modelId="{1E0E051C-1D88-485E-A140-47271B4CCFAA}" type="pres">
      <dgm:prSet presAssocID="{A05EE300-F382-4227-98FA-76E5670F9DDF}" presName="node" presStyleLbl="node1" presStyleIdx="5" presStyleCnt="6" custScaleX="163804" custScaleY="117942" custRadScaleRad="122865" custRadScaleInc="-19956">
        <dgm:presLayoutVars>
          <dgm:bulletEnabled val="1"/>
        </dgm:presLayoutVars>
      </dgm:prSet>
      <dgm:spPr/>
      <dgm:t>
        <a:bodyPr/>
        <a:lstStyle/>
        <a:p>
          <a:endParaRPr lang="en-US"/>
        </a:p>
      </dgm:t>
    </dgm:pt>
    <dgm:pt modelId="{3AC3ADAC-9CF8-4AC7-B912-CA5079849F6C}" type="pres">
      <dgm:prSet presAssocID="{51B03B33-3997-4768-98F2-D46B016EF82A}" presName="sibTrans" presStyleLbl="sibTrans2D1" presStyleIdx="5" presStyleCnt="6"/>
      <dgm:spPr/>
      <dgm:t>
        <a:bodyPr/>
        <a:lstStyle/>
        <a:p>
          <a:endParaRPr lang="en-US"/>
        </a:p>
      </dgm:t>
    </dgm:pt>
    <dgm:pt modelId="{94B9CA2F-7C0E-44BB-BB23-560DA7A2692E}" type="pres">
      <dgm:prSet presAssocID="{51B03B33-3997-4768-98F2-D46B016EF82A}" presName="connectorText" presStyleLbl="sibTrans2D1" presStyleIdx="5" presStyleCnt="6"/>
      <dgm:spPr/>
      <dgm:t>
        <a:bodyPr/>
        <a:lstStyle/>
        <a:p>
          <a:endParaRPr lang="en-US"/>
        </a:p>
      </dgm:t>
    </dgm:pt>
  </dgm:ptLst>
  <dgm:cxnLst>
    <dgm:cxn modelId="{96AF7402-45B8-40A6-B587-67B69BFBCCD9}" type="presOf" srcId="{565D1706-A64D-401F-80A9-AA08F5073AB5}" destId="{78BD8E3D-A2B4-4F59-ADFA-E8D767CDA228}" srcOrd="0" destOrd="0" presId="urn:microsoft.com/office/officeart/2005/8/layout/cycle2"/>
    <dgm:cxn modelId="{5C280A5B-381E-4028-A37B-B15C8441DB62}" type="presOf" srcId="{BBB5D4B4-4B04-4196-91F7-E6970A0D661E}" destId="{2AC993B5-DF11-4AAB-95E0-EEEAE4FAED3D}" srcOrd="1" destOrd="0" presId="urn:microsoft.com/office/officeart/2005/8/layout/cycle2"/>
    <dgm:cxn modelId="{45182C53-DE85-457E-8AD2-683D50755BF7}" type="presOf" srcId="{E186451F-6439-4C89-96F2-0072A776DAFD}" destId="{2169FBBA-A03A-4810-877B-097F6A43A042}" srcOrd="1" destOrd="0" presId="urn:microsoft.com/office/officeart/2005/8/layout/cycle2"/>
    <dgm:cxn modelId="{593D0375-8AA4-4958-AF67-F70E6E862C1A}" srcId="{4477AF8C-894D-49AC-8581-B1CB18647DE2}" destId="{8ACD0EA1-5E2B-448B-A4E0-F8854DFA1FDB}" srcOrd="1" destOrd="0" parTransId="{6E62CE15-D81B-4673-8DE3-CECAB99DBA69}" sibTransId="{BBB5D4B4-4B04-4196-91F7-E6970A0D661E}"/>
    <dgm:cxn modelId="{251EDB9D-0AE6-4CFC-8D5D-627880363FAC}" type="presOf" srcId="{8ACD0EA1-5E2B-448B-A4E0-F8854DFA1FDB}" destId="{28EEC5EF-13EE-4673-B847-6D8CD0D25DCB}" srcOrd="0" destOrd="0" presId="urn:microsoft.com/office/officeart/2005/8/layout/cycle2"/>
    <dgm:cxn modelId="{67170383-F466-4870-8A25-210A3C00AD94}" type="presOf" srcId="{A417C548-EDBB-4E30-87EA-647C7A3F0BCD}" destId="{4A883A22-266A-46A0-B872-E5FA46381119}" srcOrd="0" destOrd="0" presId="urn:microsoft.com/office/officeart/2005/8/layout/cycle2"/>
    <dgm:cxn modelId="{EB608AAA-154A-40E0-868B-B5A54B4086E6}" type="presOf" srcId="{54BE9A30-654C-48FB-9306-518A97BBDF77}" destId="{422AC942-F4A7-48A3-9CA3-3CBB7B4C82A4}" srcOrd="0" destOrd="0" presId="urn:microsoft.com/office/officeart/2005/8/layout/cycle2"/>
    <dgm:cxn modelId="{05B561E1-AC89-45E5-BA1A-BED8BCAA9A1B}" type="presOf" srcId="{565D1706-A64D-401F-80A9-AA08F5073AB5}" destId="{C39EFCD9-5D0D-4EAB-9F4A-E10DF6942159}" srcOrd="1" destOrd="0" presId="urn:microsoft.com/office/officeart/2005/8/layout/cycle2"/>
    <dgm:cxn modelId="{DC9995BE-E736-4D3C-AAE6-163E8ADC7D74}" type="presOf" srcId="{A417C548-EDBB-4E30-87EA-647C7A3F0BCD}" destId="{28CBA688-9731-49C2-93D4-DDCCF19BEF92}" srcOrd="1" destOrd="0" presId="urn:microsoft.com/office/officeart/2005/8/layout/cycle2"/>
    <dgm:cxn modelId="{610134C9-9AB7-4EFA-BCFF-D938DEE27AFB}" srcId="{4477AF8C-894D-49AC-8581-B1CB18647DE2}" destId="{1D382AC8-7592-4F0C-B392-F8B574CC2B66}" srcOrd="4" destOrd="0" parTransId="{B4AB4FEA-8A0B-4188-9972-A0190AF58C65}" sibTransId="{A417C548-EDBB-4E30-87EA-647C7A3F0BCD}"/>
    <dgm:cxn modelId="{EBA4E66B-699F-48A9-978F-35D364AC5619}" type="presOf" srcId="{637E08BE-B7F3-4BF2-9936-478A38CCB192}" destId="{D5049994-94CC-4FC9-86BF-1D66431005AB}" srcOrd="0" destOrd="0" presId="urn:microsoft.com/office/officeart/2005/8/layout/cycle2"/>
    <dgm:cxn modelId="{C0A215AB-3E9C-4C58-AC8D-F0F3FC0DE522}" type="presOf" srcId="{BBB5D4B4-4B04-4196-91F7-E6970A0D661E}" destId="{0D8B2E83-5CC9-4EB9-8EA8-E67767921B28}" srcOrd="0" destOrd="0" presId="urn:microsoft.com/office/officeart/2005/8/layout/cycle2"/>
    <dgm:cxn modelId="{1E6AF92B-B54F-4C1F-96D7-44F23A36A380}" type="presOf" srcId="{1260EC2A-BC85-4CED-9EB1-2D8AFB5A291D}" destId="{79E4D4AD-AE06-4B63-860A-E43001ED480C}" srcOrd="1" destOrd="0" presId="urn:microsoft.com/office/officeart/2005/8/layout/cycle2"/>
    <dgm:cxn modelId="{5EFCFF69-D4FB-48E8-BF48-8D27DCC0EA2F}" srcId="{4477AF8C-894D-49AC-8581-B1CB18647DE2}" destId="{637E08BE-B7F3-4BF2-9936-478A38CCB192}" srcOrd="0" destOrd="0" parTransId="{025C3BCC-3567-48C8-AE33-B2CE88E7D0F1}" sibTransId="{E186451F-6439-4C89-96F2-0072A776DAFD}"/>
    <dgm:cxn modelId="{90049285-325B-4790-ABFD-66F61817E344}" type="presOf" srcId="{51B03B33-3997-4768-98F2-D46B016EF82A}" destId="{3AC3ADAC-9CF8-4AC7-B912-CA5079849F6C}" srcOrd="0" destOrd="0" presId="urn:microsoft.com/office/officeart/2005/8/layout/cycle2"/>
    <dgm:cxn modelId="{423AD4B4-097B-4769-BB22-A5CBE945F370}" srcId="{4477AF8C-894D-49AC-8581-B1CB18647DE2}" destId="{54BE9A30-654C-48FB-9306-518A97BBDF77}" srcOrd="2" destOrd="0" parTransId="{4D600896-45E4-4B12-95E9-5452B4410687}" sibTransId="{565D1706-A64D-401F-80A9-AA08F5073AB5}"/>
    <dgm:cxn modelId="{F8A76EED-7877-439B-B19E-09CBB0A25147}" type="presOf" srcId="{3777DED5-F9B6-4B1E-B524-333E3BC0E52A}" destId="{3459E26C-ABD4-44BE-B2CE-40A15A645E83}" srcOrd="0" destOrd="0" presId="urn:microsoft.com/office/officeart/2005/8/layout/cycle2"/>
    <dgm:cxn modelId="{EDC64075-6855-4528-A1B3-A1D548CAB2AD}" type="presOf" srcId="{1260EC2A-BC85-4CED-9EB1-2D8AFB5A291D}" destId="{274C57A8-E05A-44CE-8D5A-15339CBD0F4B}" srcOrd="0" destOrd="0" presId="urn:microsoft.com/office/officeart/2005/8/layout/cycle2"/>
    <dgm:cxn modelId="{002E921C-D9E6-43FE-A91B-CC5964424264}" type="presOf" srcId="{E186451F-6439-4C89-96F2-0072A776DAFD}" destId="{0BFA5DB4-A78A-4B4C-AAB2-0CDF50AC63FF}" srcOrd="0" destOrd="0" presId="urn:microsoft.com/office/officeart/2005/8/layout/cycle2"/>
    <dgm:cxn modelId="{74C9B38A-7257-4770-8D6E-F3F816771A72}" type="presOf" srcId="{1D382AC8-7592-4F0C-B392-F8B574CC2B66}" destId="{D77055FA-1466-48BE-A44A-F17E617581B6}" srcOrd="0" destOrd="0" presId="urn:microsoft.com/office/officeart/2005/8/layout/cycle2"/>
    <dgm:cxn modelId="{1AAEC005-88D1-4C9F-8AF6-DC7BEC421552}" type="presOf" srcId="{4477AF8C-894D-49AC-8581-B1CB18647DE2}" destId="{57C39CA8-AFD6-4B55-BD63-88E94B21A8CB}" srcOrd="0" destOrd="0" presId="urn:microsoft.com/office/officeart/2005/8/layout/cycle2"/>
    <dgm:cxn modelId="{4113CAEE-DD2E-4B87-9E5B-32850F7AEF36}" type="presOf" srcId="{51B03B33-3997-4768-98F2-D46B016EF82A}" destId="{94B9CA2F-7C0E-44BB-BB23-560DA7A2692E}" srcOrd="1" destOrd="0" presId="urn:microsoft.com/office/officeart/2005/8/layout/cycle2"/>
    <dgm:cxn modelId="{CBF6DD7F-CF2C-435F-B89E-349001253A79}" srcId="{4477AF8C-894D-49AC-8581-B1CB18647DE2}" destId="{3777DED5-F9B6-4B1E-B524-333E3BC0E52A}" srcOrd="3" destOrd="0" parTransId="{44F71C88-D58C-47C5-A73A-5F44CB8CCC3E}" sibTransId="{1260EC2A-BC85-4CED-9EB1-2D8AFB5A291D}"/>
    <dgm:cxn modelId="{4E71458D-F62C-4189-ADD5-75E0C1629221}" srcId="{4477AF8C-894D-49AC-8581-B1CB18647DE2}" destId="{A05EE300-F382-4227-98FA-76E5670F9DDF}" srcOrd="5" destOrd="0" parTransId="{279DA097-5DA8-4AE6-8681-12E2C52FE15F}" sibTransId="{51B03B33-3997-4768-98F2-D46B016EF82A}"/>
    <dgm:cxn modelId="{67521DC9-6A41-4910-AB20-E63E3C061177}" type="presOf" srcId="{A05EE300-F382-4227-98FA-76E5670F9DDF}" destId="{1E0E051C-1D88-485E-A140-47271B4CCFAA}" srcOrd="0" destOrd="0" presId="urn:microsoft.com/office/officeart/2005/8/layout/cycle2"/>
    <dgm:cxn modelId="{D2C16683-0576-4C18-B1DC-14DD147AE91B}" type="presParOf" srcId="{57C39CA8-AFD6-4B55-BD63-88E94B21A8CB}" destId="{D5049994-94CC-4FC9-86BF-1D66431005AB}" srcOrd="0" destOrd="0" presId="urn:microsoft.com/office/officeart/2005/8/layout/cycle2"/>
    <dgm:cxn modelId="{7E1BB867-BF99-4645-91CB-C177409A1315}" type="presParOf" srcId="{57C39CA8-AFD6-4B55-BD63-88E94B21A8CB}" destId="{0BFA5DB4-A78A-4B4C-AAB2-0CDF50AC63FF}" srcOrd="1" destOrd="0" presId="urn:microsoft.com/office/officeart/2005/8/layout/cycle2"/>
    <dgm:cxn modelId="{8E6293EC-9B01-4ED6-9F00-4924C50E0A41}" type="presParOf" srcId="{0BFA5DB4-A78A-4B4C-AAB2-0CDF50AC63FF}" destId="{2169FBBA-A03A-4810-877B-097F6A43A042}" srcOrd="0" destOrd="0" presId="urn:microsoft.com/office/officeart/2005/8/layout/cycle2"/>
    <dgm:cxn modelId="{6E5437CC-84DD-4982-961C-288F1D981CC6}" type="presParOf" srcId="{57C39CA8-AFD6-4B55-BD63-88E94B21A8CB}" destId="{28EEC5EF-13EE-4673-B847-6D8CD0D25DCB}" srcOrd="2" destOrd="0" presId="urn:microsoft.com/office/officeart/2005/8/layout/cycle2"/>
    <dgm:cxn modelId="{787DE267-0DC0-4F93-9640-E00C94DE772A}" type="presParOf" srcId="{57C39CA8-AFD6-4B55-BD63-88E94B21A8CB}" destId="{0D8B2E83-5CC9-4EB9-8EA8-E67767921B28}" srcOrd="3" destOrd="0" presId="urn:microsoft.com/office/officeart/2005/8/layout/cycle2"/>
    <dgm:cxn modelId="{71433502-1FCD-40B0-9812-B93D5E190F09}" type="presParOf" srcId="{0D8B2E83-5CC9-4EB9-8EA8-E67767921B28}" destId="{2AC993B5-DF11-4AAB-95E0-EEEAE4FAED3D}" srcOrd="0" destOrd="0" presId="urn:microsoft.com/office/officeart/2005/8/layout/cycle2"/>
    <dgm:cxn modelId="{8EE2F96D-6F19-4CC7-86F6-BAF04BDF72ED}" type="presParOf" srcId="{57C39CA8-AFD6-4B55-BD63-88E94B21A8CB}" destId="{422AC942-F4A7-48A3-9CA3-3CBB7B4C82A4}" srcOrd="4" destOrd="0" presId="urn:microsoft.com/office/officeart/2005/8/layout/cycle2"/>
    <dgm:cxn modelId="{806A0E4A-BA79-498E-92FF-2CFDD795AF13}" type="presParOf" srcId="{57C39CA8-AFD6-4B55-BD63-88E94B21A8CB}" destId="{78BD8E3D-A2B4-4F59-ADFA-E8D767CDA228}" srcOrd="5" destOrd="0" presId="urn:microsoft.com/office/officeart/2005/8/layout/cycle2"/>
    <dgm:cxn modelId="{3E97D6F6-6082-4278-98B5-A4713FD833CB}" type="presParOf" srcId="{78BD8E3D-A2B4-4F59-ADFA-E8D767CDA228}" destId="{C39EFCD9-5D0D-4EAB-9F4A-E10DF6942159}" srcOrd="0" destOrd="0" presId="urn:microsoft.com/office/officeart/2005/8/layout/cycle2"/>
    <dgm:cxn modelId="{24EAEC73-D814-4398-8386-3DEF7AFD53A8}" type="presParOf" srcId="{57C39CA8-AFD6-4B55-BD63-88E94B21A8CB}" destId="{3459E26C-ABD4-44BE-B2CE-40A15A645E83}" srcOrd="6" destOrd="0" presId="urn:microsoft.com/office/officeart/2005/8/layout/cycle2"/>
    <dgm:cxn modelId="{23EA9F70-1CC2-41F4-BBD1-0D5CDAD41346}" type="presParOf" srcId="{57C39CA8-AFD6-4B55-BD63-88E94B21A8CB}" destId="{274C57A8-E05A-44CE-8D5A-15339CBD0F4B}" srcOrd="7" destOrd="0" presId="urn:microsoft.com/office/officeart/2005/8/layout/cycle2"/>
    <dgm:cxn modelId="{FEFD5A7C-8001-4E9E-B4DE-69891ECB7296}" type="presParOf" srcId="{274C57A8-E05A-44CE-8D5A-15339CBD0F4B}" destId="{79E4D4AD-AE06-4B63-860A-E43001ED480C}" srcOrd="0" destOrd="0" presId="urn:microsoft.com/office/officeart/2005/8/layout/cycle2"/>
    <dgm:cxn modelId="{CFB2301B-9C88-4F87-B149-2F0F30947EFF}" type="presParOf" srcId="{57C39CA8-AFD6-4B55-BD63-88E94B21A8CB}" destId="{D77055FA-1466-48BE-A44A-F17E617581B6}" srcOrd="8" destOrd="0" presId="urn:microsoft.com/office/officeart/2005/8/layout/cycle2"/>
    <dgm:cxn modelId="{52118B43-769F-4015-BD4F-E0F6EEDE9E96}" type="presParOf" srcId="{57C39CA8-AFD6-4B55-BD63-88E94B21A8CB}" destId="{4A883A22-266A-46A0-B872-E5FA46381119}" srcOrd="9" destOrd="0" presId="urn:microsoft.com/office/officeart/2005/8/layout/cycle2"/>
    <dgm:cxn modelId="{5DC29A4F-00C9-4E15-AC5E-062956A2F5D7}" type="presParOf" srcId="{4A883A22-266A-46A0-B872-E5FA46381119}" destId="{28CBA688-9731-49C2-93D4-DDCCF19BEF92}" srcOrd="0" destOrd="0" presId="urn:microsoft.com/office/officeart/2005/8/layout/cycle2"/>
    <dgm:cxn modelId="{54D53E9E-9DB9-4F41-9615-99C79301D2A9}" type="presParOf" srcId="{57C39CA8-AFD6-4B55-BD63-88E94B21A8CB}" destId="{1E0E051C-1D88-485E-A140-47271B4CCFAA}" srcOrd="10" destOrd="0" presId="urn:microsoft.com/office/officeart/2005/8/layout/cycle2"/>
    <dgm:cxn modelId="{B62C3952-7FF1-4046-8894-1CCF25D3FC62}" type="presParOf" srcId="{57C39CA8-AFD6-4B55-BD63-88E94B21A8CB}" destId="{3AC3ADAC-9CF8-4AC7-B912-CA5079849F6C}" srcOrd="11" destOrd="0" presId="urn:microsoft.com/office/officeart/2005/8/layout/cycle2"/>
    <dgm:cxn modelId="{E987B685-ED38-4E90-BCB2-A1334043629F}" type="presParOf" srcId="{3AC3ADAC-9CF8-4AC7-B912-CA5079849F6C}" destId="{94B9CA2F-7C0E-44BB-BB23-560DA7A2692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F4580-EE43-47FB-94BB-F8D9C4AD4819}">
      <dsp:nvSpPr>
        <dsp:cNvPr id="0" name=""/>
        <dsp:cNvSpPr/>
      </dsp:nvSpPr>
      <dsp:spPr>
        <a:xfrm>
          <a:off x="3608320" y="2414292"/>
          <a:ext cx="1393958" cy="148689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Client</a:t>
          </a:r>
          <a:endParaRPr lang="en-US" sz="2900" kern="1200" dirty="0"/>
        </a:p>
      </dsp:txBody>
      <dsp:txXfrm>
        <a:off x="3812460" y="2632042"/>
        <a:ext cx="985678" cy="1051391"/>
      </dsp:txXfrm>
    </dsp:sp>
    <dsp:sp modelId="{C81DD82F-B189-4E89-8771-81C435136320}">
      <dsp:nvSpPr>
        <dsp:cNvPr id="0" name=""/>
        <dsp:cNvSpPr/>
      </dsp:nvSpPr>
      <dsp:spPr>
        <a:xfrm rot="16200000">
          <a:off x="4100727" y="2191515"/>
          <a:ext cx="409145" cy="36407"/>
        </a:xfrm>
        <a:custGeom>
          <a:avLst/>
          <a:gdLst/>
          <a:ahLst/>
          <a:cxnLst/>
          <a:rect l="0" t="0" r="0" b="0"/>
          <a:pathLst>
            <a:path>
              <a:moveTo>
                <a:pt x="0" y="18203"/>
              </a:moveTo>
              <a:lnTo>
                <a:pt x="409145" y="18203"/>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5071" y="2199490"/>
        <a:ext cx="20457" cy="20457"/>
      </dsp:txXfrm>
    </dsp:sp>
    <dsp:sp modelId="{6BE99788-F871-4411-9A49-DB182202E838}">
      <dsp:nvSpPr>
        <dsp:cNvPr id="0" name=""/>
        <dsp:cNvSpPr/>
      </dsp:nvSpPr>
      <dsp:spPr>
        <a:xfrm>
          <a:off x="3177452" y="-225173"/>
          <a:ext cx="2255695" cy="2230320"/>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Mental Health</a:t>
          </a:r>
          <a:endParaRPr lang="en-US" sz="2400" kern="1200" dirty="0"/>
        </a:p>
      </dsp:txBody>
      <dsp:txXfrm>
        <a:off x="3507791" y="101450"/>
        <a:ext cx="1595017" cy="1577074"/>
      </dsp:txXfrm>
    </dsp:sp>
    <dsp:sp modelId="{842F84DB-F294-4F14-98D1-CA3321B94B7E}">
      <dsp:nvSpPr>
        <dsp:cNvPr id="0" name=""/>
        <dsp:cNvSpPr/>
      </dsp:nvSpPr>
      <dsp:spPr>
        <a:xfrm rot="1800000">
          <a:off x="4889089" y="3602257"/>
          <a:ext cx="435341" cy="36407"/>
        </a:xfrm>
        <a:custGeom>
          <a:avLst/>
          <a:gdLst/>
          <a:ahLst/>
          <a:cxnLst/>
          <a:rect l="0" t="0" r="0" b="0"/>
          <a:pathLst>
            <a:path>
              <a:moveTo>
                <a:pt x="0" y="18203"/>
              </a:moveTo>
              <a:lnTo>
                <a:pt x="435341" y="18203"/>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95876" y="3609577"/>
        <a:ext cx="21767" cy="21767"/>
      </dsp:txXfrm>
    </dsp:sp>
    <dsp:sp modelId="{EEBDFAEE-D339-4DCB-9E9A-916065057F23}">
      <dsp:nvSpPr>
        <dsp:cNvPr id="0" name=""/>
        <dsp:cNvSpPr/>
      </dsp:nvSpPr>
      <dsp:spPr>
        <a:xfrm>
          <a:off x="5141382" y="3176453"/>
          <a:ext cx="2255695" cy="2230320"/>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Physical Health</a:t>
          </a:r>
          <a:endParaRPr lang="en-US" sz="2400" kern="1200" dirty="0"/>
        </a:p>
      </dsp:txBody>
      <dsp:txXfrm>
        <a:off x="5471721" y="3503076"/>
        <a:ext cx="1595017" cy="1577074"/>
      </dsp:txXfrm>
    </dsp:sp>
    <dsp:sp modelId="{3241DB49-3D29-42F6-AF00-1CE017885209}">
      <dsp:nvSpPr>
        <dsp:cNvPr id="0" name=""/>
        <dsp:cNvSpPr/>
      </dsp:nvSpPr>
      <dsp:spPr>
        <a:xfrm rot="9000000">
          <a:off x="3286169" y="3602257"/>
          <a:ext cx="435341" cy="36407"/>
        </a:xfrm>
        <a:custGeom>
          <a:avLst/>
          <a:gdLst/>
          <a:ahLst/>
          <a:cxnLst/>
          <a:rect l="0" t="0" r="0" b="0"/>
          <a:pathLst>
            <a:path>
              <a:moveTo>
                <a:pt x="0" y="18203"/>
              </a:moveTo>
              <a:lnTo>
                <a:pt x="435341" y="18203"/>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92956" y="3609577"/>
        <a:ext cx="21767" cy="21767"/>
      </dsp:txXfrm>
    </dsp:sp>
    <dsp:sp modelId="{70A5061D-C71A-4F61-972F-B5CCB35398D5}">
      <dsp:nvSpPr>
        <dsp:cNvPr id="0" name=""/>
        <dsp:cNvSpPr/>
      </dsp:nvSpPr>
      <dsp:spPr>
        <a:xfrm>
          <a:off x="1213521" y="3176453"/>
          <a:ext cx="2255695" cy="2230320"/>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Substance Use</a:t>
          </a:r>
          <a:endParaRPr lang="en-US" sz="2100" kern="1200" dirty="0"/>
        </a:p>
      </dsp:txBody>
      <dsp:txXfrm>
        <a:off x="1543860" y="3503076"/>
        <a:ext cx="1595017" cy="1577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B315-EBEB-4314-894F-BE76813C1086}">
      <dsp:nvSpPr>
        <dsp:cNvPr id="0" name=""/>
        <dsp:cNvSpPr/>
      </dsp:nvSpPr>
      <dsp:spPr>
        <a:xfrm>
          <a:off x="202775" y="1172"/>
          <a:ext cx="666005" cy="666005"/>
        </a:xfrm>
        <a:prstGeom prst="ellipse">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MH</a:t>
          </a:r>
          <a:endParaRPr lang="en-US" sz="2100" kern="1200" dirty="0">
            <a:effectLst>
              <a:outerShdw blurRad="38100" dist="38100" dir="2700000" algn="tl">
                <a:srgbClr val="000000">
                  <a:alpha val="43137"/>
                </a:srgbClr>
              </a:outerShdw>
            </a:effectLst>
          </a:endParaRPr>
        </a:p>
      </dsp:txBody>
      <dsp:txXfrm>
        <a:off x="300309" y="98706"/>
        <a:ext cx="470937" cy="470937"/>
      </dsp:txXfrm>
    </dsp:sp>
    <dsp:sp modelId="{60171C2E-D018-486D-81C5-2AC1D81B71BC}">
      <dsp:nvSpPr>
        <dsp:cNvPr id="0" name=""/>
        <dsp:cNvSpPr/>
      </dsp:nvSpPr>
      <dsp:spPr>
        <a:xfrm>
          <a:off x="342636" y="721258"/>
          <a:ext cx="386283" cy="3862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93838" y="868973"/>
        <a:ext cx="283879" cy="90853"/>
      </dsp:txXfrm>
    </dsp:sp>
    <dsp:sp modelId="{257F687E-4356-4222-AAC5-996EBAC9FC3C}">
      <dsp:nvSpPr>
        <dsp:cNvPr id="0" name=""/>
        <dsp:cNvSpPr/>
      </dsp:nvSpPr>
      <dsp:spPr>
        <a:xfrm>
          <a:off x="202775" y="1161621"/>
          <a:ext cx="666005" cy="666005"/>
        </a:xfrm>
        <a:prstGeom prst="ellipse">
          <a:avLst/>
        </a:prstGeom>
        <a:solidFill>
          <a:srgbClr val="94B1D8"/>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PC</a:t>
          </a:r>
          <a:endParaRPr lang="en-US" sz="2100" kern="1200" dirty="0">
            <a:effectLst>
              <a:outerShdw blurRad="38100" dist="38100" dir="2700000" algn="tl">
                <a:srgbClr val="000000">
                  <a:alpha val="43137"/>
                </a:srgbClr>
              </a:outerShdw>
            </a:effectLst>
          </a:endParaRPr>
        </a:p>
      </dsp:txBody>
      <dsp:txXfrm>
        <a:off x="300309" y="1259155"/>
        <a:ext cx="470937" cy="470937"/>
      </dsp:txXfrm>
    </dsp:sp>
    <dsp:sp modelId="{67569F00-4EAF-4482-846B-DDB803994932}">
      <dsp:nvSpPr>
        <dsp:cNvPr id="0" name=""/>
        <dsp:cNvSpPr/>
      </dsp:nvSpPr>
      <dsp:spPr>
        <a:xfrm>
          <a:off x="968682" y="790522"/>
          <a:ext cx="211789" cy="247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968682" y="840073"/>
        <a:ext cx="148252" cy="148652"/>
      </dsp:txXfrm>
    </dsp:sp>
    <dsp:sp modelId="{7F733C9A-DD0A-4D61-9630-33D8CE59500F}">
      <dsp:nvSpPr>
        <dsp:cNvPr id="0" name=""/>
        <dsp:cNvSpPr/>
      </dsp:nvSpPr>
      <dsp:spPr>
        <a:xfrm>
          <a:off x="1268384" y="1012"/>
          <a:ext cx="2338839" cy="1826774"/>
        </a:xfrm>
        <a:prstGeom prst="ellipse">
          <a:avLst/>
        </a:prstGeom>
        <a:solidFill>
          <a:srgbClr val="0B00E6"/>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34 million</a:t>
          </a:r>
          <a:endParaRPr lang="en-US" sz="4200" kern="1200" dirty="0"/>
        </a:p>
      </dsp:txBody>
      <dsp:txXfrm>
        <a:off x="1610899" y="268537"/>
        <a:ext cx="1653809" cy="1291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B315-EBEB-4314-894F-BE76813C1086}">
      <dsp:nvSpPr>
        <dsp:cNvPr id="0" name=""/>
        <dsp:cNvSpPr/>
      </dsp:nvSpPr>
      <dsp:spPr>
        <a:xfrm>
          <a:off x="268026" y="734"/>
          <a:ext cx="610753" cy="610753"/>
        </a:xfrm>
        <a:prstGeom prst="ellipse">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MH</a:t>
          </a:r>
          <a:endParaRPr lang="en-US" sz="1900" kern="1200" dirty="0">
            <a:effectLst>
              <a:outerShdw blurRad="38100" dist="38100" dir="2700000" algn="tl">
                <a:srgbClr val="000000">
                  <a:alpha val="43137"/>
                </a:srgbClr>
              </a:outerShdw>
            </a:effectLst>
          </a:endParaRPr>
        </a:p>
      </dsp:txBody>
      <dsp:txXfrm>
        <a:off x="357469" y="90177"/>
        <a:ext cx="431867" cy="431867"/>
      </dsp:txXfrm>
    </dsp:sp>
    <dsp:sp modelId="{60171C2E-D018-486D-81C5-2AC1D81B71BC}">
      <dsp:nvSpPr>
        <dsp:cNvPr id="0" name=""/>
        <dsp:cNvSpPr/>
      </dsp:nvSpPr>
      <dsp:spPr>
        <a:xfrm>
          <a:off x="396284" y="661081"/>
          <a:ext cx="354236" cy="35423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443238" y="796541"/>
        <a:ext cx="260328" cy="83316"/>
      </dsp:txXfrm>
    </dsp:sp>
    <dsp:sp modelId="{257F687E-4356-4222-AAC5-996EBAC9FC3C}">
      <dsp:nvSpPr>
        <dsp:cNvPr id="0" name=""/>
        <dsp:cNvSpPr/>
      </dsp:nvSpPr>
      <dsp:spPr>
        <a:xfrm>
          <a:off x="268026" y="1064911"/>
          <a:ext cx="610753" cy="610753"/>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SU</a:t>
          </a:r>
          <a:endParaRPr lang="en-US" sz="1900" kern="1200" dirty="0">
            <a:effectLst>
              <a:outerShdw blurRad="38100" dist="38100" dir="2700000" algn="tl">
                <a:srgbClr val="000000">
                  <a:alpha val="43137"/>
                </a:srgbClr>
              </a:outerShdw>
            </a:effectLst>
          </a:endParaRPr>
        </a:p>
      </dsp:txBody>
      <dsp:txXfrm>
        <a:off x="357469" y="1154354"/>
        <a:ext cx="431867" cy="431867"/>
      </dsp:txXfrm>
    </dsp:sp>
    <dsp:sp modelId="{67569F00-4EAF-4482-846B-DDB803994932}">
      <dsp:nvSpPr>
        <dsp:cNvPr id="0" name=""/>
        <dsp:cNvSpPr/>
      </dsp:nvSpPr>
      <dsp:spPr>
        <a:xfrm>
          <a:off x="1101114" y="724599"/>
          <a:ext cx="396482" cy="22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101114" y="770039"/>
        <a:ext cx="328322" cy="136320"/>
      </dsp:txXfrm>
    </dsp:sp>
    <dsp:sp modelId="{7F733C9A-DD0A-4D61-9630-33D8CE59500F}">
      <dsp:nvSpPr>
        <dsp:cNvPr id="0" name=""/>
        <dsp:cNvSpPr/>
      </dsp:nvSpPr>
      <dsp:spPr>
        <a:xfrm>
          <a:off x="1662174" y="76737"/>
          <a:ext cx="1539159" cy="1522925"/>
        </a:xfrm>
        <a:prstGeom prst="ellipse">
          <a:avLst/>
        </a:prstGeom>
        <a:solidFill>
          <a:srgbClr val="0B00E6"/>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8</a:t>
          </a:r>
        </a:p>
        <a:p>
          <a:pPr lvl="0" algn="ctr" defTabSz="1244600">
            <a:lnSpc>
              <a:spcPct val="90000"/>
            </a:lnSpc>
            <a:spcBef>
              <a:spcPct val="0"/>
            </a:spcBef>
            <a:spcAft>
              <a:spcPct val="35000"/>
            </a:spcAft>
          </a:pPr>
          <a:r>
            <a:rPr lang="en-US" sz="2800" kern="1200" dirty="0" smtClean="0"/>
            <a:t>million</a:t>
          </a:r>
          <a:endParaRPr lang="en-US" sz="2800" kern="1200" dirty="0"/>
        </a:p>
      </dsp:txBody>
      <dsp:txXfrm>
        <a:off x="1887579" y="299764"/>
        <a:ext cx="1088349" cy="1076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B315-EBEB-4314-894F-BE76813C1086}">
      <dsp:nvSpPr>
        <dsp:cNvPr id="0" name=""/>
        <dsp:cNvSpPr/>
      </dsp:nvSpPr>
      <dsp:spPr>
        <a:xfrm>
          <a:off x="279801" y="1237"/>
          <a:ext cx="646472" cy="646472"/>
        </a:xfrm>
        <a:prstGeom prst="ellipse">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SMI</a:t>
          </a:r>
          <a:endParaRPr lang="en-US" sz="1800" kern="1200" dirty="0">
            <a:effectLst>
              <a:outerShdw blurRad="38100" dist="38100" dir="2700000" algn="tl">
                <a:srgbClr val="000000">
                  <a:alpha val="43137"/>
                </a:srgbClr>
              </a:outerShdw>
            </a:effectLst>
          </a:endParaRPr>
        </a:p>
      </dsp:txBody>
      <dsp:txXfrm>
        <a:off x="374475" y="95911"/>
        <a:ext cx="457124" cy="457124"/>
      </dsp:txXfrm>
    </dsp:sp>
    <dsp:sp modelId="{60171C2E-D018-486D-81C5-2AC1D81B71BC}">
      <dsp:nvSpPr>
        <dsp:cNvPr id="0" name=""/>
        <dsp:cNvSpPr/>
      </dsp:nvSpPr>
      <dsp:spPr>
        <a:xfrm>
          <a:off x="415578" y="700203"/>
          <a:ext cx="374953" cy="37495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465278" y="843585"/>
        <a:ext cx="275553" cy="88189"/>
      </dsp:txXfrm>
    </dsp:sp>
    <dsp:sp modelId="{257F687E-4356-4222-AAC5-996EBAC9FC3C}">
      <dsp:nvSpPr>
        <dsp:cNvPr id="0" name=""/>
        <dsp:cNvSpPr/>
      </dsp:nvSpPr>
      <dsp:spPr>
        <a:xfrm>
          <a:off x="279801" y="1127650"/>
          <a:ext cx="646472" cy="646472"/>
        </a:xfrm>
        <a:prstGeom prst="ellipse">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SU</a:t>
          </a:r>
          <a:endParaRPr lang="en-US" sz="1800" kern="1200" dirty="0">
            <a:effectLst>
              <a:outerShdw blurRad="38100" dist="38100" dir="2700000" algn="tl">
                <a:srgbClr val="000000">
                  <a:alpha val="43137"/>
                </a:srgbClr>
              </a:outerShdw>
            </a:effectLst>
          </a:endParaRPr>
        </a:p>
      </dsp:txBody>
      <dsp:txXfrm>
        <a:off x="374475" y="1222324"/>
        <a:ext cx="457124" cy="457124"/>
      </dsp:txXfrm>
    </dsp:sp>
    <dsp:sp modelId="{67569F00-4EAF-4482-846B-DDB803994932}">
      <dsp:nvSpPr>
        <dsp:cNvPr id="0" name=""/>
        <dsp:cNvSpPr/>
      </dsp:nvSpPr>
      <dsp:spPr>
        <a:xfrm>
          <a:off x="1223307" y="767436"/>
          <a:ext cx="376893" cy="240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223307" y="815533"/>
        <a:ext cx="304747" cy="144293"/>
      </dsp:txXfrm>
    </dsp:sp>
    <dsp:sp modelId="{7F733C9A-DD0A-4D61-9630-33D8CE59500F}">
      <dsp:nvSpPr>
        <dsp:cNvPr id="0" name=""/>
        <dsp:cNvSpPr/>
      </dsp:nvSpPr>
      <dsp:spPr>
        <a:xfrm>
          <a:off x="1945301" y="404080"/>
          <a:ext cx="953753" cy="967199"/>
        </a:xfrm>
        <a:prstGeom prst="ellipse">
          <a:avLst/>
        </a:prstGeom>
        <a:solidFill>
          <a:srgbClr val="0B00E6"/>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2.3</a:t>
          </a:r>
        </a:p>
        <a:p>
          <a:pPr lvl="0" algn="ctr" defTabSz="755650">
            <a:lnSpc>
              <a:spcPct val="90000"/>
            </a:lnSpc>
            <a:spcBef>
              <a:spcPct val="0"/>
            </a:spcBef>
            <a:spcAft>
              <a:spcPct val="35000"/>
            </a:spcAft>
          </a:pPr>
          <a:r>
            <a:rPr lang="en-US" sz="1700" kern="1200" dirty="0" smtClean="0"/>
            <a:t>million</a:t>
          </a:r>
          <a:endParaRPr lang="en-US" sz="1700" kern="1200" dirty="0"/>
        </a:p>
      </dsp:txBody>
      <dsp:txXfrm>
        <a:off x="2084975" y="545723"/>
        <a:ext cx="674405" cy="683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2DED8-F1B6-47AF-9BB5-4C7B2B835C9F}">
      <dsp:nvSpPr>
        <dsp:cNvPr id="0" name=""/>
        <dsp:cNvSpPr/>
      </dsp:nvSpPr>
      <dsp:spPr>
        <a:xfrm>
          <a:off x="1661252" y="457223"/>
          <a:ext cx="3596526" cy="3001944"/>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endParaRPr lang="en-US" sz="2400" kern="1200" dirty="0"/>
        </a:p>
      </dsp:txBody>
      <dsp:txXfrm>
        <a:off x="2163470" y="811216"/>
        <a:ext cx="2073672" cy="2293956"/>
      </dsp:txXfrm>
    </dsp:sp>
    <dsp:sp modelId="{8C9E9C64-0D26-4E25-B962-33E225676997}">
      <dsp:nvSpPr>
        <dsp:cNvPr id="0" name=""/>
        <dsp:cNvSpPr/>
      </dsp:nvSpPr>
      <dsp:spPr>
        <a:xfrm>
          <a:off x="2859422" y="0"/>
          <a:ext cx="4920550" cy="4525963"/>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066800">
            <a:lnSpc>
              <a:spcPct val="90000"/>
            </a:lnSpc>
            <a:spcBef>
              <a:spcPct val="0"/>
            </a:spcBef>
            <a:spcAft>
              <a:spcPct val="35000"/>
            </a:spcAft>
          </a:pPr>
          <a:endParaRPr lang="en-US" sz="2400" kern="1200" dirty="0"/>
        </a:p>
      </dsp:txBody>
      <dsp:txXfrm>
        <a:off x="4255795" y="533707"/>
        <a:ext cx="2837074" cy="3458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49994-94CC-4FC9-86BF-1D66431005AB}">
      <dsp:nvSpPr>
        <dsp:cNvPr id="0" name=""/>
        <dsp:cNvSpPr/>
      </dsp:nvSpPr>
      <dsp:spPr>
        <a:xfrm>
          <a:off x="3962396" y="-70151"/>
          <a:ext cx="2743206" cy="19751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364129" y="219105"/>
        <a:ext cx="1939740" cy="1396649"/>
      </dsp:txXfrm>
    </dsp:sp>
    <dsp:sp modelId="{0BFA5DB4-A78A-4B4C-AAB2-0CDF50AC63FF}">
      <dsp:nvSpPr>
        <dsp:cNvPr id="0" name=""/>
        <dsp:cNvSpPr/>
      </dsp:nvSpPr>
      <dsp:spPr>
        <a:xfrm rot="1361912">
          <a:off x="6608475" y="1221666"/>
          <a:ext cx="257028" cy="5652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6611461" y="1319830"/>
        <a:ext cx="179920" cy="339125"/>
      </dsp:txXfrm>
    </dsp:sp>
    <dsp:sp modelId="{28EEC5EF-13EE-4673-B847-6D8CD0D25DCB}">
      <dsp:nvSpPr>
        <dsp:cNvPr id="0" name=""/>
        <dsp:cNvSpPr/>
      </dsp:nvSpPr>
      <dsp:spPr>
        <a:xfrm>
          <a:off x="6781798" y="1109144"/>
          <a:ext cx="2743206" cy="1975161"/>
        </a:xfrm>
        <a:prstGeom prst="ellipse">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7183531" y="1398400"/>
        <a:ext cx="1939740" cy="1396649"/>
      </dsp:txXfrm>
    </dsp:sp>
    <dsp:sp modelId="{0D8B2E83-5CC9-4EB9-8EA8-E67767921B28}">
      <dsp:nvSpPr>
        <dsp:cNvPr id="0" name=""/>
        <dsp:cNvSpPr/>
      </dsp:nvSpPr>
      <dsp:spPr>
        <a:xfrm rot="5400000">
          <a:off x="8041864" y="3005836"/>
          <a:ext cx="223074" cy="565207"/>
        </a:xfrm>
        <a:prstGeom prst="rightArrow">
          <a:avLst>
            <a:gd name="adj1" fmla="val 60000"/>
            <a:gd name="adj2" fmla="val 50000"/>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8075325" y="3085416"/>
        <a:ext cx="156152" cy="339125"/>
      </dsp:txXfrm>
    </dsp:sp>
    <dsp:sp modelId="{422AC942-F4A7-48A3-9CA3-3CBB7B4C82A4}">
      <dsp:nvSpPr>
        <dsp:cNvPr id="0" name=""/>
        <dsp:cNvSpPr/>
      </dsp:nvSpPr>
      <dsp:spPr>
        <a:xfrm>
          <a:off x="6781798" y="3505201"/>
          <a:ext cx="2743206" cy="1975161"/>
        </a:xfrm>
        <a:prstGeom prst="ellipse">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7183531" y="3794457"/>
        <a:ext cx="1939740" cy="1396649"/>
      </dsp:txXfrm>
    </dsp:sp>
    <dsp:sp modelId="{78BD8E3D-A2B4-4F59-ADFA-E8D767CDA228}">
      <dsp:nvSpPr>
        <dsp:cNvPr id="0" name=""/>
        <dsp:cNvSpPr/>
      </dsp:nvSpPr>
      <dsp:spPr>
        <a:xfrm rot="9396892">
          <a:off x="6615677" y="4816742"/>
          <a:ext cx="270079" cy="565207"/>
        </a:xfrm>
        <a:prstGeom prst="rightArrow">
          <a:avLst>
            <a:gd name="adj1" fmla="val 60000"/>
            <a:gd name="adj2" fmla="val 50000"/>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6693373" y="4913703"/>
        <a:ext cx="189055" cy="339125"/>
      </dsp:txXfrm>
    </dsp:sp>
    <dsp:sp modelId="{3459E26C-ABD4-44BE-B2CE-40A15A645E83}">
      <dsp:nvSpPr>
        <dsp:cNvPr id="0" name=""/>
        <dsp:cNvSpPr/>
      </dsp:nvSpPr>
      <dsp:spPr>
        <a:xfrm>
          <a:off x="3962396" y="4724397"/>
          <a:ext cx="2743206" cy="1975161"/>
        </a:xfrm>
        <a:prstGeom prst="ellipse">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364129" y="5013653"/>
        <a:ext cx="1939740" cy="1396649"/>
      </dsp:txXfrm>
    </dsp:sp>
    <dsp:sp modelId="{274C57A8-E05A-44CE-8D5A-15339CBD0F4B}">
      <dsp:nvSpPr>
        <dsp:cNvPr id="0" name=""/>
        <dsp:cNvSpPr/>
      </dsp:nvSpPr>
      <dsp:spPr>
        <a:xfrm rot="12203108">
          <a:off x="3796275" y="4822810"/>
          <a:ext cx="270079" cy="565207"/>
        </a:xfrm>
        <a:prstGeom prst="rightArrow">
          <a:avLst>
            <a:gd name="adj1" fmla="val 60000"/>
            <a:gd name="adj2" fmla="val 50000"/>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873971" y="4951931"/>
        <a:ext cx="189055" cy="339125"/>
      </dsp:txXfrm>
    </dsp:sp>
    <dsp:sp modelId="{D77055FA-1466-48BE-A44A-F17E617581B6}">
      <dsp:nvSpPr>
        <dsp:cNvPr id="0" name=""/>
        <dsp:cNvSpPr/>
      </dsp:nvSpPr>
      <dsp:spPr>
        <a:xfrm>
          <a:off x="1142994" y="3505201"/>
          <a:ext cx="2743206" cy="1975161"/>
        </a:xfrm>
        <a:prstGeom prst="ellipse">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544727" y="3794457"/>
        <a:ext cx="1939740" cy="1396649"/>
      </dsp:txXfrm>
    </dsp:sp>
    <dsp:sp modelId="{4A883A22-266A-46A0-B872-E5FA46381119}">
      <dsp:nvSpPr>
        <dsp:cNvPr id="0" name=""/>
        <dsp:cNvSpPr/>
      </dsp:nvSpPr>
      <dsp:spPr>
        <a:xfrm rot="16199991">
          <a:off x="2403061" y="3018470"/>
          <a:ext cx="223066" cy="565207"/>
        </a:xfrm>
        <a:prstGeom prst="rightArrow">
          <a:avLst>
            <a:gd name="adj1" fmla="val 60000"/>
            <a:gd name="adj2" fmla="val 50000"/>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2436521" y="3164971"/>
        <a:ext cx="156146" cy="339125"/>
      </dsp:txXfrm>
    </dsp:sp>
    <dsp:sp modelId="{1E0E051C-1D88-485E-A140-47271B4CCFAA}">
      <dsp:nvSpPr>
        <dsp:cNvPr id="0" name=""/>
        <dsp:cNvSpPr/>
      </dsp:nvSpPr>
      <dsp:spPr>
        <a:xfrm>
          <a:off x="1142988" y="1109159"/>
          <a:ext cx="2743206" cy="197516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544721" y="1398415"/>
        <a:ext cx="1939740" cy="1396649"/>
      </dsp:txXfrm>
    </dsp:sp>
    <dsp:sp modelId="{3AC3ADAC-9CF8-4AC7-B912-CA5079849F6C}">
      <dsp:nvSpPr>
        <dsp:cNvPr id="0" name=""/>
        <dsp:cNvSpPr/>
      </dsp:nvSpPr>
      <dsp:spPr>
        <a:xfrm rot="20238076">
          <a:off x="3789066" y="1227288"/>
          <a:ext cx="257035" cy="565207"/>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792052" y="1355207"/>
        <a:ext cx="179925" cy="33912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39937E4E-5707-41E9-B1E4-8ABC79F68888}" type="datetimeFigureOut">
              <a:rPr lang="en-US" smtClean="0"/>
              <a:pPr/>
              <a:t>9/29/2015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4D86233F-886E-4F91-BC82-89E087E73233}" type="slidenum">
              <a:rPr lang="en-US" smtClean="0"/>
              <a:pPr/>
              <a:t>‹#›</a:t>
            </a:fld>
            <a:endParaRPr lang="en-US"/>
          </a:p>
        </p:txBody>
      </p:sp>
    </p:spTree>
    <p:extLst>
      <p:ext uri="{BB962C8B-B14F-4D97-AF65-F5344CB8AC3E}">
        <p14:creationId xmlns:p14="http://schemas.microsoft.com/office/powerpoint/2010/main" val="306721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291B90EB-7647-45FF-9E56-FA4C1685412D}" type="datetimeFigureOut">
              <a:rPr lang="en-US" smtClean="0"/>
              <a:pPr/>
              <a:t>9/29/2015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43CDF30-0842-4EC5-AC85-EC2D1E900DBD}" type="slidenum">
              <a:rPr lang="en-US" smtClean="0"/>
              <a:pPr/>
              <a:t>‹#›</a:t>
            </a:fld>
            <a:endParaRPr lang="en-US" dirty="0"/>
          </a:p>
        </p:txBody>
      </p:sp>
    </p:spTree>
    <p:extLst>
      <p:ext uri="{BB962C8B-B14F-4D97-AF65-F5344CB8AC3E}">
        <p14:creationId xmlns:p14="http://schemas.microsoft.com/office/powerpoint/2010/main" val="249300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1</a:t>
            </a:fld>
            <a:endParaRPr lang="en-US" dirty="0"/>
          </a:p>
        </p:txBody>
      </p:sp>
    </p:spTree>
    <p:extLst>
      <p:ext uri="{BB962C8B-B14F-4D97-AF65-F5344CB8AC3E}">
        <p14:creationId xmlns:p14="http://schemas.microsoft.com/office/powerpoint/2010/main" val="319291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Tx/>
              <a:buChar char="-"/>
            </a:pPr>
            <a:r>
              <a:rPr lang="en-US" dirty="0"/>
              <a:t>“Keep an eye out for these things, because they will get worse if not identified during screening and assessment.”</a:t>
            </a:r>
          </a:p>
          <a:p>
            <a:pPr>
              <a:buFontTx/>
              <a:buChar char="-"/>
            </a:pPr>
            <a:endParaRPr lang="en-US" dirty="0"/>
          </a:p>
          <a:p>
            <a:pPr>
              <a:buFontTx/>
              <a:buChar char="-"/>
            </a:pPr>
            <a:r>
              <a:rPr lang="en-US" dirty="0"/>
              <a:t>CAUTION: talking too much about psych med side effects might be out of their scope of practice. </a:t>
            </a:r>
          </a:p>
          <a:p>
            <a:pPr>
              <a:buFontTx/>
              <a:buChar char="-"/>
            </a:pPr>
            <a:r>
              <a:rPr lang="en-US" dirty="0"/>
              <a:t>“Be aware of so if you see these side effects, you can bring it up with the Physician and the Treatment team rather than directly with the client.” Avoids scope of practice concern.</a:t>
            </a:r>
          </a:p>
          <a:p>
            <a:pPr>
              <a:buFontTx/>
              <a:buChar char="-"/>
            </a:pPr>
            <a:endParaRPr lang="en-US" dirty="0"/>
          </a:p>
          <a:p>
            <a:pPr>
              <a:buFontTx/>
              <a:buChar char="-"/>
            </a:pPr>
            <a:r>
              <a:rPr lang="en-US" dirty="0"/>
              <a:t>Example intervention: made a list of medications you take and who prescribes them. Bring list to next primary care appointment.</a:t>
            </a:r>
          </a:p>
          <a:p>
            <a:pPr>
              <a:buFontTx/>
              <a:buChar char="-"/>
            </a:pPr>
            <a:endParaRPr lang="en-US" dirty="0"/>
          </a:p>
          <a:p>
            <a:pPr>
              <a:buFontTx/>
              <a:buChar char="-"/>
            </a:pPr>
            <a:r>
              <a:rPr lang="en-US" sz="1500" dirty="0"/>
              <a:t>nitrates and nitrites can cause anxiety, agitation, and hypomania</a:t>
            </a:r>
            <a:endParaRPr lang="en-US" dirty="0"/>
          </a:p>
          <a:p>
            <a:endParaRPr lang="en-US" dirty="0"/>
          </a:p>
          <a:p>
            <a:r>
              <a:rPr lang="en-US" dirty="0"/>
              <a:t>Self-care behaviors include</a:t>
            </a:r>
          </a:p>
          <a:p>
            <a:r>
              <a:rPr lang="en-US" dirty="0"/>
              <a:t>taking medication as prescribed and adhering to lifestyle modifications, which may include</a:t>
            </a:r>
          </a:p>
          <a:p>
            <a:r>
              <a:rPr lang="en-US" dirty="0"/>
              <a:t>exercise, diet and stress relief (103). Depression may decrease the motivation and energy needed</a:t>
            </a:r>
          </a:p>
          <a:p>
            <a:r>
              <a:rPr lang="en-US" dirty="0"/>
              <a:t>to perform self-management behaviors and may also adversely impact interpersonal relationships,</a:t>
            </a:r>
          </a:p>
          <a:p>
            <a:r>
              <a:rPr lang="en-US" dirty="0"/>
              <a:t>including collaboration with physicians (80).</a:t>
            </a:r>
          </a:p>
          <a:p>
            <a:r>
              <a:rPr lang="en-US" dirty="0"/>
              <a:t>An analysis of the claims-based 2001 Veterans</a:t>
            </a:r>
          </a:p>
          <a:p>
            <a:r>
              <a:rPr lang="en-US" dirty="0"/>
              <a:t>Affairs National Psychosis Registry found that people with severe mental illness often exhibit</a:t>
            </a:r>
          </a:p>
          <a:p>
            <a:r>
              <a:rPr lang="en-US" dirty="0"/>
              <a:t>poor adherence to both psychiatric medications and medications for medical conditions (121).</a:t>
            </a:r>
          </a:p>
        </p:txBody>
      </p:sp>
      <p:sp>
        <p:nvSpPr>
          <p:cNvPr id="4" name="Slide Number Placeholder 3"/>
          <p:cNvSpPr>
            <a:spLocks noGrp="1"/>
          </p:cNvSpPr>
          <p:nvPr>
            <p:ph type="sldNum" sz="quarter" idx="10"/>
          </p:nvPr>
        </p:nvSpPr>
        <p:spPr/>
        <p:txBody>
          <a:bodyPr/>
          <a:lstStyle/>
          <a:p>
            <a:fld id="{343CDF30-0842-4EC5-AC85-EC2D1E900DBD}" type="slidenum">
              <a:rPr lang="en-US" smtClean="0"/>
              <a:pPr/>
              <a:t>11</a:t>
            </a:fld>
            <a:endParaRPr lang="en-US" dirty="0"/>
          </a:p>
        </p:txBody>
      </p:sp>
    </p:spTree>
    <p:extLst>
      <p:ext uri="{BB962C8B-B14F-4D97-AF65-F5344CB8AC3E}">
        <p14:creationId xmlns:p14="http://schemas.microsoft.com/office/powerpoint/2010/main" val="159170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pPr defTabSz="931717" eaLnBrk="0" fontAlgn="base" hangingPunct="0">
              <a:spcBef>
                <a:spcPct val="30000"/>
              </a:spcBef>
              <a:spcAft>
                <a:spcPct val="0"/>
              </a:spcAft>
              <a:defRPr/>
            </a:pPr>
            <a:r>
              <a:rPr lang="en-US" sz="1300" dirty="0"/>
              <a:t>“Strong research evidence that co-occurring substance use significantly complicates psychiatric disorders in the following domains: relapse of psychiatric disorder, hospitalization, disruptive behavior, familial problems, housing instability, decreased functional status, HIV infection, and medication noncompliance” (Drake &amp; Brunette, 1998).</a:t>
            </a:r>
          </a:p>
          <a:p>
            <a:pPr defTabSz="931717" eaLnBrk="0" fontAlgn="base" hangingPunct="0">
              <a:spcBef>
                <a:spcPct val="30000"/>
              </a:spcBef>
              <a:spcAft>
                <a:spcPct val="0"/>
              </a:spcAft>
              <a:defRPr/>
            </a:pPr>
            <a:endParaRPr lang="en-US" sz="1300" dirty="0"/>
          </a:p>
          <a:p>
            <a:pPr defTabSz="931717" eaLnBrk="0" fontAlgn="base" hangingPunct="0">
              <a:spcBef>
                <a:spcPct val="30000"/>
              </a:spcBef>
              <a:spcAft>
                <a:spcPct val="0"/>
              </a:spcAft>
              <a:defRPr/>
            </a:pPr>
            <a:r>
              <a:rPr lang="en-US" sz="1300" dirty="0"/>
              <a:t>Having multiple types of problems (e.g., depression, interpersonal, housing, SU) makes it more difficult to complete any single target change (Brady et al., 1996). </a:t>
            </a:r>
          </a:p>
          <a:p>
            <a:pPr defTabSz="931717" eaLnBrk="0" fontAlgn="base" hangingPunct="0">
              <a:spcBef>
                <a:spcPct val="30000"/>
              </a:spcBef>
              <a:spcAft>
                <a:spcPct val="0"/>
              </a:spcAft>
              <a:defRPr/>
            </a:pPr>
            <a:endParaRPr lang="en-US" sz="1300" dirty="0"/>
          </a:p>
        </p:txBody>
      </p:sp>
      <p:sp>
        <p:nvSpPr>
          <p:cNvPr id="4" name="Slide Number Placeholder 3"/>
          <p:cNvSpPr>
            <a:spLocks noGrp="1"/>
          </p:cNvSpPr>
          <p:nvPr>
            <p:ph type="sldNum" sz="quarter" idx="10"/>
          </p:nvPr>
        </p:nvSpPr>
        <p:spPr/>
        <p:txBody>
          <a:bodyPr/>
          <a:lstStyle/>
          <a:p>
            <a:fld id="{2AED6350-24A8-491B-AAAE-80B2050A3044}" type="slidenum">
              <a:rPr lang="en-US" smtClean="0"/>
              <a:pPr/>
              <a:t>12</a:t>
            </a:fld>
            <a:endParaRPr lang="en-US"/>
          </a:p>
        </p:txBody>
      </p:sp>
    </p:spTree>
    <p:extLst>
      <p:ext uri="{BB962C8B-B14F-4D97-AF65-F5344CB8AC3E}">
        <p14:creationId xmlns:p14="http://schemas.microsoft.com/office/powerpoint/2010/main" val="272134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1944" indent="-246361" eaLnBrk="0" hangingPunct="0">
              <a:spcBef>
                <a:spcPts val="386"/>
              </a:spcBef>
              <a:buClr>
                <a:schemeClr val="accent1"/>
              </a:buClr>
              <a:buSzPct val="68000"/>
              <a:buFont typeface="Lucida Sans Unicode" pitchFamily="34" charset="0"/>
              <a:buAutoNum type="arabicPeriod"/>
            </a:pPr>
            <a:r>
              <a:rPr lang="en-US" altLang="en-US" dirty="0">
                <a:latin typeface="Lucida Sans Unicode" pitchFamily="34" charset="0"/>
              </a:rPr>
              <a:t>World Health Organization. (2004). The world health report 2004: changing history. Annex Table 3. A126-A127. Geneva: WHO.</a:t>
            </a:r>
          </a:p>
          <a:p>
            <a:pPr marL="351944" indent="-246361" eaLnBrk="0" hangingPunct="0">
              <a:spcBef>
                <a:spcPts val="386"/>
              </a:spcBef>
              <a:buClr>
                <a:schemeClr val="accent1"/>
              </a:buClr>
              <a:buSzPct val="68000"/>
              <a:buFont typeface="Lucida Sans Unicode" pitchFamily="34" charset="0"/>
              <a:buAutoNum type="arabicPeriod"/>
            </a:pPr>
            <a:r>
              <a:rPr lang="en-US" altLang="en-US" dirty="0">
                <a:latin typeface="Lucida Sans Unicode" pitchFamily="34" charset="0"/>
              </a:rPr>
              <a:t>Kessler RC, et al. (2005).  Archives of General Psychiatry, 62: 617-627.</a:t>
            </a:r>
          </a:p>
          <a:p>
            <a:pPr marL="351944" indent="-246361" eaLnBrk="0" hangingPunct="0">
              <a:spcBef>
                <a:spcPts val="386"/>
              </a:spcBef>
              <a:buClr>
                <a:schemeClr val="accent1"/>
              </a:buClr>
              <a:buSzPct val="68000"/>
              <a:buFont typeface="Lucida Sans Unicode" pitchFamily="34" charset="0"/>
              <a:buAutoNum type="arabicPeriod"/>
            </a:pPr>
            <a:r>
              <a:rPr lang="en-US" altLang="en-US" dirty="0">
                <a:latin typeface="Lucida Sans Unicode" pitchFamily="34" charset="0"/>
              </a:rPr>
              <a:t>US Department of Health and Human Services. (1999). Mental health: a report of the Surgeon General. Rockville, MD: US Department of Health and Human Services, 1999.</a:t>
            </a:r>
          </a:p>
          <a:p>
            <a:pPr marL="351944" indent="-246361" eaLnBrk="0" hangingPunct="0">
              <a:spcBef>
                <a:spcPts val="386"/>
              </a:spcBef>
              <a:buClr>
                <a:schemeClr val="accent1"/>
              </a:buClr>
              <a:buSzPct val="68000"/>
              <a:buFont typeface="Lucida Sans Unicode" pitchFamily="34" charset="0"/>
              <a:buAutoNum type="arabicPeriod"/>
            </a:pPr>
            <a:r>
              <a:rPr lang="en-US" altLang="en-US" dirty="0" err="1">
                <a:latin typeface="Lucida Sans Unicode" pitchFamily="34" charset="0"/>
              </a:rPr>
              <a:t>Minino</a:t>
            </a:r>
            <a:r>
              <a:rPr lang="en-US" altLang="en-US" dirty="0">
                <a:latin typeface="Lucida Sans Unicode" pitchFamily="34" charset="0"/>
              </a:rPr>
              <a:t> AM, et al. (2011).  Final Data for 2008. National Vital Statistics Reports 2011; 59(10): 01-127. Available: http://www.cdc.gov/nchs/data/nvsr/nvsr59/nvsr59_10.pdf.</a:t>
            </a:r>
          </a:p>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13</a:t>
            </a:fld>
            <a:endParaRPr lang="en-US" dirty="0"/>
          </a:p>
        </p:txBody>
      </p:sp>
    </p:spTree>
    <p:extLst>
      <p:ext uri="{BB962C8B-B14F-4D97-AF65-F5344CB8AC3E}">
        <p14:creationId xmlns:p14="http://schemas.microsoft.com/office/powerpoint/2010/main" val="297060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a:t>
            </a:r>
            <a:r>
              <a:rPr lang="en-US" dirty="0" smtClean="0"/>
              <a:t>“We’re not asking MH clinicians to diagnose and treat medical conditions, but we want you to be aware of the signs</a:t>
            </a:r>
            <a:r>
              <a:rPr lang="en-US" baseline="0" dirty="0" smtClean="0"/>
              <a:t> and symptoms. Awareness also of mental health interventions that can improve physical health.</a:t>
            </a:r>
          </a:p>
          <a:p>
            <a:endParaRPr lang="en-US" baseline="0" dirty="0" smtClean="0"/>
          </a:p>
          <a:p>
            <a:r>
              <a:rPr lang="en-US" baseline="0" dirty="0" smtClean="0"/>
              <a:t>- It’s not out of your scope of practice to ask a client if they made it to their primary care appointment.</a:t>
            </a:r>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15</a:t>
            </a:fld>
            <a:endParaRPr lang="en-US" dirty="0"/>
          </a:p>
        </p:txBody>
      </p:sp>
    </p:spTree>
    <p:extLst>
      <p:ext uri="{BB962C8B-B14F-4D97-AF65-F5344CB8AC3E}">
        <p14:creationId xmlns:p14="http://schemas.microsoft.com/office/powerpoint/2010/main" val="159479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3CDB886-2BF6-48E5-BA53-D2FCCF54EC75}" type="slidenum">
              <a:rPr lang="en-US" smtClean="0">
                <a:latin typeface="Arial" charset="0"/>
              </a:rPr>
              <a:pPr/>
              <a:t>16</a:t>
            </a:fld>
            <a:endParaRPr lang="en-US" smtClean="0">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marL="228567" indent="-228567"/>
            <a:r>
              <a:rPr lang="en-GB" dirty="0" smtClean="0">
                <a:latin typeface="Arial" charset="0"/>
              </a:rPr>
              <a:t>Why is it hard to stop using a substance?	</a:t>
            </a:r>
          </a:p>
        </p:txBody>
      </p:sp>
    </p:spTree>
    <p:extLst>
      <p:ext uri="{BB962C8B-B14F-4D97-AF65-F5344CB8AC3E}">
        <p14:creationId xmlns:p14="http://schemas.microsoft.com/office/powerpoint/2010/main" val="338137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3F39081-3152-4400-AAFB-1B56C0A71872}" type="slidenum">
              <a:rPr lang="en-US" smtClean="0">
                <a:latin typeface="Arial" charset="0"/>
              </a:rPr>
              <a:pPr/>
              <a:t>18</a:t>
            </a:fld>
            <a:endParaRPr lang="en-US" smtClean="0">
              <a:latin typeface="Arial" charset="0"/>
            </a:endParaRPr>
          </a:p>
        </p:txBody>
      </p:sp>
      <p:sp>
        <p:nvSpPr>
          <p:cNvPr id="130051" name="Rectangle 2"/>
          <p:cNvSpPr>
            <a:spLocks noGrp="1" noRot="1" noChangeAspect="1" noChangeArrowheads="1" noTextEdit="1"/>
          </p:cNvSpPr>
          <p:nvPr>
            <p:ph type="sldImg"/>
          </p:nvPr>
        </p:nvSpPr>
        <p:spPr>
          <a:xfrm>
            <a:off x="1181100" y="698500"/>
            <a:ext cx="4648200" cy="3486150"/>
          </a:xfrm>
          <a:ln/>
        </p:spPr>
      </p:sp>
      <p:sp>
        <p:nvSpPr>
          <p:cNvPr id="130052" name="Rectangle 3"/>
          <p:cNvSpPr>
            <a:spLocks noGrp="1" noChangeArrowheads="1"/>
          </p:cNvSpPr>
          <p:nvPr>
            <p:ph type="body" idx="1"/>
          </p:nvPr>
        </p:nvSpPr>
        <p:spPr>
          <a:xfrm>
            <a:off x="933450" y="4414838"/>
            <a:ext cx="5143500" cy="4183062"/>
          </a:xfrm>
          <a:noFill/>
          <a:ln/>
        </p:spPr>
        <p:txBody>
          <a:bodyPr/>
          <a:lstStyle/>
          <a:p>
            <a:pPr eaLnBrk="1" hangingPunct="1"/>
            <a:r>
              <a:rPr lang="en-US" sz="1000" dirty="0">
                <a:latin typeface="Arial" charset="0"/>
              </a:rPr>
              <a:t>Let’s move into the brain to see how addictions develop and the neurotransmitters at play in this process.</a:t>
            </a:r>
          </a:p>
        </p:txBody>
      </p:sp>
    </p:spTree>
    <p:extLst>
      <p:ext uri="{BB962C8B-B14F-4D97-AF65-F5344CB8AC3E}">
        <p14:creationId xmlns:p14="http://schemas.microsoft.com/office/powerpoint/2010/main" val="394670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0939" y="8829967"/>
            <a:ext cx="3037840" cy="464820"/>
          </a:xfrm>
          <a:prstGeom prst="rect">
            <a:avLst/>
          </a:prstGeom>
          <a:noFill/>
          <a:ln w="9525">
            <a:noFill/>
            <a:miter lim="800000"/>
            <a:headEnd/>
            <a:tailEnd/>
          </a:ln>
        </p:spPr>
        <p:txBody>
          <a:bodyPr lIns="92157" tIns="46078" rIns="92157" bIns="46078" anchor="b"/>
          <a:lstStyle/>
          <a:p>
            <a:pPr algn="r"/>
            <a:fld id="{E469E3D0-87BE-4BBF-BCBD-2EB4DD700DF2}" type="slidenum">
              <a:rPr lang="en-US" sz="1300"/>
              <a:pPr algn="r"/>
              <a:t>20</a:t>
            </a:fld>
            <a:endParaRPr lang="en-US" sz="1300"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6301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latin typeface="Arial" charset="0"/>
              </a:rPr>
              <a:t>This slides shows the dopamine output compared to baseline in an animal model. Looking at the red line above, with 100 as baseline, when a male rat is fed, his dopamine output spikes and increases 50% (from 100 to 150). The slide on the right shows that during sexual activity, a male rat’s dopamine output spikes to 200, from 100 (100% increase).</a:t>
            </a:r>
          </a:p>
        </p:txBody>
      </p:sp>
      <p:sp>
        <p:nvSpPr>
          <p:cNvPr id="134148" name="Slide Number Placeholder 3"/>
          <p:cNvSpPr>
            <a:spLocks noGrp="1"/>
          </p:cNvSpPr>
          <p:nvPr>
            <p:ph type="sldNum" sz="quarter" idx="5"/>
          </p:nvPr>
        </p:nvSpPr>
        <p:spPr>
          <a:noFill/>
        </p:spPr>
        <p:txBody>
          <a:bodyPr/>
          <a:lstStyle/>
          <a:p>
            <a:fld id="{B20D6CE5-19BE-4D63-B9A3-F6223813B391}" type="slidenum">
              <a:rPr lang="en-US" smtClean="0">
                <a:latin typeface="Arial" charset="0"/>
              </a:rPr>
              <a:pPr/>
              <a:t>21</a:t>
            </a:fld>
            <a:endParaRPr lang="en-US" smtClean="0">
              <a:latin typeface="Arial" charset="0"/>
            </a:endParaRPr>
          </a:p>
        </p:txBody>
      </p:sp>
    </p:spTree>
    <p:extLst>
      <p:ext uri="{BB962C8B-B14F-4D97-AF65-F5344CB8AC3E}">
        <p14:creationId xmlns:p14="http://schemas.microsoft.com/office/powerpoint/2010/main" val="1655033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23</a:t>
            </a:fld>
            <a:endParaRPr lang="en-US" dirty="0"/>
          </a:p>
        </p:txBody>
      </p:sp>
    </p:spTree>
    <p:extLst>
      <p:ext uri="{BB962C8B-B14F-4D97-AF65-F5344CB8AC3E}">
        <p14:creationId xmlns:p14="http://schemas.microsoft.com/office/powerpoint/2010/main" val="1625107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smtClean="0">
                <a:latin typeface="Arial" charset="0"/>
              </a:rPr>
              <a:t>While in the short term, dopamine output is enhanced through use of drugs/alcohol, long-term use of substances can contribute to depletions and deficits in dopamine production/manufacturing and activity in the brain. This slide shows what normal dopamine activity looks like in a PET scan (left half of brain image), as compared to the dopamine activity of a chronic substance user (right half of brain image).</a:t>
            </a:r>
          </a:p>
          <a:p>
            <a:endParaRPr lang="en-US" smtClean="0">
              <a:latin typeface="Arial" charset="0"/>
            </a:endParaRPr>
          </a:p>
          <a:p>
            <a:endParaRPr lang="en-US" smtClean="0">
              <a:latin typeface="Arial" charset="0"/>
            </a:endParaRPr>
          </a:p>
          <a:p>
            <a:r>
              <a:rPr lang="en-US" smtClean="0">
                <a:latin typeface="Arial" charset="0"/>
              </a:rPr>
              <a:t>Horizontal view.</a:t>
            </a:r>
          </a:p>
        </p:txBody>
      </p:sp>
      <p:sp>
        <p:nvSpPr>
          <p:cNvPr id="138244" name="Slide Number Placeholder 3"/>
          <p:cNvSpPr>
            <a:spLocks noGrp="1"/>
          </p:cNvSpPr>
          <p:nvPr>
            <p:ph type="sldNum" sz="quarter" idx="5"/>
          </p:nvPr>
        </p:nvSpPr>
        <p:spPr>
          <a:noFill/>
        </p:spPr>
        <p:txBody>
          <a:bodyPr/>
          <a:lstStyle/>
          <a:p>
            <a:fld id="{6ED5F478-6453-48DD-9AA8-09443611A67A}" type="slidenum">
              <a:rPr lang="en-US" smtClean="0">
                <a:latin typeface="Arial" charset="0"/>
              </a:rPr>
              <a:pPr/>
              <a:t>25</a:t>
            </a:fld>
            <a:endParaRPr lang="en-US" smtClean="0">
              <a:latin typeface="Arial" charset="0"/>
            </a:endParaRPr>
          </a:p>
        </p:txBody>
      </p:sp>
    </p:spTree>
    <p:extLst>
      <p:ext uri="{BB962C8B-B14F-4D97-AF65-F5344CB8AC3E}">
        <p14:creationId xmlns:p14="http://schemas.microsoft.com/office/powerpoint/2010/main" val="260934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0BF20-2D51-446F-964A-83298FE6022B}"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08160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875" indent="-232875">
              <a:buAutoNum type="arabicPeriod"/>
            </a:pPr>
            <a:endParaRPr lang="en-US" baseline="0" dirty="0" smtClean="0"/>
          </a:p>
        </p:txBody>
      </p:sp>
      <p:sp>
        <p:nvSpPr>
          <p:cNvPr id="4" name="Slide Number Placeholder 3"/>
          <p:cNvSpPr>
            <a:spLocks noGrp="1"/>
          </p:cNvSpPr>
          <p:nvPr>
            <p:ph type="sldNum" sz="quarter" idx="10"/>
          </p:nvPr>
        </p:nvSpPr>
        <p:spPr/>
        <p:txBody>
          <a:bodyPr/>
          <a:lstStyle/>
          <a:p>
            <a:fld id="{A5243CB3-8C6F-4ACD-8B33-14A00B9FD3F7}" type="slidenum">
              <a:rPr lang="en-US" smtClean="0"/>
              <a:pPr/>
              <a:t>34</a:t>
            </a:fld>
            <a:endParaRPr lang="en-US"/>
          </a:p>
        </p:txBody>
      </p:sp>
    </p:spTree>
    <p:extLst>
      <p:ext uri="{BB962C8B-B14F-4D97-AF65-F5344CB8AC3E}">
        <p14:creationId xmlns:p14="http://schemas.microsoft.com/office/powerpoint/2010/main" val="2770603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only have 1 COD</a:t>
            </a:r>
            <a:r>
              <a:rPr lang="en-US" baseline="0" dirty="0" smtClean="0"/>
              <a:t> group, what other groups could incorporate SU?”</a:t>
            </a:r>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35</a:t>
            </a:fld>
            <a:endParaRPr lang="en-US" dirty="0"/>
          </a:p>
        </p:txBody>
      </p:sp>
    </p:spTree>
    <p:extLst>
      <p:ext uri="{BB962C8B-B14F-4D97-AF65-F5344CB8AC3E}">
        <p14:creationId xmlns:p14="http://schemas.microsoft.com/office/powerpoint/2010/main" val="308904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36</a:t>
            </a:fld>
            <a:endParaRPr lang="en-US" dirty="0"/>
          </a:p>
        </p:txBody>
      </p:sp>
    </p:spTree>
    <p:extLst>
      <p:ext uri="{BB962C8B-B14F-4D97-AF65-F5344CB8AC3E}">
        <p14:creationId xmlns:p14="http://schemas.microsoft.com/office/powerpoint/2010/main" val="85024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auto" hangingPunct="0">
              <a:spcBef>
                <a:spcPts val="0"/>
              </a:spcBef>
              <a:spcAft>
                <a:spcPts val="0"/>
              </a:spcAft>
              <a:defRPr/>
            </a:pPr>
            <a:r>
              <a:rPr lang="en-US" sz="1200" dirty="0" err="1" smtClean="0"/>
              <a:t>Druss</a:t>
            </a:r>
            <a:r>
              <a:rPr lang="en-US" sz="1200" dirty="0" smtClean="0"/>
              <a:t>, B.G., and Walker, E.R. (February 2011). </a:t>
            </a:r>
            <a:r>
              <a:rPr lang="en-US" sz="1200" i="1" dirty="0" smtClean="0"/>
              <a:t>Mental Disorders and Medical Comorbidity</a:t>
            </a:r>
            <a:r>
              <a:rPr lang="en-US" sz="1200" dirty="0" smtClean="0"/>
              <a:t>. Research Synthesis Report No. 21.  Princeton, NJ: The Robert Wood Johnson Foundation.</a:t>
            </a:r>
            <a:endParaRPr lang="en-US" sz="1200" kern="0" dirty="0" smtClean="0">
              <a:cs typeface="+mn-cs"/>
            </a:endParaRPr>
          </a:p>
          <a:p>
            <a:pPr eaLnBrk="0" fontAlgn="auto" hangingPunct="0">
              <a:spcBef>
                <a:spcPts val="0"/>
              </a:spcBef>
              <a:spcAft>
                <a:spcPts val="0"/>
              </a:spcAft>
              <a:defRPr/>
            </a:pPr>
            <a:endParaRPr lang="en-US" sz="1200" kern="0" dirty="0" smtClean="0">
              <a:cs typeface="+mn-cs"/>
            </a:endParaRPr>
          </a:p>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39</a:t>
            </a:fld>
            <a:endParaRPr lang="en-US" dirty="0"/>
          </a:p>
        </p:txBody>
      </p:sp>
    </p:spTree>
    <p:extLst>
      <p:ext uri="{BB962C8B-B14F-4D97-AF65-F5344CB8AC3E}">
        <p14:creationId xmlns:p14="http://schemas.microsoft.com/office/powerpoint/2010/main" val="795424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a:lnSpc>
                <a:spcPct val="80000"/>
              </a:lnSpc>
              <a:spcAft>
                <a:spcPts val="1157"/>
              </a:spcAft>
            </a:pPr>
            <a:r>
              <a:rPr lang="en-US" altLang="en-US" sz="2700" b="1" dirty="0">
                <a:solidFill>
                  <a:srgbClr val="002060"/>
                </a:solidFill>
              </a:rPr>
              <a:t>Ask</a:t>
            </a:r>
            <a:r>
              <a:rPr lang="en-US" altLang="en-US" sz="2700" dirty="0">
                <a:solidFill>
                  <a:srgbClr val="FFFF00"/>
                </a:solidFill>
              </a:rPr>
              <a:t> </a:t>
            </a:r>
            <a:r>
              <a:rPr lang="en-US" altLang="en-US" sz="2700" dirty="0">
                <a:solidFill>
                  <a:schemeClr val="tx2"/>
                </a:solidFill>
              </a:rPr>
              <a:t>about alcohol consumption. Encourage limiting to 2 or less drinks per day.</a:t>
            </a:r>
          </a:p>
          <a:p>
            <a:pPr>
              <a:lnSpc>
                <a:spcPct val="80000"/>
              </a:lnSpc>
              <a:spcAft>
                <a:spcPts val="1157"/>
              </a:spcAft>
            </a:pPr>
            <a:r>
              <a:rPr lang="en-US" altLang="en-US" sz="2700" dirty="0">
                <a:solidFill>
                  <a:schemeClr val="tx2"/>
                </a:solidFill>
              </a:rPr>
              <a:t>If client smokes, give advice and support to</a:t>
            </a:r>
            <a:r>
              <a:rPr lang="en-US" altLang="en-US" sz="2700" dirty="0"/>
              <a:t> </a:t>
            </a:r>
            <a:r>
              <a:rPr lang="en-US" altLang="en-US" sz="2700" b="1" dirty="0">
                <a:solidFill>
                  <a:srgbClr val="002060"/>
                </a:solidFill>
              </a:rPr>
              <a:t>quit</a:t>
            </a:r>
            <a:r>
              <a:rPr lang="en-US" altLang="en-US" sz="2700" dirty="0">
                <a:solidFill>
                  <a:srgbClr val="FFFF00"/>
                </a:solidFill>
              </a:rPr>
              <a:t> </a:t>
            </a:r>
            <a:r>
              <a:rPr lang="en-US" altLang="en-US" sz="2700" b="1" dirty="0">
                <a:solidFill>
                  <a:srgbClr val="002060"/>
                </a:solidFill>
              </a:rPr>
              <a:t>smoking</a:t>
            </a:r>
            <a:r>
              <a:rPr lang="en-US" altLang="en-US" sz="2700" dirty="0">
                <a:solidFill>
                  <a:srgbClr val="FFFF00"/>
                </a:solidFill>
              </a:rPr>
              <a:t> </a:t>
            </a:r>
            <a:r>
              <a:rPr lang="en-US" altLang="en-US" sz="1500" dirty="0">
                <a:solidFill>
                  <a:schemeClr val="tx2"/>
                </a:solidFill>
              </a:rPr>
              <a:t>(NICE, 2006)</a:t>
            </a:r>
            <a:r>
              <a:rPr lang="en-US" altLang="en-US" sz="2700" dirty="0">
                <a:solidFill>
                  <a:schemeClr val="tx2"/>
                </a:solidFill>
              </a:rPr>
              <a:t>.</a:t>
            </a:r>
          </a:p>
          <a:p>
            <a:pPr eaLnBrk="1" hangingPunct="1">
              <a:lnSpc>
                <a:spcPct val="80000"/>
              </a:lnSpc>
            </a:pPr>
            <a:endParaRPr lang="en-US" altLang="en-US" sz="2700" dirty="0">
              <a:solidFill>
                <a:schemeClr val="tx2"/>
              </a:solidFill>
            </a:endParaRPr>
          </a:p>
          <a:p>
            <a:pPr eaLnBrk="1" hangingPunct="1">
              <a:lnSpc>
                <a:spcPct val="80000"/>
              </a:lnSpc>
            </a:pPr>
            <a:r>
              <a:rPr lang="en-US" altLang="en-US" sz="2700" dirty="0">
                <a:solidFill>
                  <a:schemeClr val="tx2"/>
                </a:solidFill>
              </a:rPr>
              <a:t>Encourage</a:t>
            </a:r>
            <a:r>
              <a:rPr lang="en-US" altLang="en-US" sz="2700" dirty="0"/>
              <a:t> </a:t>
            </a:r>
            <a:r>
              <a:rPr lang="en-US" altLang="en-US" sz="2700" b="1" dirty="0">
                <a:solidFill>
                  <a:srgbClr val="002060"/>
                </a:solidFill>
              </a:rPr>
              <a:t>weight</a:t>
            </a:r>
            <a:r>
              <a:rPr lang="en-US" altLang="en-US" sz="2700" dirty="0">
                <a:solidFill>
                  <a:srgbClr val="FFFF00"/>
                </a:solidFill>
              </a:rPr>
              <a:t> </a:t>
            </a:r>
            <a:r>
              <a:rPr lang="en-US" altLang="en-US" sz="2700" b="1" dirty="0">
                <a:solidFill>
                  <a:srgbClr val="002060"/>
                </a:solidFill>
              </a:rPr>
              <a:t>loss</a:t>
            </a:r>
            <a:r>
              <a:rPr lang="en-US" altLang="en-US" sz="2700" dirty="0">
                <a:solidFill>
                  <a:srgbClr val="FFFF00"/>
                </a:solidFill>
              </a:rPr>
              <a:t> </a:t>
            </a:r>
            <a:r>
              <a:rPr lang="en-US" altLang="en-US" sz="2700" dirty="0">
                <a:solidFill>
                  <a:schemeClr val="tx2"/>
                </a:solidFill>
              </a:rPr>
              <a:t>and salt reduction.</a:t>
            </a:r>
          </a:p>
          <a:p>
            <a:pPr lvl="1" eaLnBrk="1" hangingPunct="1">
              <a:lnSpc>
                <a:spcPct val="80000"/>
              </a:lnSpc>
            </a:pPr>
            <a:r>
              <a:rPr lang="en-US" altLang="en-US" sz="2300" dirty="0">
                <a:solidFill>
                  <a:schemeClr val="tx2"/>
                </a:solidFill>
              </a:rPr>
              <a:t>Losing 10kg (22 lbs) can reduce systolic BP by 10 points </a:t>
            </a:r>
            <a:r>
              <a:rPr lang="en-US" altLang="en-US" sz="1500" dirty="0">
                <a:solidFill>
                  <a:schemeClr val="tx2"/>
                </a:solidFill>
              </a:rPr>
              <a:t>(</a:t>
            </a:r>
            <a:r>
              <a:rPr lang="en-US" altLang="en-US" sz="1500" dirty="0" err="1">
                <a:solidFill>
                  <a:schemeClr val="tx2"/>
                </a:solidFill>
              </a:rPr>
              <a:t>Cappuccio</a:t>
            </a:r>
            <a:r>
              <a:rPr lang="en-US" altLang="en-US" sz="1500" dirty="0">
                <a:solidFill>
                  <a:schemeClr val="tx2"/>
                </a:solidFill>
              </a:rPr>
              <a:t>, 2007)</a:t>
            </a:r>
            <a:r>
              <a:rPr lang="en-US" altLang="en-US" sz="2300" dirty="0">
                <a:solidFill>
                  <a:schemeClr val="tx2"/>
                </a:solidFill>
              </a:rPr>
              <a:t>.</a:t>
            </a:r>
          </a:p>
          <a:p>
            <a:endParaRPr lang="en-US" altLang="en-US" dirty="0" smtClean="0"/>
          </a:p>
        </p:txBody>
      </p:sp>
      <p:sp>
        <p:nvSpPr>
          <p:cNvPr id="132100" name="Slide Number Placeholder 3"/>
          <p:cNvSpPr>
            <a:spLocks noGrp="1"/>
          </p:cNvSpPr>
          <p:nvPr>
            <p:ph type="sldNum" sz="quarter" idx="5"/>
          </p:nvPr>
        </p:nvSpPr>
        <p:spPr/>
        <p:txBody>
          <a:bodyPr/>
          <a:lstStyle/>
          <a:p>
            <a:pPr>
              <a:defRPr/>
            </a:pPr>
            <a:fld id="{30E7EBD9-63E1-46D5-99BC-16E9FCD8423B}" type="slidenum">
              <a:rPr lang="en-US" smtClean="0"/>
              <a:pPr>
                <a:defRPr/>
              </a:pPr>
              <a:t>49</a:t>
            </a:fld>
            <a:endParaRPr lang="en-US" smtClean="0"/>
          </a:p>
        </p:txBody>
      </p:sp>
    </p:spTree>
    <p:extLst>
      <p:ext uri="{BB962C8B-B14F-4D97-AF65-F5344CB8AC3E}">
        <p14:creationId xmlns:p14="http://schemas.microsoft.com/office/powerpoint/2010/main" val="4279951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i="1" dirty="0">
                <a:latin typeface="Arial" pitchFamily="34" charset="0"/>
                <a:cs typeface="Arial" pitchFamily="34" charset="0"/>
              </a:rPr>
              <a:t>Click</a:t>
            </a:r>
            <a:r>
              <a:rPr lang="en-US" i="1" dirty="0">
                <a:latin typeface="Arial" pitchFamily="34" charset="0"/>
                <a:cs typeface="Arial" pitchFamily="34" charset="0"/>
              </a:rPr>
              <a:t> to animate in Item 1</a:t>
            </a:r>
            <a:r>
              <a:rPr lang="en-US" dirty="0">
                <a:latin typeface="Arial" pitchFamily="34" charset="0"/>
                <a:cs typeface="Arial" pitchFamily="34" charset="0"/>
              </a:rPr>
              <a:t> </a:t>
            </a:r>
          </a:p>
          <a:p>
            <a:pPr lvl="0"/>
            <a:r>
              <a:rPr lang="en-US" dirty="0">
                <a:latin typeface="Arial" pitchFamily="34" charset="0"/>
                <a:cs typeface="Arial" pitchFamily="34" charset="0"/>
              </a:rPr>
              <a:t>Once you have permission, you start by helping the patient understand the scoring for the instrument. </a:t>
            </a:r>
          </a:p>
          <a:p>
            <a:pPr defTabSz="914181">
              <a:defRPr/>
            </a:pPr>
            <a:endParaRPr lang="en-US" b="1" i="1" dirty="0">
              <a:latin typeface="Arial" pitchFamily="34" charset="0"/>
              <a:cs typeface="Arial" pitchFamily="34" charset="0"/>
            </a:endParaRPr>
          </a:p>
          <a:p>
            <a:pPr defTabSz="914181">
              <a:defRPr/>
            </a:pPr>
            <a:r>
              <a:rPr lang="en-US" b="1" i="1" dirty="0">
                <a:latin typeface="Arial" pitchFamily="34" charset="0"/>
                <a:cs typeface="Arial" pitchFamily="34" charset="0"/>
              </a:rPr>
              <a:t>Click</a:t>
            </a:r>
            <a:r>
              <a:rPr lang="en-US" i="1" dirty="0">
                <a:latin typeface="Arial" pitchFamily="34" charset="0"/>
                <a:cs typeface="Arial" pitchFamily="34" charset="0"/>
              </a:rPr>
              <a:t> to animate in Item 2</a:t>
            </a:r>
          </a:p>
          <a:p>
            <a:pPr lvl="0"/>
            <a:r>
              <a:rPr lang="en-US" dirty="0">
                <a:latin typeface="Arial" pitchFamily="34" charset="0"/>
                <a:cs typeface="Arial" pitchFamily="34" charset="0"/>
              </a:rPr>
              <a:t>At minimum, provide the range of scores and some context for understanding them. </a:t>
            </a:r>
          </a:p>
          <a:p>
            <a:r>
              <a:rPr lang="en-US" dirty="0">
                <a:latin typeface="Arial" pitchFamily="34" charset="0"/>
                <a:cs typeface="Arial" pitchFamily="34" charset="0"/>
              </a:rPr>
              <a:t> </a:t>
            </a:r>
          </a:p>
          <a:p>
            <a:pPr lvl="0"/>
            <a:r>
              <a:rPr lang="en-US" b="1" i="1" dirty="0">
                <a:latin typeface="Arial" pitchFamily="34" charset="0"/>
                <a:cs typeface="Arial" pitchFamily="34" charset="0"/>
              </a:rPr>
              <a:t>Click</a:t>
            </a:r>
            <a:r>
              <a:rPr lang="en-US" i="1" dirty="0">
                <a:latin typeface="Arial" pitchFamily="34" charset="0"/>
                <a:cs typeface="Arial" pitchFamily="34" charset="0"/>
              </a:rPr>
              <a:t> to animate in Item 3</a:t>
            </a:r>
            <a:r>
              <a:rPr lang="en-US" dirty="0">
                <a:latin typeface="Arial" pitchFamily="34" charset="0"/>
                <a:cs typeface="Arial" pitchFamily="34" charset="0"/>
              </a:rPr>
              <a:t> </a:t>
            </a:r>
          </a:p>
          <a:p>
            <a:pPr lvl="0"/>
            <a:r>
              <a:rPr lang="en-US" dirty="0">
                <a:latin typeface="Arial" pitchFamily="34" charset="0"/>
                <a:cs typeface="Arial" pitchFamily="34" charset="0"/>
              </a:rPr>
              <a:t>Then, give the score </a:t>
            </a:r>
          </a:p>
          <a:p>
            <a:pPr lvl="0"/>
            <a:endParaRPr lang="en-US" dirty="0">
              <a:latin typeface="Arial" pitchFamily="34" charset="0"/>
              <a:cs typeface="Arial" pitchFamily="34" charset="0"/>
            </a:endParaRPr>
          </a:p>
          <a:p>
            <a:pPr defTabSz="914181">
              <a:defRPr/>
            </a:pPr>
            <a:r>
              <a:rPr lang="en-US" b="1" i="1" dirty="0">
                <a:latin typeface="Arial" pitchFamily="34" charset="0"/>
                <a:cs typeface="Arial" pitchFamily="34" charset="0"/>
              </a:rPr>
              <a:t>Click</a:t>
            </a:r>
            <a:r>
              <a:rPr lang="en-US" i="1" dirty="0">
                <a:latin typeface="Arial" pitchFamily="34" charset="0"/>
                <a:cs typeface="Arial" pitchFamily="34" charset="0"/>
              </a:rPr>
              <a:t> to animate in Item 4</a:t>
            </a:r>
            <a:r>
              <a:rPr lang="en-US" dirty="0">
                <a:latin typeface="Arial" pitchFamily="34" charset="0"/>
                <a:cs typeface="Arial" pitchFamily="34" charset="0"/>
              </a:rPr>
              <a:t> </a:t>
            </a:r>
          </a:p>
          <a:p>
            <a:pPr lvl="0"/>
            <a:r>
              <a:rPr lang="en-US" dirty="0">
                <a:latin typeface="Arial" pitchFamily="34" charset="0"/>
                <a:cs typeface="Arial" pitchFamily="34" charset="0"/>
              </a:rPr>
              <a:t>and explain what the score means in terms of their relative level of risk. </a:t>
            </a:r>
          </a:p>
          <a:p>
            <a:r>
              <a:rPr lang="en-US" dirty="0">
                <a:latin typeface="Arial" pitchFamily="34" charset="0"/>
                <a:cs typeface="Arial" pitchFamily="34" charset="0"/>
              </a:rPr>
              <a:t> </a:t>
            </a:r>
          </a:p>
          <a:p>
            <a:pPr lvl="0"/>
            <a:r>
              <a:rPr lang="en-US" b="1" i="1" dirty="0">
                <a:latin typeface="Arial" pitchFamily="34" charset="0"/>
                <a:cs typeface="Arial" pitchFamily="34" charset="0"/>
              </a:rPr>
              <a:t>Click</a:t>
            </a:r>
            <a:r>
              <a:rPr lang="en-US" i="1" dirty="0">
                <a:latin typeface="Arial" pitchFamily="34" charset="0"/>
                <a:cs typeface="Arial" pitchFamily="34" charset="0"/>
              </a:rPr>
              <a:t> to animate in Item 5</a:t>
            </a:r>
          </a:p>
          <a:p>
            <a:pPr lvl="0"/>
            <a:r>
              <a:rPr lang="en-US" dirty="0">
                <a:latin typeface="Arial" pitchFamily="34" charset="0"/>
                <a:cs typeface="Arial" pitchFamily="34" charset="0"/>
              </a:rPr>
              <a:t>Next, relate the patient’s substance use (drinking or drug use) to the norms in the larger population. Normative information can be powerful because many people, particularly college students, believe that everyone in college drinks a lot when in fact many students do not drink or use drugs. Sharing information about norms can help patients get an accurate picture of social norms and realize that their level of use may be above average. </a:t>
            </a:r>
          </a:p>
          <a:p>
            <a:r>
              <a:rPr lang="en-US" dirty="0">
                <a:latin typeface="Arial" pitchFamily="34" charset="0"/>
                <a:cs typeface="Arial" pitchFamily="34" charset="0"/>
              </a:rPr>
              <a:t> </a:t>
            </a:r>
          </a:p>
          <a:p>
            <a:pPr lvl="0"/>
            <a:r>
              <a:rPr lang="en-US" b="1" i="1" dirty="0">
                <a:latin typeface="Arial" pitchFamily="34" charset="0"/>
                <a:cs typeface="Arial" pitchFamily="34" charset="0"/>
              </a:rPr>
              <a:t>Click</a:t>
            </a:r>
            <a:r>
              <a:rPr lang="en-US" i="1" dirty="0">
                <a:latin typeface="Arial" pitchFamily="34" charset="0"/>
                <a:cs typeface="Arial" pitchFamily="34" charset="0"/>
              </a:rPr>
              <a:t> to animate in Item 6</a:t>
            </a:r>
          </a:p>
          <a:p>
            <a:pPr lvl="0"/>
            <a:r>
              <a:rPr lang="en-US" dirty="0">
                <a:latin typeface="Arial" pitchFamily="34" charset="0"/>
                <a:cs typeface="Arial" pitchFamily="34" charset="0"/>
              </a:rPr>
              <a:t>Finally, ask you patient for her reaction to the score and any feedback.  </a:t>
            </a:r>
          </a:p>
        </p:txBody>
      </p:sp>
      <p:sp>
        <p:nvSpPr>
          <p:cNvPr id="4" name="Slide Number Placeholder 3"/>
          <p:cNvSpPr>
            <a:spLocks noGrp="1"/>
          </p:cNvSpPr>
          <p:nvPr>
            <p:ph type="sldNum" sz="quarter" idx="10"/>
          </p:nvPr>
        </p:nvSpPr>
        <p:spPr/>
        <p:txBody>
          <a:bodyPr/>
          <a:lstStyle/>
          <a:p>
            <a:pPr>
              <a:defRPr/>
            </a:pPr>
            <a:fld id="{18E4D924-1FFA-4295-A84A-EBE2CB06B0B8}" type="slidenum">
              <a:rPr lang="en-US" smtClean="0"/>
              <a:pPr>
                <a:defRPr/>
              </a:pPr>
              <a:t>50</a:t>
            </a:fld>
            <a:endParaRPr lang="en-US"/>
          </a:p>
        </p:txBody>
      </p:sp>
    </p:spTree>
    <p:extLst>
      <p:ext uri="{BB962C8B-B14F-4D97-AF65-F5344CB8AC3E}">
        <p14:creationId xmlns:p14="http://schemas.microsoft.com/office/powerpoint/2010/main" val="4265705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I added a dashed line to Recurrence, since “recurrence” has a unique place in the stages.</a:t>
            </a:r>
          </a:p>
          <a:p>
            <a:pPr eaLnBrk="1" hangingPunct="1">
              <a:spcBef>
                <a:spcPct val="0"/>
              </a:spcBef>
            </a:pPr>
            <a:r>
              <a:rPr lang="en-US" altLang="en-US" smtClean="0"/>
              <a:t>I added numbers to the stages so it’s clear where to start.</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246" eaLnBrk="0" hangingPunct="0">
              <a:defRPr>
                <a:solidFill>
                  <a:schemeClr val="tx1"/>
                </a:solidFill>
                <a:latin typeface="Arial" panose="020B0604020202020204" pitchFamily="34" charset="0"/>
              </a:defRPr>
            </a:lvl1pPr>
            <a:lvl2pPr marL="690278" indent="-265491" defTabSz="898246" eaLnBrk="0" hangingPunct="0">
              <a:defRPr>
                <a:solidFill>
                  <a:schemeClr val="tx1"/>
                </a:solidFill>
                <a:latin typeface="Arial" panose="020B0604020202020204" pitchFamily="34" charset="0"/>
              </a:defRPr>
            </a:lvl2pPr>
            <a:lvl3pPr marL="1061965" indent="-212393" defTabSz="898246" eaLnBrk="0" hangingPunct="0">
              <a:defRPr>
                <a:solidFill>
                  <a:schemeClr val="tx1"/>
                </a:solidFill>
                <a:latin typeface="Arial" panose="020B0604020202020204" pitchFamily="34" charset="0"/>
              </a:defRPr>
            </a:lvl3pPr>
            <a:lvl4pPr marL="1486751" indent="-212393" defTabSz="898246" eaLnBrk="0" hangingPunct="0">
              <a:defRPr>
                <a:solidFill>
                  <a:schemeClr val="tx1"/>
                </a:solidFill>
                <a:latin typeface="Arial" panose="020B0604020202020204" pitchFamily="34" charset="0"/>
              </a:defRPr>
            </a:lvl4pPr>
            <a:lvl5pPr marL="1911537" indent="-212393" defTabSz="898246" eaLnBrk="0" hangingPunct="0">
              <a:defRPr>
                <a:solidFill>
                  <a:schemeClr val="tx1"/>
                </a:solidFill>
                <a:latin typeface="Arial" panose="020B0604020202020204" pitchFamily="34" charset="0"/>
              </a:defRPr>
            </a:lvl5pPr>
            <a:lvl6pPr marL="2336323" indent="-212393" defTabSz="898246" eaLnBrk="0" fontAlgn="base" hangingPunct="0">
              <a:spcBef>
                <a:spcPct val="0"/>
              </a:spcBef>
              <a:spcAft>
                <a:spcPct val="0"/>
              </a:spcAft>
              <a:defRPr>
                <a:solidFill>
                  <a:schemeClr val="tx1"/>
                </a:solidFill>
                <a:latin typeface="Arial" panose="020B0604020202020204" pitchFamily="34" charset="0"/>
              </a:defRPr>
            </a:lvl6pPr>
            <a:lvl7pPr marL="2761109" indent="-212393" defTabSz="898246" eaLnBrk="0" fontAlgn="base" hangingPunct="0">
              <a:spcBef>
                <a:spcPct val="0"/>
              </a:spcBef>
              <a:spcAft>
                <a:spcPct val="0"/>
              </a:spcAft>
              <a:defRPr>
                <a:solidFill>
                  <a:schemeClr val="tx1"/>
                </a:solidFill>
                <a:latin typeface="Arial" panose="020B0604020202020204" pitchFamily="34" charset="0"/>
              </a:defRPr>
            </a:lvl7pPr>
            <a:lvl8pPr marL="3185895" indent="-212393" defTabSz="898246" eaLnBrk="0" fontAlgn="base" hangingPunct="0">
              <a:spcBef>
                <a:spcPct val="0"/>
              </a:spcBef>
              <a:spcAft>
                <a:spcPct val="0"/>
              </a:spcAft>
              <a:defRPr>
                <a:solidFill>
                  <a:schemeClr val="tx1"/>
                </a:solidFill>
                <a:latin typeface="Arial" panose="020B0604020202020204" pitchFamily="34" charset="0"/>
              </a:defRPr>
            </a:lvl8pPr>
            <a:lvl9pPr marL="3610681" indent="-212393" defTabSz="898246"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E95B5C-9252-494D-885C-4900B04941C6}" type="slidenum">
              <a:rPr lang="en-US" altLang="en-US">
                <a:solidFill>
                  <a:prstClr val="black"/>
                </a:solidFill>
                <a:latin typeface="Calibri" panose="020F0502020204030204" pitchFamily="34" charset="0"/>
              </a:rPr>
              <a:pPr eaLnBrk="1" hangingPunct="1"/>
              <a:t>52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59187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I added an “s” to “Stage” in the title</a:t>
            </a:r>
          </a:p>
          <a:p>
            <a:pPr eaLnBrk="1" hangingPunct="1">
              <a:spcBef>
                <a:spcPct val="0"/>
              </a:spcBef>
            </a:pPr>
            <a:r>
              <a:rPr lang="en-US" altLang="en-US" smtClean="0"/>
              <a:t>I added “Side 2” at the bottom</a:t>
            </a:r>
          </a:p>
          <a:p>
            <a:pPr eaLnBrk="1" hangingPunct="1">
              <a:spcBef>
                <a:spcPct val="0"/>
              </a:spcBef>
            </a:pPr>
            <a:r>
              <a:rPr lang="en-US" altLang="en-US" smtClean="0"/>
              <a:t>I changed “him/her” to “person” in 3</a:t>
            </a:r>
            <a:r>
              <a:rPr lang="en-US" altLang="en-US" baseline="30000" smtClean="0"/>
              <a:t>rd</a:t>
            </a:r>
            <a:r>
              <a:rPr lang="en-US" altLang="en-US" smtClean="0"/>
              <a:t> bullet under Recurrence</a:t>
            </a:r>
          </a:p>
          <a:p>
            <a:pPr eaLnBrk="1" hangingPunct="1">
              <a:spcBef>
                <a:spcPct val="0"/>
              </a:spcBef>
            </a:pPr>
            <a:r>
              <a:rPr lang="en-US" altLang="en-US" smtClean="0"/>
              <a:t>I removed all of the borders on the oval shapes (to match side 1), except for Recurrence, which I changed to dashes.</a:t>
            </a:r>
          </a:p>
          <a:p>
            <a:pPr eaLnBrk="1" hangingPunct="1">
              <a:spcBef>
                <a:spcPct val="0"/>
              </a:spcBef>
            </a:pPr>
            <a:r>
              <a:rPr lang="en-US" altLang="en-US" smtClean="0"/>
              <a:t>I aligned the bullet points</a:t>
            </a:r>
          </a:p>
          <a:p>
            <a:pPr eaLnBrk="1" hangingPunct="1">
              <a:spcBef>
                <a:spcPct val="0"/>
              </a:spcBef>
            </a:pPr>
            <a:r>
              <a:rPr lang="en-US" altLang="en-US" smtClean="0"/>
              <a:t>I had a problem with fitting everything in the Recurrence box. So I changed the “and” to “&amp;” in bullet 4.</a:t>
            </a:r>
          </a:p>
        </p:txBody>
      </p:sp>
      <p:sp>
        <p:nvSpPr>
          <p:cNvPr id="6148" name="Slide Number Placeholder 3"/>
          <p:cNvSpPr txBox="1">
            <a:spLocks noGrp="1"/>
          </p:cNvSpPr>
          <p:nvPr/>
        </p:nvSpPr>
        <p:spPr bwMode="auto">
          <a:xfrm>
            <a:off x="3805287" y="8550321"/>
            <a:ext cx="2911556" cy="44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92" tIns="44897" rIns="89792" bIns="44897" anchor="b"/>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844577A0-F47D-4246-B510-53024005D871}" type="slidenum">
              <a:rPr lang="en-US" altLang="en-US" sz="1200">
                <a:solidFill>
                  <a:prstClr val="black"/>
                </a:solidFill>
                <a:latin typeface="Calibri" panose="020F0502020204030204" pitchFamily="34" charset="0"/>
              </a:rPr>
              <a:pPr algn="r" eaLnBrk="1" fontAlgn="base" hangingPunct="1">
                <a:spcBef>
                  <a:spcPct val="0"/>
                </a:spcBef>
                <a:spcAft>
                  <a:spcPct val="0"/>
                </a:spcAft>
              </a:pPr>
              <a:t>53</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698881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57</a:t>
            </a:fld>
            <a:endParaRPr lang="en-US" dirty="0"/>
          </a:p>
        </p:txBody>
      </p:sp>
    </p:spTree>
    <p:extLst>
      <p:ext uri="{BB962C8B-B14F-4D97-AF65-F5344CB8AC3E}">
        <p14:creationId xmlns:p14="http://schemas.microsoft.com/office/powerpoint/2010/main" val="110478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58</a:t>
            </a:fld>
            <a:endParaRPr lang="en-US" dirty="0"/>
          </a:p>
        </p:txBody>
      </p:sp>
    </p:spTree>
    <p:extLst>
      <p:ext uri="{BB962C8B-B14F-4D97-AF65-F5344CB8AC3E}">
        <p14:creationId xmlns:p14="http://schemas.microsoft.com/office/powerpoint/2010/main" val="3505905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clients come in for MH, but how can we</a:t>
            </a:r>
            <a:r>
              <a:rPr lang="en-US" baseline="0" dirty="0" smtClean="0"/>
              <a:t> bring in these other areas that affect their mental health while still respecting they reason they came in?”</a:t>
            </a:r>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4</a:t>
            </a:fld>
            <a:endParaRPr lang="en-US" dirty="0"/>
          </a:p>
        </p:txBody>
      </p:sp>
    </p:spTree>
    <p:extLst>
      <p:ext uri="{BB962C8B-B14F-4D97-AF65-F5344CB8AC3E}">
        <p14:creationId xmlns:p14="http://schemas.microsoft.com/office/powerpoint/2010/main" val="402136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59</a:t>
            </a:fld>
            <a:endParaRPr lang="en-US" dirty="0"/>
          </a:p>
        </p:txBody>
      </p:sp>
    </p:spTree>
    <p:extLst>
      <p:ext uri="{BB962C8B-B14F-4D97-AF65-F5344CB8AC3E}">
        <p14:creationId xmlns:p14="http://schemas.microsoft.com/office/powerpoint/2010/main" val="161073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5</a:t>
            </a:fld>
            <a:endParaRPr lang="en-US" dirty="0"/>
          </a:p>
        </p:txBody>
      </p:sp>
    </p:spTree>
    <p:extLst>
      <p:ext uri="{BB962C8B-B14F-4D97-AF65-F5344CB8AC3E}">
        <p14:creationId xmlns:p14="http://schemas.microsoft.com/office/powerpoint/2010/main" val="361465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a:t>Past Year Substance Use Disorders among Adults Aged 18 or Older, by Level of Mental Illness: 2013</a:t>
            </a:r>
          </a:p>
          <a:p>
            <a:endParaRPr lang="en-US" dirty="0"/>
          </a:p>
          <a:p>
            <a:r>
              <a:rPr lang="en-US" dirty="0"/>
              <a:t>Levels of any mental illness (AMI) considered in this report include serious mental illness</a:t>
            </a:r>
          </a:p>
          <a:p>
            <a:r>
              <a:rPr lang="en-US" dirty="0"/>
              <a:t>(SMI), moderate mental illness, and low (mild) mental illness, which are differentiated by their</a:t>
            </a:r>
          </a:p>
          <a:p>
            <a:r>
              <a:rPr lang="en-US" dirty="0"/>
              <a:t>level of functional impairment. Functional impairment is the interference with or limitation of</a:t>
            </a:r>
          </a:p>
          <a:p>
            <a:r>
              <a:rPr lang="en-US" dirty="0"/>
              <a:t>one or more major life activities.</a:t>
            </a:r>
          </a:p>
          <a:p>
            <a:endParaRPr lang="en-US" b="0" dirty="0" smtClean="0">
              <a:latin typeface="Arial" charset="0"/>
            </a:endParaRPr>
          </a:p>
        </p:txBody>
      </p:sp>
      <p:sp>
        <p:nvSpPr>
          <p:cNvPr id="99332" name="Slide Number Placeholder 3"/>
          <p:cNvSpPr>
            <a:spLocks noGrp="1"/>
          </p:cNvSpPr>
          <p:nvPr>
            <p:ph type="sldNum" sz="quarter" idx="5"/>
          </p:nvPr>
        </p:nvSpPr>
        <p:spPr>
          <a:noFill/>
        </p:spPr>
        <p:txBody>
          <a:bodyPr/>
          <a:lstStyle/>
          <a:p>
            <a:fld id="{03391B16-FD02-4E0E-9343-8DE83CA48AF1}" type="slidenum">
              <a:rPr lang="en-US" smtClean="0">
                <a:latin typeface="Arial" charset="0"/>
              </a:rPr>
              <a:pPr/>
              <a:t>6</a:t>
            </a:fld>
            <a:endParaRPr lang="en-US" smtClean="0">
              <a:latin typeface="Arial" charset="0"/>
            </a:endParaRPr>
          </a:p>
        </p:txBody>
      </p:sp>
    </p:spTree>
    <p:extLst>
      <p:ext uri="{BB962C8B-B14F-4D97-AF65-F5344CB8AC3E}">
        <p14:creationId xmlns:p14="http://schemas.microsoft.com/office/powerpoint/2010/main" val="379985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7</a:t>
            </a:fld>
            <a:endParaRPr lang="en-US" dirty="0"/>
          </a:p>
        </p:txBody>
      </p:sp>
    </p:spTree>
    <p:extLst>
      <p:ext uri="{BB962C8B-B14F-4D97-AF65-F5344CB8AC3E}">
        <p14:creationId xmlns:p14="http://schemas.microsoft.com/office/powerpoint/2010/main" val="332411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Clinicians are often used to asking the health questions on the assessment so they can complete the forms, but often they don’t think about how that can be affecting the client’s MH.</a:t>
            </a:r>
          </a:p>
          <a:p>
            <a:pPr>
              <a:buFontTx/>
              <a:buChar char="-"/>
            </a:pPr>
            <a:endParaRPr lang="en-US" baseline="0" dirty="0" smtClean="0"/>
          </a:p>
          <a:p>
            <a:pPr>
              <a:buFontTx/>
              <a:buChar char="-"/>
            </a:pPr>
            <a:r>
              <a:rPr lang="en-US" baseline="0" dirty="0" smtClean="0"/>
              <a:t>Clinicians often afraid to work outside of their scope of practice.</a:t>
            </a:r>
          </a:p>
          <a:p>
            <a:pPr>
              <a:buFontTx/>
              <a:buChar char="-"/>
            </a:pPr>
            <a:endParaRPr lang="en-US" baseline="0" dirty="0" smtClean="0"/>
          </a:p>
          <a:p>
            <a:pPr>
              <a:buFontTx/>
              <a:buChar char="-"/>
            </a:pPr>
            <a:r>
              <a:rPr lang="en-US" baseline="0" dirty="0" smtClean="0"/>
              <a:t>In the near future their clinics will be taking client’s blood pressure and adding that data to their charts.</a:t>
            </a:r>
            <a:endParaRPr lang="en-US" baseline="0"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8</a:t>
            </a:fld>
            <a:endParaRPr lang="en-US" dirty="0"/>
          </a:p>
        </p:txBody>
      </p:sp>
    </p:spTree>
    <p:extLst>
      <p:ext uri="{BB962C8B-B14F-4D97-AF65-F5344CB8AC3E}">
        <p14:creationId xmlns:p14="http://schemas.microsoft.com/office/powerpoint/2010/main" val="365128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Medical disorders may lead to mental disorders, mental conditions</a:t>
            </a:r>
          </a:p>
          <a:p>
            <a:r>
              <a:rPr lang="en-US" dirty="0"/>
              <a:t>may place a person at risk for medical disorders, and mental and medical disorders may</a:t>
            </a:r>
          </a:p>
          <a:p>
            <a:r>
              <a:rPr lang="en-US" dirty="0"/>
              <a:t>share common risk factors.</a:t>
            </a:r>
          </a:p>
          <a:p>
            <a:endParaRPr lang="en-US" dirty="0"/>
          </a:p>
          <a:p>
            <a:r>
              <a:rPr lang="en-US" dirty="0"/>
              <a:t>In addition to the high prevalence of these conditions, there is also evidence</a:t>
            </a:r>
          </a:p>
          <a:p>
            <a:r>
              <a:rPr lang="en-US" dirty="0"/>
              <a:t>that having each type of disorder is a risk factor for developing the other.</a:t>
            </a:r>
          </a:p>
          <a:p>
            <a:r>
              <a:rPr lang="en-US" dirty="0"/>
              <a:t>	Example: The 12-month prevalence of major depression is about 5 percent in people 	without chronic medical conditions, compared with almost 8 percent in people with one</a:t>
            </a:r>
          </a:p>
          <a:p>
            <a:r>
              <a:rPr lang="en-US" dirty="0"/>
              <a:t>	condition, 10 percent in people with two conditions, and 12 percent in people with three</a:t>
            </a:r>
          </a:p>
          <a:p>
            <a:r>
              <a:rPr lang="en-US" dirty="0"/>
              <a:t>	or more medical conditions</a:t>
            </a:r>
          </a:p>
          <a:p>
            <a:endParaRPr lang="en-US" dirty="0"/>
          </a:p>
          <a:p>
            <a:r>
              <a:rPr lang="en-US" dirty="0"/>
              <a:t>medical conditions that are accompanied by a high symptom burden,</a:t>
            </a:r>
          </a:p>
          <a:p>
            <a:r>
              <a:rPr lang="en-US" dirty="0"/>
              <a:t>such as migraine headaches or back pain, can lead to depression (116). At the same time, major</a:t>
            </a:r>
          </a:p>
          <a:p>
            <a:r>
              <a:rPr lang="en-US" dirty="0"/>
              <a:t>depression is a risk factor for developing medical conditions, such as cardiovascular disease,</a:t>
            </a:r>
          </a:p>
          <a:p>
            <a:r>
              <a:rPr lang="en-US" dirty="0"/>
              <a:t>that are characterized by pain or inflammation</a:t>
            </a:r>
          </a:p>
        </p:txBody>
      </p:sp>
      <p:sp>
        <p:nvSpPr>
          <p:cNvPr id="4" name="Slide Number Placeholder 3"/>
          <p:cNvSpPr>
            <a:spLocks noGrp="1"/>
          </p:cNvSpPr>
          <p:nvPr>
            <p:ph type="sldNum" sz="quarter" idx="10"/>
          </p:nvPr>
        </p:nvSpPr>
        <p:spPr/>
        <p:txBody>
          <a:bodyPr/>
          <a:lstStyle/>
          <a:p>
            <a:fld id="{343CDF30-0842-4EC5-AC85-EC2D1E900DBD}" type="slidenum">
              <a:rPr lang="en-US" smtClean="0"/>
              <a:pPr/>
              <a:t>9</a:t>
            </a:fld>
            <a:endParaRPr lang="en-US" dirty="0"/>
          </a:p>
        </p:txBody>
      </p:sp>
    </p:spTree>
    <p:extLst>
      <p:ext uri="{BB962C8B-B14F-4D97-AF65-F5344CB8AC3E}">
        <p14:creationId xmlns:p14="http://schemas.microsoft.com/office/powerpoint/2010/main" val="189879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all of this going on, what does it mean for our services?  </a:t>
            </a:r>
            <a:r>
              <a:rPr lang="en-US" dirty="0" smtClean="0">
                <a:sym typeface="Wingdings" panose="05000000000000000000" pitchFamily="2" charset="2"/>
              </a:rPr>
              <a:t>  Triage and intensive treatment at the very beginning is important.</a:t>
            </a:r>
            <a:endParaRPr lang="en-US" dirty="0"/>
          </a:p>
        </p:txBody>
      </p:sp>
      <p:sp>
        <p:nvSpPr>
          <p:cNvPr id="4" name="Slide Number Placeholder 3"/>
          <p:cNvSpPr>
            <a:spLocks noGrp="1"/>
          </p:cNvSpPr>
          <p:nvPr>
            <p:ph type="sldNum" sz="quarter" idx="10"/>
          </p:nvPr>
        </p:nvSpPr>
        <p:spPr/>
        <p:txBody>
          <a:bodyPr/>
          <a:lstStyle/>
          <a:p>
            <a:fld id="{343CDF30-0842-4EC5-AC85-EC2D1E900DBD}" type="slidenum">
              <a:rPr lang="en-US" smtClean="0"/>
              <a:pPr/>
              <a:t>10</a:t>
            </a:fld>
            <a:endParaRPr lang="en-US" dirty="0"/>
          </a:p>
        </p:txBody>
      </p:sp>
    </p:spTree>
    <p:extLst>
      <p:ext uri="{BB962C8B-B14F-4D97-AF65-F5344CB8AC3E}">
        <p14:creationId xmlns:p14="http://schemas.microsoft.com/office/powerpoint/2010/main" val="3663508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GB">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solidFill>
                <a:srgbClr val="FFFFFF"/>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CD2D90E-E677-4409-92ED-47D11381D87B}" type="slidenum">
              <a:rPr lang="en-GB" smtClean="0">
                <a:solidFill>
                  <a:srgbClr val="FFFFFF"/>
                </a:solidFill>
              </a:rPr>
              <a:pPr>
                <a:defRPr/>
              </a:pPr>
              <a:t>‹#›</a:t>
            </a:fld>
            <a:endParaRPr lang="en-GB">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solidFill>
                <a:srgbClr val="FFFFFF"/>
              </a:solidFill>
            </a:endParaRPr>
          </a:p>
        </p:txBody>
      </p:sp>
      <p:sp>
        <p:nvSpPr>
          <p:cNvPr id="5" name="Footer Placeholder 4"/>
          <p:cNvSpPr>
            <a:spLocks noGrp="1"/>
          </p:cNvSpPr>
          <p:nvPr>
            <p:ph type="ftr" sz="quarter" idx="11"/>
          </p:nvPr>
        </p:nvSpPr>
        <p:spPr/>
        <p:txBody>
          <a:bodyPr/>
          <a:lstStyle>
            <a:extLst/>
          </a:lstStyle>
          <a:p>
            <a:pPr>
              <a:defRPr/>
            </a:pPr>
            <a:endParaRPr lang="en-GB">
              <a:solidFill>
                <a:srgbClr val="FFFFFF"/>
              </a:solidFill>
            </a:endParaRPr>
          </a:p>
        </p:txBody>
      </p:sp>
      <p:sp>
        <p:nvSpPr>
          <p:cNvPr id="6" name="Slide Number Placeholder 5"/>
          <p:cNvSpPr>
            <a:spLocks noGrp="1"/>
          </p:cNvSpPr>
          <p:nvPr>
            <p:ph type="sldNum" sz="quarter" idx="12"/>
          </p:nvPr>
        </p:nvSpPr>
        <p:spPr/>
        <p:txBody>
          <a:bodyPr/>
          <a:lstStyle>
            <a:extLst/>
          </a:lstStyle>
          <a:p>
            <a:pPr>
              <a:defRPr/>
            </a:pPr>
            <a:fld id="{765B65C1-AB4A-4F2B-BBFA-D74C79634B7E}" type="slidenum">
              <a:rPr lang="en-GB" smtClean="0">
                <a:solidFill>
                  <a:srgbClr val="FFFFFF"/>
                </a:solidFill>
              </a:rPr>
              <a:pPr>
                <a:defRPr/>
              </a:pPr>
              <a:t>‹#›</a:t>
            </a:fld>
            <a:endParaRPr lang="en-GB">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solidFill>
                <a:srgbClr val="FFFFFF"/>
              </a:solidFill>
            </a:endParaRPr>
          </a:p>
        </p:txBody>
      </p:sp>
      <p:sp>
        <p:nvSpPr>
          <p:cNvPr id="5" name="Footer Placeholder 4"/>
          <p:cNvSpPr>
            <a:spLocks noGrp="1"/>
          </p:cNvSpPr>
          <p:nvPr>
            <p:ph type="ftr" sz="quarter" idx="11"/>
          </p:nvPr>
        </p:nvSpPr>
        <p:spPr/>
        <p:txBody>
          <a:bodyPr/>
          <a:lstStyle>
            <a:extLst/>
          </a:lstStyle>
          <a:p>
            <a:pPr>
              <a:defRPr/>
            </a:pPr>
            <a:endParaRPr lang="en-GB">
              <a:solidFill>
                <a:srgbClr val="FFFFFF"/>
              </a:solidFill>
            </a:endParaRPr>
          </a:p>
        </p:txBody>
      </p:sp>
      <p:sp>
        <p:nvSpPr>
          <p:cNvPr id="6" name="Slide Number Placeholder 5"/>
          <p:cNvSpPr>
            <a:spLocks noGrp="1"/>
          </p:cNvSpPr>
          <p:nvPr>
            <p:ph type="sldNum" sz="quarter" idx="12"/>
          </p:nvPr>
        </p:nvSpPr>
        <p:spPr/>
        <p:txBody>
          <a:bodyPr/>
          <a:lstStyle>
            <a:extLst/>
          </a:lstStyle>
          <a:p>
            <a:pPr>
              <a:defRPr/>
            </a:pPr>
            <a:fld id="{1ABE4FD5-B5A6-47C9-B656-2F955771859E}" type="slidenum">
              <a:rPr lang="en-GB" smtClean="0">
                <a:solidFill>
                  <a:srgbClr val="FFFFFF"/>
                </a:solidFill>
              </a:rPr>
              <a:pPr>
                <a:defRPr/>
              </a:pPr>
              <a:t>‹#›</a:t>
            </a:fld>
            <a:endParaRPr lang="en-GB">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F0540-CCE8-483E-A39B-DC2A0DECFD8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91495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Slide Number Placeholder 17"/>
          <p:cNvSpPr>
            <a:spLocks noGrp="1"/>
          </p:cNvSpPr>
          <p:nvPr>
            <p:ph type="sldNum" sz="quarter" idx="11"/>
          </p:nvPr>
        </p:nvSpPr>
        <p:spPr/>
        <p:txBody>
          <a:bodyPr/>
          <a:lstStyle>
            <a:lvl1pPr>
              <a:defRPr/>
            </a:lvl1pPr>
          </a:lstStyle>
          <a:p>
            <a:pPr>
              <a:defRPr/>
            </a:pPr>
            <a:fld id="{FA686723-486A-4BA8-B077-FBC319BE62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0809216"/>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F79C75-F85E-4263-A913-66772B032AEE}" type="datetimeFigureOut">
              <a:rPr lang="en-US">
                <a:solidFill>
                  <a:prstClr val="black">
                    <a:tint val="75000"/>
                  </a:prstClr>
                </a:solidFill>
              </a:rPr>
              <a:pPr>
                <a:def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0ADBFA-5D01-4A70-A5B2-36B087900B61}" type="slidenum">
              <a:rPr lang="en-US" altLang="en-US"/>
              <a:pPr/>
              <a:t>‹#›</a:t>
            </a:fld>
            <a:endParaRPr lang="en-US" altLang="en-US"/>
          </a:p>
        </p:txBody>
      </p:sp>
    </p:spTree>
    <p:extLst>
      <p:ext uri="{BB962C8B-B14F-4D97-AF65-F5344CB8AC3E}">
        <p14:creationId xmlns:p14="http://schemas.microsoft.com/office/powerpoint/2010/main" val="2538173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0AA7EA-A266-4306-9A4E-891398AAAE47}" type="datetimeFigureOut">
              <a:rPr lang="en-US">
                <a:solidFill>
                  <a:prstClr val="black">
                    <a:tint val="75000"/>
                  </a:prstClr>
                </a:solidFill>
              </a:rPr>
              <a:pPr>
                <a:def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1DBE5AE-4125-4425-A5D8-46A96332A9D9}" type="slidenum">
              <a:rPr lang="en-US" altLang="en-US"/>
              <a:pPr/>
              <a:t>‹#›</a:t>
            </a:fld>
            <a:endParaRPr lang="en-US" altLang="en-US"/>
          </a:p>
        </p:txBody>
      </p:sp>
    </p:spTree>
    <p:extLst>
      <p:ext uri="{BB962C8B-B14F-4D97-AF65-F5344CB8AC3E}">
        <p14:creationId xmlns:p14="http://schemas.microsoft.com/office/powerpoint/2010/main" val="378496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478EB0-DE50-42D7-A033-65EF31888188}" type="datetimeFigureOut">
              <a:rPr lang="en-US">
                <a:solidFill>
                  <a:prstClr val="black">
                    <a:tint val="75000"/>
                  </a:prstClr>
                </a:solidFill>
              </a:rPr>
              <a:pPr>
                <a:def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9683D5E-8197-4A72-A87A-CFE301E95ED4}" type="slidenum">
              <a:rPr lang="en-US" altLang="en-US"/>
              <a:pPr/>
              <a:t>‹#›</a:t>
            </a:fld>
            <a:endParaRPr lang="en-US" altLang="en-US"/>
          </a:p>
        </p:txBody>
      </p:sp>
    </p:spTree>
    <p:extLst>
      <p:ext uri="{BB962C8B-B14F-4D97-AF65-F5344CB8AC3E}">
        <p14:creationId xmlns:p14="http://schemas.microsoft.com/office/powerpoint/2010/main" val="29981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EBA6E1-C353-43CB-AF7B-FFAEE7ACAE11}" type="datetimeFigureOut">
              <a:rPr lang="en-US">
                <a:solidFill>
                  <a:prstClr val="black">
                    <a:tint val="75000"/>
                  </a:prstClr>
                </a:solidFill>
              </a:rPr>
              <a:pPr>
                <a:defRPr/>
              </a:pPr>
              <a:t>9/29/2015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6698D78-3689-45D1-A9C4-C917DBACD14C}" type="slidenum">
              <a:rPr lang="en-US" altLang="en-US"/>
              <a:pPr/>
              <a:t>‹#›</a:t>
            </a:fld>
            <a:endParaRPr lang="en-US" altLang="en-US"/>
          </a:p>
        </p:txBody>
      </p:sp>
    </p:spTree>
    <p:extLst>
      <p:ext uri="{BB962C8B-B14F-4D97-AF65-F5344CB8AC3E}">
        <p14:creationId xmlns:p14="http://schemas.microsoft.com/office/powerpoint/2010/main" val="2188561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ED8AF1-A23B-41B6-AC9F-4381FF744F6F}" type="datetimeFigureOut">
              <a:rPr lang="en-US">
                <a:solidFill>
                  <a:prstClr val="black">
                    <a:tint val="75000"/>
                  </a:prstClr>
                </a:solidFill>
              </a:rPr>
              <a:pPr>
                <a:defRPr/>
              </a:pPr>
              <a:t>9/29/2015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330C481-36EC-4954-84D1-CB57C9DA06DB}" type="slidenum">
              <a:rPr lang="en-US" altLang="en-US"/>
              <a:pPr/>
              <a:t>‹#›</a:t>
            </a:fld>
            <a:endParaRPr lang="en-US" altLang="en-US"/>
          </a:p>
        </p:txBody>
      </p:sp>
    </p:spTree>
    <p:extLst>
      <p:ext uri="{BB962C8B-B14F-4D97-AF65-F5344CB8AC3E}">
        <p14:creationId xmlns:p14="http://schemas.microsoft.com/office/powerpoint/2010/main" val="4030049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ACD4E-33F4-4FB5-81F8-AFD8D03A75AE}" type="datetimeFigureOut">
              <a:rPr lang="en-US">
                <a:solidFill>
                  <a:prstClr val="black">
                    <a:tint val="75000"/>
                  </a:prstClr>
                </a:solidFill>
              </a:rPr>
              <a:pPr>
                <a:defRPr/>
              </a:pPr>
              <a:t>9/29/2015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81B2AC-74A5-4FD7-82B6-31CD550B4D02}" type="slidenum">
              <a:rPr lang="en-US" altLang="en-US"/>
              <a:pPr/>
              <a:t>‹#›</a:t>
            </a:fld>
            <a:endParaRPr lang="en-US" altLang="en-US"/>
          </a:p>
        </p:txBody>
      </p:sp>
    </p:spTree>
    <p:extLst>
      <p:ext uri="{BB962C8B-B14F-4D97-AF65-F5344CB8AC3E}">
        <p14:creationId xmlns:p14="http://schemas.microsoft.com/office/powerpoint/2010/main" val="53050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solidFill>
                <a:srgbClr val="FFFFFF"/>
              </a:solidFill>
            </a:endParaRPr>
          </a:p>
        </p:txBody>
      </p:sp>
      <p:sp>
        <p:nvSpPr>
          <p:cNvPr id="5" name="Footer Placeholder 4"/>
          <p:cNvSpPr>
            <a:spLocks noGrp="1"/>
          </p:cNvSpPr>
          <p:nvPr>
            <p:ph type="ftr" sz="quarter" idx="11"/>
          </p:nvPr>
        </p:nvSpPr>
        <p:spPr/>
        <p:txBody>
          <a:bodyPr/>
          <a:lstStyle>
            <a:extLst/>
          </a:lstStyle>
          <a:p>
            <a:pPr>
              <a:defRPr/>
            </a:pPr>
            <a:endParaRPr lang="en-GB">
              <a:solidFill>
                <a:srgbClr val="FFFFFF"/>
              </a:solidFill>
            </a:endParaRPr>
          </a:p>
        </p:txBody>
      </p:sp>
      <p:sp>
        <p:nvSpPr>
          <p:cNvPr id="6" name="Slide Number Placeholder 5"/>
          <p:cNvSpPr>
            <a:spLocks noGrp="1"/>
          </p:cNvSpPr>
          <p:nvPr>
            <p:ph type="sldNum" sz="quarter" idx="12"/>
          </p:nvPr>
        </p:nvSpPr>
        <p:spPr/>
        <p:txBody>
          <a:bodyPr/>
          <a:lstStyle>
            <a:extLst/>
          </a:lstStyle>
          <a:p>
            <a:pPr>
              <a:defRPr/>
            </a:pPr>
            <a:fld id="{7788171F-0371-4203-B571-0DF8D4C95654}" type="slidenum">
              <a:rPr lang="en-GB" smtClean="0">
                <a:solidFill>
                  <a:srgbClr val="FFFFFF"/>
                </a:solidFill>
              </a:rPr>
              <a:pPr>
                <a:defRPr/>
              </a:pPr>
              <a:t>‹#›</a:t>
            </a:fld>
            <a:endParaRPr lang="en-GB">
              <a:solidFill>
                <a:srgbClr val="FFFFFF"/>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6AC0B8-4501-4DDD-96EA-D0BAEECFFDD9}" type="datetimeFigureOut">
              <a:rPr lang="en-US">
                <a:solidFill>
                  <a:prstClr val="black">
                    <a:tint val="75000"/>
                  </a:prstClr>
                </a:solidFill>
              </a:rPr>
              <a:pPr>
                <a:defRPr/>
              </a:pPr>
              <a:t>9/29/2015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ADFD1F5-82EF-41BD-9AEF-2EA631FC98F8}" type="slidenum">
              <a:rPr lang="en-US" altLang="en-US"/>
              <a:pPr/>
              <a:t>‹#›</a:t>
            </a:fld>
            <a:endParaRPr lang="en-US" altLang="en-US"/>
          </a:p>
        </p:txBody>
      </p:sp>
    </p:spTree>
    <p:extLst>
      <p:ext uri="{BB962C8B-B14F-4D97-AF65-F5344CB8AC3E}">
        <p14:creationId xmlns:p14="http://schemas.microsoft.com/office/powerpoint/2010/main" val="258911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C2EFA2-504A-4348-A19A-94D4A12C4D9F}" type="datetimeFigureOut">
              <a:rPr lang="en-US">
                <a:solidFill>
                  <a:prstClr val="black">
                    <a:tint val="75000"/>
                  </a:prstClr>
                </a:solidFill>
              </a:rPr>
              <a:pPr>
                <a:defRPr/>
              </a:pPr>
              <a:t>9/29/2015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78E8C28-D72B-4455-8C68-C423D2FAD417}" type="slidenum">
              <a:rPr lang="en-US" altLang="en-US"/>
              <a:pPr/>
              <a:t>‹#›</a:t>
            </a:fld>
            <a:endParaRPr lang="en-US" altLang="en-US"/>
          </a:p>
        </p:txBody>
      </p:sp>
    </p:spTree>
    <p:extLst>
      <p:ext uri="{BB962C8B-B14F-4D97-AF65-F5344CB8AC3E}">
        <p14:creationId xmlns:p14="http://schemas.microsoft.com/office/powerpoint/2010/main" val="49254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5E06D5-A77F-4E57-8A27-6D3500CB65F7}" type="datetimeFigureOut">
              <a:rPr lang="en-US">
                <a:solidFill>
                  <a:prstClr val="black">
                    <a:tint val="75000"/>
                  </a:prstClr>
                </a:solidFill>
              </a:rPr>
              <a:pPr>
                <a:defRPr/>
              </a:pPr>
              <a:t>9/29/2015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63442B6-D245-4909-8E1D-239E2CAADB5D}" type="slidenum">
              <a:rPr lang="en-US" altLang="en-US"/>
              <a:pPr/>
              <a:t>‹#›</a:t>
            </a:fld>
            <a:endParaRPr lang="en-US" altLang="en-US"/>
          </a:p>
        </p:txBody>
      </p:sp>
    </p:spTree>
    <p:extLst>
      <p:ext uri="{BB962C8B-B14F-4D97-AF65-F5344CB8AC3E}">
        <p14:creationId xmlns:p14="http://schemas.microsoft.com/office/powerpoint/2010/main" val="260881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5404C3-EAF4-44B9-BF18-C32B2C55402D}" type="datetimeFigureOut">
              <a:rPr lang="en-US">
                <a:solidFill>
                  <a:prstClr val="black">
                    <a:tint val="75000"/>
                  </a:prstClr>
                </a:solidFill>
              </a:rPr>
              <a:pPr>
                <a:def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64A82FD-FC40-43A9-B0FE-E9DAC2EC813D}" type="slidenum">
              <a:rPr lang="en-US" altLang="en-US"/>
              <a:pPr/>
              <a:t>‹#›</a:t>
            </a:fld>
            <a:endParaRPr lang="en-US" altLang="en-US"/>
          </a:p>
        </p:txBody>
      </p:sp>
    </p:spTree>
    <p:extLst>
      <p:ext uri="{BB962C8B-B14F-4D97-AF65-F5344CB8AC3E}">
        <p14:creationId xmlns:p14="http://schemas.microsoft.com/office/powerpoint/2010/main" val="219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8E6DFB-1826-4E57-B13E-2AEB39DC031F}" type="datetimeFigureOut">
              <a:rPr lang="en-US">
                <a:solidFill>
                  <a:prstClr val="black">
                    <a:tint val="75000"/>
                  </a:prstClr>
                </a:solidFill>
              </a:rPr>
              <a:pPr>
                <a:def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54CF20B-E5CD-470C-A8C0-3F612DA45264}" type="slidenum">
              <a:rPr lang="en-US" altLang="en-US"/>
              <a:pPr/>
              <a:t>‹#›</a:t>
            </a:fld>
            <a:endParaRPr lang="en-US" altLang="en-US"/>
          </a:p>
        </p:txBody>
      </p:sp>
    </p:spTree>
    <p:extLst>
      <p:ext uri="{BB962C8B-B14F-4D97-AF65-F5344CB8AC3E}">
        <p14:creationId xmlns:p14="http://schemas.microsoft.com/office/powerpoint/2010/main" val="303884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GB">
              <a:solidFill>
                <a:srgbClr val="FFFFFF"/>
              </a:solidFill>
            </a:endParaRPr>
          </a:p>
        </p:txBody>
      </p:sp>
      <p:sp>
        <p:nvSpPr>
          <p:cNvPr id="5" name="Footer Placeholder 4"/>
          <p:cNvSpPr>
            <a:spLocks noGrp="1"/>
          </p:cNvSpPr>
          <p:nvPr>
            <p:ph type="ftr" sz="quarter" idx="11"/>
          </p:nvPr>
        </p:nvSpPr>
        <p:spPr/>
        <p:txBody>
          <a:bodyPr/>
          <a:lstStyle>
            <a:extLst/>
          </a:lstStyle>
          <a:p>
            <a:pPr>
              <a:defRPr/>
            </a:pPr>
            <a:endParaRPr lang="en-GB">
              <a:solidFill>
                <a:srgbClr val="FFFFFF"/>
              </a:solidFill>
            </a:endParaRPr>
          </a:p>
        </p:txBody>
      </p:sp>
      <p:sp>
        <p:nvSpPr>
          <p:cNvPr id="6" name="Slide Number Placeholder 5"/>
          <p:cNvSpPr>
            <a:spLocks noGrp="1"/>
          </p:cNvSpPr>
          <p:nvPr>
            <p:ph type="sldNum" sz="quarter" idx="12"/>
          </p:nvPr>
        </p:nvSpPr>
        <p:spPr/>
        <p:txBody>
          <a:bodyPr/>
          <a:lstStyle>
            <a:extLst/>
          </a:lstStyle>
          <a:p>
            <a:pPr>
              <a:defRPr/>
            </a:pPr>
            <a:fld id="{C46D999B-EC3A-4F5D-B97E-F895769D5437}" type="slidenum">
              <a:rPr lang="en-GB" smtClean="0">
                <a:solidFill>
                  <a:srgbClr val="FFFFFF"/>
                </a:solidFill>
              </a:rPr>
              <a:pPr>
                <a:defRPr/>
              </a:pPr>
              <a:t>‹#›</a:t>
            </a:fld>
            <a:endParaRPr lang="en-GB">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GB">
              <a:solidFill>
                <a:srgbClr val="FFFFFF"/>
              </a:solidFill>
            </a:endParaRPr>
          </a:p>
        </p:txBody>
      </p:sp>
      <p:sp>
        <p:nvSpPr>
          <p:cNvPr id="6" name="Footer Placeholder 5"/>
          <p:cNvSpPr>
            <a:spLocks noGrp="1"/>
          </p:cNvSpPr>
          <p:nvPr>
            <p:ph type="ftr" sz="quarter" idx="11"/>
          </p:nvPr>
        </p:nvSpPr>
        <p:spPr/>
        <p:txBody>
          <a:bodyPr/>
          <a:lstStyle>
            <a:extLst/>
          </a:lstStyle>
          <a:p>
            <a:pPr>
              <a:defRPr/>
            </a:pPr>
            <a:endParaRPr lang="en-GB">
              <a:solidFill>
                <a:srgbClr val="FFFFFF"/>
              </a:solidFill>
            </a:endParaRPr>
          </a:p>
        </p:txBody>
      </p:sp>
      <p:sp>
        <p:nvSpPr>
          <p:cNvPr id="7" name="Slide Number Placeholder 6"/>
          <p:cNvSpPr>
            <a:spLocks noGrp="1"/>
          </p:cNvSpPr>
          <p:nvPr>
            <p:ph type="sldNum" sz="quarter" idx="12"/>
          </p:nvPr>
        </p:nvSpPr>
        <p:spPr/>
        <p:txBody>
          <a:bodyPr/>
          <a:lstStyle>
            <a:extLst/>
          </a:lstStyle>
          <a:p>
            <a:pPr>
              <a:defRPr/>
            </a:pPr>
            <a:fld id="{7445F0D7-6551-4F3B-BF0B-53E65BE297BF}" type="slidenum">
              <a:rPr lang="en-GB" smtClean="0">
                <a:solidFill>
                  <a:srgbClr val="FFFFFF"/>
                </a:solidFill>
              </a:rPr>
              <a:pPr>
                <a:defRPr/>
              </a:pPr>
              <a:t>‹#›</a:t>
            </a:fld>
            <a:endParaRPr lang="en-GB">
              <a:solidFill>
                <a:srgbClr val="FFFFFF"/>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GB">
              <a:solidFill>
                <a:srgbClr val="FFFFFF"/>
              </a:solidFill>
            </a:endParaRPr>
          </a:p>
        </p:txBody>
      </p:sp>
      <p:sp>
        <p:nvSpPr>
          <p:cNvPr id="8" name="Footer Placeholder 7"/>
          <p:cNvSpPr>
            <a:spLocks noGrp="1"/>
          </p:cNvSpPr>
          <p:nvPr>
            <p:ph type="ftr" sz="quarter" idx="11"/>
          </p:nvPr>
        </p:nvSpPr>
        <p:spPr/>
        <p:txBody>
          <a:bodyPr/>
          <a:lstStyle>
            <a:extLst/>
          </a:lstStyle>
          <a:p>
            <a:pPr>
              <a:defRPr/>
            </a:pPr>
            <a:endParaRPr lang="en-GB">
              <a:solidFill>
                <a:srgbClr val="FFFFFF"/>
              </a:solidFill>
            </a:endParaRPr>
          </a:p>
        </p:txBody>
      </p:sp>
      <p:sp>
        <p:nvSpPr>
          <p:cNvPr id="9" name="Slide Number Placeholder 8"/>
          <p:cNvSpPr>
            <a:spLocks noGrp="1"/>
          </p:cNvSpPr>
          <p:nvPr>
            <p:ph type="sldNum" sz="quarter" idx="12"/>
          </p:nvPr>
        </p:nvSpPr>
        <p:spPr/>
        <p:txBody>
          <a:bodyPr/>
          <a:lstStyle>
            <a:extLst/>
          </a:lstStyle>
          <a:p>
            <a:pPr>
              <a:defRPr/>
            </a:pPr>
            <a:fld id="{AC4428EA-4670-45BA-8B7D-A95DEAEC8052}" type="slidenum">
              <a:rPr lang="en-GB" smtClean="0">
                <a:solidFill>
                  <a:srgbClr val="FFFFFF"/>
                </a:solidFill>
              </a:rPr>
              <a:pPr>
                <a:defRPr/>
              </a:pPr>
              <a:t>‹#›</a:t>
            </a:fld>
            <a:endParaRPr lang="en-GB">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GB">
              <a:solidFill>
                <a:srgbClr val="FFFFFF"/>
              </a:solidFill>
            </a:endParaRPr>
          </a:p>
        </p:txBody>
      </p:sp>
      <p:sp>
        <p:nvSpPr>
          <p:cNvPr id="4" name="Footer Placeholder 3"/>
          <p:cNvSpPr>
            <a:spLocks noGrp="1"/>
          </p:cNvSpPr>
          <p:nvPr>
            <p:ph type="ftr" sz="quarter" idx="11"/>
          </p:nvPr>
        </p:nvSpPr>
        <p:spPr/>
        <p:txBody>
          <a:bodyPr/>
          <a:lstStyle>
            <a:extLst/>
          </a:lstStyle>
          <a:p>
            <a:pPr>
              <a:defRPr/>
            </a:pPr>
            <a:endParaRPr lang="en-GB">
              <a:solidFill>
                <a:srgbClr val="FFFFFF"/>
              </a:solidFill>
            </a:endParaRPr>
          </a:p>
        </p:txBody>
      </p:sp>
      <p:sp>
        <p:nvSpPr>
          <p:cNvPr id="5" name="Slide Number Placeholder 4"/>
          <p:cNvSpPr>
            <a:spLocks noGrp="1"/>
          </p:cNvSpPr>
          <p:nvPr>
            <p:ph type="sldNum" sz="quarter" idx="12"/>
          </p:nvPr>
        </p:nvSpPr>
        <p:spPr/>
        <p:txBody>
          <a:bodyPr/>
          <a:lstStyle>
            <a:extLst/>
          </a:lstStyle>
          <a:p>
            <a:pPr>
              <a:defRPr/>
            </a:pPr>
            <a:fld id="{ECF8AD63-F570-43C2-917F-DF12524D82FC}" type="slidenum">
              <a:rPr lang="en-GB" smtClean="0">
                <a:solidFill>
                  <a:srgbClr val="FFFFFF"/>
                </a:solidFill>
              </a:rPr>
              <a:pPr>
                <a:defRPr/>
              </a:pPr>
              <a:t>‹#›</a:t>
            </a:fld>
            <a:endParaRPr lang="en-GB">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GB">
              <a:solidFill>
                <a:srgbClr val="FFFFFF"/>
              </a:solidFill>
            </a:endParaRPr>
          </a:p>
        </p:txBody>
      </p:sp>
      <p:sp>
        <p:nvSpPr>
          <p:cNvPr id="3" name="Footer Placeholder 2"/>
          <p:cNvSpPr>
            <a:spLocks noGrp="1"/>
          </p:cNvSpPr>
          <p:nvPr>
            <p:ph type="ftr" sz="quarter" idx="11"/>
          </p:nvPr>
        </p:nvSpPr>
        <p:spPr/>
        <p:txBody>
          <a:bodyPr/>
          <a:lstStyle>
            <a:extLst/>
          </a:lstStyle>
          <a:p>
            <a:pPr>
              <a:defRPr/>
            </a:pPr>
            <a:endParaRPr lang="en-GB">
              <a:solidFill>
                <a:srgbClr val="FFFFFF"/>
              </a:solidFill>
            </a:endParaRPr>
          </a:p>
        </p:txBody>
      </p:sp>
      <p:sp>
        <p:nvSpPr>
          <p:cNvPr id="4" name="Slide Number Placeholder 3"/>
          <p:cNvSpPr>
            <a:spLocks noGrp="1"/>
          </p:cNvSpPr>
          <p:nvPr>
            <p:ph type="sldNum" sz="quarter" idx="12"/>
          </p:nvPr>
        </p:nvSpPr>
        <p:spPr/>
        <p:txBody>
          <a:bodyPr/>
          <a:lstStyle>
            <a:extLst/>
          </a:lstStyle>
          <a:p>
            <a:pPr>
              <a:defRPr/>
            </a:pPr>
            <a:fld id="{33ED2AA8-C3A5-4D8A-85B0-68BAC3F786BC}" type="slidenum">
              <a:rPr lang="en-GB" smtClean="0">
                <a:solidFill>
                  <a:srgbClr val="FFFFFF"/>
                </a:solidFill>
              </a:rPr>
              <a:pPr>
                <a:defRPr/>
              </a:pPr>
              <a:t>‹#›</a:t>
            </a:fld>
            <a:endParaRPr lang="en-GB">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GB">
              <a:solidFill>
                <a:srgbClr val="FFFFFF"/>
              </a:solidFill>
            </a:endParaRPr>
          </a:p>
        </p:txBody>
      </p:sp>
      <p:sp>
        <p:nvSpPr>
          <p:cNvPr id="6" name="Footer Placeholder 5"/>
          <p:cNvSpPr>
            <a:spLocks noGrp="1"/>
          </p:cNvSpPr>
          <p:nvPr>
            <p:ph type="ftr" sz="quarter" idx="11"/>
          </p:nvPr>
        </p:nvSpPr>
        <p:spPr/>
        <p:txBody>
          <a:bodyPr/>
          <a:lstStyle>
            <a:extLst/>
          </a:lstStyle>
          <a:p>
            <a:pPr>
              <a:defRPr/>
            </a:pPr>
            <a:endParaRPr lang="en-GB">
              <a:solidFill>
                <a:srgbClr val="FFFFFF"/>
              </a:solidFill>
            </a:endParaRPr>
          </a:p>
        </p:txBody>
      </p:sp>
      <p:sp>
        <p:nvSpPr>
          <p:cNvPr id="7" name="Slide Number Placeholder 6"/>
          <p:cNvSpPr>
            <a:spLocks noGrp="1"/>
          </p:cNvSpPr>
          <p:nvPr>
            <p:ph type="sldNum" sz="quarter" idx="12"/>
          </p:nvPr>
        </p:nvSpPr>
        <p:spPr/>
        <p:txBody>
          <a:bodyPr/>
          <a:lstStyle>
            <a:extLst/>
          </a:lstStyle>
          <a:p>
            <a:pPr>
              <a:defRPr/>
            </a:pPr>
            <a:fld id="{AD0696EE-FE90-4F11-A80A-4B3D7CC85694}" type="slidenum">
              <a:rPr lang="en-GB" smtClean="0">
                <a:solidFill>
                  <a:srgbClr val="FFFFFF"/>
                </a:solidFill>
              </a:rPr>
              <a:pPr>
                <a:defRPr/>
              </a:pPr>
              <a:t>‹#›</a:t>
            </a:fld>
            <a:endParaRPr lang="en-GB">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GB">
              <a:solidFill>
                <a:srgbClr val="FFFFFF"/>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GB">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083FACE4-05F4-436F-AF07-8E3FB8349EFF}" type="slidenum">
              <a:rPr lang="en-GB" smtClean="0">
                <a:solidFill>
                  <a:srgbClr val="FFFFFF"/>
                </a:solidFill>
              </a:rPr>
              <a:pPr>
                <a:defRPr/>
              </a:pPr>
              <a:t>‹#›</a:t>
            </a:fld>
            <a:endParaRPr lang="en-GB">
              <a:solidFill>
                <a:srgbClr val="FFFFFF"/>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GB">
              <a:solidFill>
                <a:srgbClr val="FFFFFF"/>
              </a:solidFill>
              <a:latin typeface="Times New Roman" pitchFamily="18"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GB">
              <a:solidFill>
                <a:srgbClr val="FFFFFF"/>
              </a:solidFill>
              <a:latin typeface="Times New Roman" pitchFamily="18"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12B8035B-E372-491C-BA03-82E3385F2195}" type="slidenum">
              <a:rPr lang="en-GB" smtClean="0">
                <a:solidFill>
                  <a:srgbClr val="FFFFFF"/>
                </a:solidFill>
                <a:latin typeface="Times New Roman" pitchFamily="18" charset="0"/>
              </a:rPr>
              <a:pPr fontAlgn="base">
                <a:spcBef>
                  <a:spcPct val="0"/>
                </a:spcBef>
                <a:spcAft>
                  <a:spcPct val="0"/>
                </a:spcAft>
                <a:defRPr/>
              </a:pPr>
              <a:t>‹#›</a:t>
            </a:fld>
            <a:endParaRPr lang="en-GB">
              <a:solidFill>
                <a:srgbClr val="FFFFFF"/>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 id="2147484601" r:id="rId12"/>
    <p:sldLayoutId id="2147483705" r:id="rId13"/>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C91B00F-AE11-4556-8556-465241D57638}" type="datetimeFigureOut">
              <a:rPr lang="en-US">
                <a:solidFill>
                  <a:prstClr val="black">
                    <a:tint val="75000"/>
                  </a:prstClr>
                </a:solidFill>
              </a:rPr>
              <a:pPr>
                <a:defRPr/>
              </a:pPr>
              <a:t>9/29/2015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F3C1B98-671B-4828-83FA-06D9E335A7EC}"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915912913"/>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ghovik\Desktop\ASOC%20COD%20101\01.wmv" TargetMode="External"/><Relationship Id="rId1" Type="http://schemas.microsoft.com/office/2007/relationships/media" Target="file:///C:\Users\ghovik\Desktop\ASOC%20COD%20101\01.wmv" TargetMode="External"/><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ghovik\Desktop\ASOC%20COD%20101\02.wmv" TargetMode="External"/><Relationship Id="rId1" Type="http://schemas.microsoft.com/office/2007/relationships/media" Target="file:///C:\Users\ghovik\Desktop\ASOC%20COD%20101\02.wmv"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2.bin"/><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4.bin"/><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afediabetes.blogspot.com/2010/12/how-to-reduce-impact-type-2-diabete.html"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hyperlink" Target="http://www.thetype2diabetesdiet.com/wp-content/uploads/2009/03/symptoms-for-type-2-diabetes.gif"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4.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mailto:joychud@ucla.edu" TargetMode="External"/><Relationship Id="rId7" Type="http://schemas.openxmlformats.org/officeDocument/2006/relationships/hyperlink" Target="http://www.uclaisap.org/dmhco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uclaisap.org/" TargetMode="External"/><Relationship Id="rId5" Type="http://schemas.openxmlformats.org/officeDocument/2006/relationships/hyperlink" Target="mailto:ASKurtz@mednet.ucla.edu" TargetMode="External"/><Relationship Id="rId4" Type="http://schemas.openxmlformats.org/officeDocument/2006/relationships/hyperlink" Target="mailto:ghovik@ucla.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609600" y="511175"/>
            <a:ext cx="7772400" cy="1851025"/>
          </a:xfrm>
        </p:spPr>
        <p:txBody>
          <a:bodyPr>
            <a:normAutofit fontScale="90000"/>
          </a:bodyPr>
          <a:lstStyle/>
          <a:p>
            <a:pPr algn="ctr"/>
            <a:r>
              <a:rPr lang="en-US" sz="4000" dirty="0" smtClean="0"/>
              <a:t/>
            </a:r>
            <a:br>
              <a:rPr lang="en-US" sz="4000" dirty="0" smtClean="0"/>
            </a:br>
            <a:r>
              <a:rPr lang="en-US" sz="4000" dirty="0" smtClean="0"/>
              <a:t>A Clinical Look at Co-occurring Mental Health, Substance Use, and Physical Health Disorders</a:t>
            </a:r>
            <a:endParaRPr lang="en-US" sz="4000" dirty="0"/>
          </a:p>
        </p:txBody>
      </p:sp>
      <p:sp>
        <p:nvSpPr>
          <p:cNvPr id="11" name="Subtitle 2"/>
          <p:cNvSpPr>
            <a:spLocks noGrp="1"/>
          </p:cNvSpPr>
          <p:nvPr>
            <p:ph type="subTitle" idx="1"/>
          </p:nvPr>
        </p:nvSpPr>
        <p:spPr>
          <a:xfrm>
            <a:off x="381000" y="2743200"/>
            <a:ext cx="8458200" cy="3733800"/>
          </a:xfrm>
        </p:spPr>
        <p:txBody>
          <a:bodyPr>
            <a:normAutofit/>
          </a:bodyPr>
          <a:lstStyle/>
          <a:p>
            <a:pPr algn="ctr"/>
            <a:r>
              <a:rPr lang="en-US" sz="3200" b="1" dirty="0" smtClean="0"/>
              <a:t>Thomas E. Freese, PhD</a:t>
            </a:r>
            <a:endParaRPr lang="en-US" sz="3200" b="1" dirty="0" smtClean="0"/>
          </a:p>
          <a:p>
            <a:pPr algn="ctr"/>
            <a:r>
              <a:rPr lang="en-US" sz="2400" b="1" dirty="0" smtClean="0">
                <a:solidFill>
                  <a:schemeClr val="tx1"/>
                </a:solidFill>
              </a:rPr>
              <a:t>Pacific Southwest Addiction Technology Transfer Center UCLA </a:t>
            </a:r>
            <a:r>
              <a:rPr lang="en-US" sz="2400" b="1" dirty="0" smtClean="0">
                <a:solidFill>
                  <a:schemeClr val="tx1"/>
                </a:solidFill>
              </a:rPr>
              <a:t>Integrated Substance Abuse </a:t>
            </a:r>
            <a:r>
              <a:rPr lang="en-US" sz="2400" b="1" dirty="0" smtClean="0">
                <a:solidFill>
                  <a:schemeClr val="tx1"/>
                </a:solidFill>
              </a:rPr>
              <a:t>Programs</a:t>
            </a:r>
          </a:p>
          <a:p>
            <a:pPr algn="ctr"/>
            <a:r>
              <a:rPr lang="en-US" sz="2400" b="1" dirty="0" err="1" smtClean="0">
                <a:solidFill>
                  <a:schemeClr val="tx1"/>
                </a:solidFill>
              </a:rPr>
              <a:t>Semel</a:t>
            </a:r>
            <a:r>
              <a:rPr lang="en-US" sz="2400" b="1" dirty="0" smtClean="0">
                <a:solidFill>
                  <a:schemeClr val="tx1"/>
                </a:solidFill>
              </a:rPr>
              <a:t> Institute of Neuroscience and Human Behavior</a:t>
            </a:r>
          </a:p>
          <a:p>
            <a:pPr algn="ctr"/>
            <a:r>
              <a:rPr lang="en-US" sz="2400" b="1" dirty="0" smtClean="0">
                <a:solidFill>
                  <a:schemeClr val="tx1"/>
                </a:solidFill>
              </a:rPr>
              <a:t>UCLA David Geffen School of Medicine</a:t>
            </a:r>
          </a:p>
          <a:p>
            <a:pPr algn="ctr"/>
            <a:endParaRPr lang="en-US" sz="2400" b="1" dirty="0" smtClean="0">
              <a:solidFill>
                <a:schemeClr val="tx1"/>
              </a:solidFill>
            </a:endParaRPr>
          </a:p>
        </p:txBody>
      </p:sp>
    </p:spTree>
    <p:extLst>
      <p:ext uri="{BB962C8B-B14F-4D97-AF65-F5344CB8AC3E}">
        <p14:creationId xmlns:p14="http://schemas.microsoft.com/office/powerpoint/2010/main" val="930075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788171F-0371-4203-B571-0DF8D4C95654}" type="slidenum">
              <a:rPr lang="en-GB" smtClean="0"/>
              <a:pPr>
                <a:defRPr/>
              </a:pPr>
              <a:t>10</a:t>
            </a:fld>
            <a:endParaRPr lang="en-GB"/>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Mental Health, Substance Use, and Physical Health are Interconnected</a:t>
            </a:r>
            <a:endParaRPr lang="en-US" dirty="0"/>
          </a:p>
        </p:txBody>
      </p:sp>
      <p:sp>
        <p:nvSpPr>
          <p:cNvPr id="6" name="Text Box 4"/>
          <p:cNvSpPr txBox="1">
            <a:spLocks noChangeArrowheads="1"/>
          </p:cNvSpPr>
          <p:nvPr/>
        </p:nvSpPr>
        <p:spPr bwMode="gray">
          <a:xfrm>
            <a:off x="0" y="6704112"/>
            <a:ext cx="7239000" cy="153888"/>
          </a:xfrm>
          <a:prstGeom prst="rect">
            <a:avLst/>
          </a:prstGeom>
          <a:noFill/>
          <a:ln w="9525" algn="ctr">
            <a:noFill/>
            <a:miter lim="800000"/>
            <a:headEnd/>
            <a:tailEnd/>
          </a:ln>
        </p:spPr>
        <p:txBody>
          <a:bodyPr wrap="square" lIns="0" tIns="0" rIns="0" bIns="0">
            <a:spAutoFit/>
          </a:bodyPr>
          <a:lstStyle/>
          <a:p>
            <a:pPr eaLnBrk="0" fontAlgn="auto" hangingPunct="0">
              <a:spcBef>
                <a:spcPts val="0"/>
              </a:spcBef>
              <a:spcAft>
                <a:spcPts val="0"/>
              </a:spcAft>
              <a:defRPr/>
            </a:pPr>
            <a:r>
              <a:rPr lang="en-US" sz="1000" dirty="0" err="1" smtClean="0"/>
              <a:t>Druss</a:t>
            </a:r>
            <a:r>
              <a:rPr lang="en-US" sz="1000" dirty="0" smtClean="0"/>
              <a:t>, B.G., and Walker, E.R. (February 2011). </a:t>
            </a:r>
            <a:endParaRPr lang="en-US" sz="1000" kern="0" dirty="0">
              <a:cs typeface="+mn-cs"/>
            </a:endParaRPr>
          </a:p>
        </p:txBody>
      </p:sp>
      <p:pic>
        <p:nvPicPr>
          <p:cNvPr id="11" name="Picture 10" descr="crop-mental-disorders-and-medical-comorbidity_Page_08.png"/>
          <p:cNvPicPr>
            <a:picLocks noChangeAspect="1"/>
          </p:cNvPicPr>
          <p:nvPr/>
        </p:nvPicPr>
        <p:blipFill>
          <a:blip r:embed="rId3" cstate="print"/>
          <a:stretch>
            <a:fillRect/>
          </a:stretch>
        </p:blipFill>
        <p:spPr>
          <a:xfrm>
            <a:off x="1219200" y="1259847"/>
            <a:ext cx="7010400" cy="5434866"/>
          </a:xfrm>
          <a:prstGeom prst="rect">
            <a:avLst/>
          </a:prstGeom>
        </p:spPr>
      </p:pic>
      <p:sp>
        <p:nvSpPr>
          <p:cNvPr id="7" name="TextBox 6"/>
          <p:cNvSpPr txBox="1"/>
          <p:nvPr/>
        </p:nvSpPr>
        <p:spPr>
          <a:xfrm>
            <a:off x="5092700" y="5730247"/>
            <a:ext cx="2209800" cy="523220"/>
          </a:xfrm>
          <a:prstGeom prst="rect">
            <a:avLst/>
          </a:prstGeom>
          <a:solidFill>
            <a:schemeClr val="bg1"/>
          </a:solidFill>
        </p:spPr>
        <p:txBody>
          <a:bodyPr wrap="square" rtlCol="0">
            <a:spAutoFit/>
          </a:bodyPr>
          <a:lstStyle/>
          <a:p>
            <a:pPr algn="ctr"/>
            <a:r>
              <a:rPr lang="en-US" sz="1400" b="1" dirty="0" smtClean="0"/>
              <a:t>Mental Health &amp; Substance Use</a:t>
            </a:r>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143000"/>
            <a:ext cx="8686800" cy="5257800"/>
          </a:xfrm>
        </p:spPr>
        <p:txBody>
          <a:bodyPr>
            <a:noAutofit/>
          </a:bodyPr>
          <a:lstStyle/>
          <a:p>
            <a:r>
              <a:rPr lang="en-US" sz="2800" dirty="0" smtClean="0"/>
              <a:t>Common disease treatments can make comorbid MH or medical problems </a:t>
            </a:r>
            <a:r>
              <a:rPr lang="en-US" sz="2800" b="1" u="sng" dirty="0" smtClean="0"/>
              <a:t>worse</a:t>
            </a:r>
          </a:p>
          <a:p>
            <a:pPr lvl="1"/>
            <a:r>
              <a:rPr lang="en-US" sz="2200" dirty="0" smtClean="0"/>
              <a:t>Antipsychotics &amp; other psych meds can lead to weight gain, type 2 diabetes, and cardiovascular diseases.</a:t>
            </a:r>
          </a:p>
          <a:p>
            <a:pPr lvl="1"/>
            <a:r>
              <a:rPr lang="en-US" sz="2200" dirty="0" smtClean="0"/>
              <a:t>Some meds for medical conditions have psych side effects or exacerbate MH symptoms</a:t>
            </a:r>
          </a:p>
          <a:p>
            <a:pPr lvl="2">
              <a:spcAft>
                <a:spcPts val="1200"/>
              </a:spcAft>
            </a:pPr>
            <a:r>
              <a:rPr lang="en-US" sz="1600" dirty="0" smtClean="0"/>
              <a:t>e.g., diuretics can cause anxiety and depressive symptoms</a:t>
            </a:r>
          </a:p>
          <a:p>
            <a:r>
              <a:rPr lang="en-US" sz="2800" dirty="0" smtClean="0"/>
              <a:t>MH/SU symptoms can affect physical health</a:t>
            </a:r>
          </a:p>
          <a:p>
            <a:pPr lvl="1"/>
            <a:r>
              <a:rPr lang="en-US" sz="2200" dirty="0" smtClean="0"/>
              <a:t>Paranoia can reduce usage of services</a:t>
            </a:r>
          </a:p>
          <a:p>
            <a:pPr lvl="1"/>
            <a:r>
              <a:rPr lang="en-US" sz="2200" dirty="0" smtClean="0"/>
              <a:t>Disorganized thinking makes following </a:t>
            </a:r>
            <a:r>
              <a:rPr lang="en-US" sz="2200" dirty="0" smtClean="0"/>
              <a:t>medical</a:t>
            </a:r>
            <a:br>
              <a:rPr lang="en-US" sz="2200" dirty="0" smtClean="0"/>
            </a:br>
            <a:r>
              <a:rPr lang="en-US" sz="2200" dirty="0" smtClean="0"/>
              <a:t> </a:t>
            </a:r>
            <a:r>
              <a:rPr lang="en-US" sz="2200" dirty="0" smtClean="0"/>
              <a:t>treatments difficult</a:t>
            </a:r>
          </a:p>
          <a:p>
            <a:pPr lvl="1"/>
            <a:r>
              <a:rPr lang="en-US" sz="2200" dirty="0" smtClean="0"/>
              <a:t>Both MH and SUD Impair </a:t>
            </a:r>
            <a:r>
              <a:rPr lang="en-US" sz="2200" dirty="0" smtClean="0"/>
              <a:t>self-care </a:t>
            </a:r>
            <a:endParaRPr lang="en-US" sz="2200" dirty="0"/>
          </a:p>
        </p:txBody>
      </p:sp>
      <p:sp>
        <p:nvSpPr>
          <p:cNvPr id="3" name="Slide Number Placeholder 2"/>
          <p:cNvSpPr>
            <a:spLocks noGrp="1"/>
          </p:cNvSpPr>
          <p:nvPr>
            <p:ph type="sldNum" sz="quarter" idx="12"/>
          </p:nvPr>
        </p:nvSpPr>
        <p:spPr/>
        <p:txBody>
          <a:bodyPr/>
          <a:lstStyle/>
          <a:p>
            <a:pPr>
              <a:defRPr/>
            </a:pPr>
            <a:fld id="{7788171F-0371-4203-B571-0DF8D4C95654}" type="slidenum">
              <a:rPr lang="en-GB" smtClean="0">
                <a:solidFill>
                  <a:srgbClr val="FFFFFF"/>
                </a:solidFill>
              </a:rPr>
              <a:pPr>
                <a:defRPr/>
              </a:pPr>
              <a:t>11</a:t>
            </a:fld>
            <a:endParaRPr lang="en-GB">
              <a:solidFill>
                <a:srgbClr val="FFFFFF"/>
              </a:solidFill>
            </a:endParaRPr>
          </a:p>
        </p:txBody>
      </p:sp>
      <p:sp>
        <p:nvSpPr>
          <p:cNvPr id="4" name="Title 3"/>
          <p:cNvSpPr>
            <a:spLocks noGrp="1"/>
          </p:cNvSpPr>
          <p:nvPr>
            <p:ph type="title"/>
          </p:nvPr>
        </p:nvSpPr>
        <p:spPr>
          <a:xfrm>
            <a:off x="457200" y="-76200"/>
            <a:ext cx="8229600" cy="1143000"/>
          </a:xfrm>
        </p:spPr>
        <p:txBody>
          <a:bodyPr>
            <a:normAutofit/>
          </a:bodyPr>
          <a:lstStyle/>
          <a:p>
            <a:r>
              <a:rPr lang="en-US" dirty="0" smtClean="0"/>
              <a:t>The Challenge of CODs</a:t>
            </a:r>
            <a:endParaRPr lang="en-US" dirty="0"/>
          </a:p>
        </p:txBody>
      </p:sp>
      <p:sp>
        <p:nvSpPr>
          <p:cNvPr id="6" name="Text Box 4"/>
          <p:cNvSpPr txBox="1">
            <a:spLocks noChangeArrowheads="1"/>
          </p:cNvSpPr>
          <p:nvPr/>
        </p:nvSpPr>
        <p:spPr bwMode="gray">
          <a:xfrm>
            <a:off x="0" y="6702623"/>
            <a:ext cx="7239000" cy="307777"/>
          </a:xfrm>
          <a:prstGeom prst="rect">
            <a:avLst/>
          </a:prstGeom>
          <a:noFill/>
          <a:ln w="9525" algn="ctr">
            <a:noFill/>
            <a:miter lim="800000"/>
            <a:headEnd/>
            <a:tailEnd/>
          </a:ln>
        </p:spPr>
        <p:txBody>
          <a:bodyPr wrap="square" lIns="0" tIns="0" rIns="0" bIns="0">
            <a:spAutoFit/>
          </a:bodyPr>
          <a:lstStyle/>
          <a:p>
            <a:pPr eaLnBrk="0" fontAlgn="auto" hangingPunct="0">
              <a:spcBef>
                <a:spcPts val="0"/>
              </a:spcBef>
              <a:spcAft>
                <a:spcPts val="0"/>
              </a:spcAft>
              <a:defRPr/>
            </a:pPr>
            <a:r>
              <a:rPr lang="en-US" sz="1000" dirty="0" err="1" smtClean="0"/>
              <a:t>Druss</a:t>
            </a:r>
            <a:r>
              <a:rPr lang="en-US" sz="1000" dirty="0" smtClean="0"/>
              <a:t>, B.G., and Walker, E.R. (February 2011).</a:t>
            </a:r>
            <a:endParaRPr lang="en-US" sz="1000" kern="0" dirty="0" smtClean="0">
              <a:cs typeface="+mn-cs"/>
            </a:endParaRPr>
          </a:p>
          <a:p>
            <a:pPr eaLnBrk="0" fontAlgn="auto" hangingPunct="0">
              <a:spcBef>
                <a:spcPts val="0"/>
              </a:spcBef>
              <a:spcAft>
                <a:spcPts val="0"/>
              </a:spcAft>
              <a:defRPr/>
            </a:pPr>
            <a:endParaRPr lang="en-US" sz="1000" kern="0" dirty="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676400"/>
            <a:ext cx="7857067" cy="4572000"/>
          </a:xfrm>
        </p:spPr>
        <p:txBody>
          <a:bodyPr>
            <a:normAutofit/>
          </a:bodyPr>
          <a:lstStyle/>
          <a:p>
            <a:r>
              <a:rPr lang="en-US" sz="2600" dirty="0" smtClean="0"/>
              <a:t>Behavior change more complex because clients often in different stages of change for each disorder</a:t>
            </a:r>
            <a:r>
              <a:rPr lang="en-US" sz="2600" baseline="30000" dirty="0" smtClean="0"/>
              <a:t>1</a:t>
            </a:r>
            <a:r>
              <a:rPr lang="en-US" sz="2600" dirty="0" smtClean="0"/>
              <a:t>.</a:t>
            </a:r>
          </a:p>
          <a:p>
            <a:r>
              <a:rPr lang="en-US" sz="2600" dirty="0" smtClean="0"/>
              <a:t>Poorer medication and treatment adherence compared to those with SMI alone</a:t>
            </a:r>
            <a:r>
              <a:rPr lang="en-US" sz="2600" baseline="30000" dirty="0" smtClean="0"/>
              <a:t>2</a:t>
            </a:r>
            <a:r>
              <a:rPr lang="en-US" sz="2600" dirty="0" smtClean="0"/>
              <a:t>.</a:t>
            </a:r>
          </a:p>
          <a:p>
            <a:r>
              <a:rPr lang="en-US" sz="2600" dirty="0"/>
              <a:t>Motivational Interviewing can </a:t>
            </a:r>
            <a:r>
              <a:rPr lang="en-US" sz="2600" dirty="0" smtClean="0"/>
              <a:t>be </a:t>
            </a:r>
            <a:r>
              <a:rPr lang="en-US" sz="2600" dirty="0"/>
              <a:t>used for any behavior </a:t>
            </a:r>
            <a:r>
              <a:rPr lang="en-US" sz="2600" dirty="0" smtClean="0"/>
              <a:t>change, improving </a:t>
            </a:r>
            <a:r>
              <a:rPr lang="en-US" sz="2600" dirty="0" smtClean="0"/>
              <a:t>client engagement in psychosocial and medical treatment, medication adherence, recovery activities, etc..</a:t>
            </a:r>
            <a:endParaRPr lang="en-US" sz="2600" dirty="0" smtClean="0"/>
          </a:p>
        </p:txBody>
      </p:sp>
      <p:sp>
        <p:nvSpPr>
          <p:cNvPr id="4" name="Title 3"/>
          <p:cNvSpPr>
            <a:spLocks noGrp="1"/>
          </p:cNvSpPr>
          <p:nvPr>
            <p:ph type="title"/>
          </p:nvPr>
        </p:nvSpPr>
        <p:spPr>
          <a:xfrm>
            <a:off x="457200" y="76200"/>
            <a:ext cx="8229600" cy="1143000"/>
          </a:xfrm>
        </p:spPr>
        <p:txBody>
          <a:bodyPr>
            <a:normAutofit fontScale="90000"/>
          </a:bodyPr>
          <a:lstStyle/>
          <a:p>
            <a:r>
              <a:rPr lang="en-US" dirty="0">
                <a:solidFill>
                  <a:schemeClr val="tx1"/>
                </a:solidFill>
              </a:rPr>
              <a:t/>
            </a:r>
            <a:br>
              <a:rPr lang="en-US" dirty="0">
                <a:solidFill>
                  <a:schemeClr val="tx1"/>
                </a:solidFill>
              </a:rPr>
            </a:br>
            <a:r>
              <a:rPr lang="en-US" dirty="0">
                <a:solidFill>
                  <a:schemeClr val="tx1"/>
                </a:solidFill>
              </a:rPr>
              <a:t>Adverse </a:t>
            </a:r>
            <a:r>
              <a:rPr lang="en-US" dirty="0" smtClean="0">
                <a:solidFill>
                  <a:schemeClr val="tx1"/>
                </a:solidFill>
              </a:rPr>
              <a:t>Effects of Co-Occurring Disorders</a:t>
            </a:r>
            <a:endParaRPr lang="en-US" dirty="0">
              <a:solidFill>
                <a:schemeClr val="tx1"/>
              </a:solidFill>
            </a:endParaRPr>
          </a:p>
        </p:txBody>
      </p:sp>
      <p:sp>
        <p:nvSpPr>
          <p:cNvPr id="6" name="TextBox 5"/>
          <p:cNvSpPr txBox="1"/>
          <p:nvPr/>
        </p:nvSpPr>
        <p:spPr>
          <a:xfrm>
            <a:off x="228600" y="6248400"/>
            <a:ext cx="8763000" cy="830997"/>
          </a:xfrm>
          <a:prstGeom prst="rect">
            <a:avLst/>
          </a:prstGeom>
          <a:noFill/>
        </p:spPr>
        <p:txBody>
          <a:bodyPr wrap="square" rtlCol="0">
            <a:spAutoFit/>
          </a:bodyPr>
          <a:lstStyle/>
          <a:p>
            <a:r>
              <a:rPr lang="en-US" sz="1200" baseline="30000" dirty="0" smtClean="0"/>
              <a:t>1</a:t>
            </a:r>
            <a:r>
              <a:rPr lang="en-US" sz="1200" dirty="0" smtClean="0"/>
              <a:t>Brady et al., 1996.</a:t>
            </a:r>
          </a:p>
          <a:p>
            <a:r>
              <a:rPr lang="en-US" sz="1200" baseline="30000" dirty="0" smtClean="0"/>
              <a:t>2</a:t>
            </a:r>
            <a:r>
              <a:rPr lang="en-US" sz="1200" dirty="0" smtClean="0"/>
              <a:t>Ziedonis et al., 2005</a:t>
            </a:r>
          </a:p>
          <a:p>
            <a:r>
              <a:rPr lang="en-US" sz="1200" baseline="30000" dirty="0" smtClean="0"/>
              <a:t>3 </a:t>
            </a:r>
            <a:r>
              <a:rPr lang="en-US" sz="1200" dirty="0" err="1" smtClean="0"/>
              <a:t>DiClemente</a:t>
            </a:r>
            <a:r>
              <a:rPr lang="en-US" sz="1200" dirty="0" smtClean="0"/>
              <a:t>, </a:t>
            </a:r>
            <a:r>
              <a:rPr lang="en-US" sz="1200" dirty="0" err="1" smtClean="0"/>
              <a:t>Nidecker</a:t>
            </a:r>
            <a:r>
              <a:rPr lang="en-US" sz="1200" dirty="0" smtClean="0"/>
              <a:t>, &amp; </a:t>
            </a:r>
            <a:r>
              <a:rPr lang="en-US" sz="1200" dirty="0" err="1" smtClean="0"/>
              <a:t>Bellack</a:t>
            </a:r>
            <a:r>
              <a:rPr lang="en-US" sz="1200" dirty="0" smtClean="0"/>
              <a:t>, 2008</a:t>
            </a:r>
          </a:p>
          <a:p>
            <a:endParaRPr lang="en-US" sz="1200" dirty="0"/>
          </a:p>
        </p:txBody>
      </p:sp>
    </p:spTree>
    <p:extLst>
      <p:ext uri="{BB962C8B-B14F-4D97-AF65-F5344CB8AC3E}">
        <p14:creationId xmlns:p14="http://schemas.microsoft.com/office/powerpoint/2010/main" val="2512069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04800" y="1352550"/>
            <a:ext cx="8534400" cy="4819650"/>
          </a:xfrm>
        </p:spPr>
        <p:txBody>
          <a:bodyPr>
            <a:normAutofit lnSpcReduction="10000"/>
          </a:bodyPr>
          <a:lstStyle/>
          <a:p>
            <a:pPr>
              <a:spcAft>
                <a:spcPts val="1200"/>
              </a:spcAft>
            </a:pPr>
            <a:r>
              <a:rPr lang="en-US" altLang="en-US" sz="2800" dirty="0" smtClean="0"/>
              <a:t>In the USA and Canada, mental health disorders account for 25% of all years of life lost to disability and premature mortality</a:t>
            </a:r>
            <a:r>
              <a:rPr lang="en-US" altLang="en-US" sz="2000" baseline="60000" dirty="0" smtClean="0"/>
              <a:t>1</a:t>
            </a:r>
            <a:endParaRPr lang="en-US" altLang="en-US" sz="2800" baseline="60000" dirty="0" smtClean="0"/>
          </a:p>
          <a:p>
            <a:pPr>
              <a:spcAft>
                <a:spcPts val="1200"/>
              </a:spcAft>
            </a:pPr>
            <a:r>
              <a:rPr lang="en-US" altLang="en-US" sz="2800" dirty="0" smtClean="0"/>
              <a:t>Among those who die by suicide, more than 90%</a:t>
            </a:r>
            <a:br>
              <a:rPr lang="en-US" altLang="en-US" sz="2800" dirty="0" smtClean="0"/>
            </a:br>
            <a:r>
              <a:rPr lang="en-US" altLang="en-US" sz="2800" dirty="0" smtClean="0"/>
              <a:t>have a diagnosable disorder</a:t>
            </a:r>
            <a:r>
              <a:rPr lang="en-US" altLang="en-US" sz="2000" baseline="60000" dirty="0" smtClean="0"/>
              <a:t>4</a:t>
            </a:r>
            <a:r>
              <a:rPr lang="en-US" altLang="en-US" sz="2800" dirty="0" smtClean="0"/>
              <a:t>.</a:t>
            </a:r>
          </a:p>
          <a:p>
            <a:pPr>
              <a:spcAft>
                <a:spcPts val="1200"/>
              </a:spcAft>
            </a:pPr>
            <a:r>
              <a:rPr lang="en-US" altLang="en-US" sz="2800" dirty="0" smtClean="0"/>
              <a:t>In 2008, suicide was the tenth leading cause of death in the USA</a:t>
            </a:r>
            <a:r>
              <a:rPr lang="en-US" altLang="en-US" sz="2000" baseline="60000" dirty="0" smtClean="0"/>
              <a:t>6</a:t>
            </a:r>
            <a:r>
              <a:rPr lang="en-US" altLang="en-US" sz="2800" dirty="0" smtClean="0"/>
              <a:t>.</a:t>
            </a:r>
          </a:p>
          <a:p>
            <a:pPr>
              <a:spcAft>
                <a:spcPts val="1200"/>
              </a:spcAft>
            </a:pPr>
            <a:r>
              <a:rPr lang="en-US" sz="2800" dirty="0" smtClean="0"/>
              <a:t>People with serious mental illness die about 25 years earlier </a:t>
            </a:r>
            <a:r>
              <a:rPr lang="en-US" sz="2400" dirty="0" smtClean="0"/>
              <a:t>(on average) </a:t>
            </a:r>
            <a:r>
              <a:rPr lang="en-US" sz="2800" dirty="0" smtClean="0"/>
              <a:t>than the general population.</a:t>
            </a:r>
            <a:endParaRPr lang="en-US" altLang="en-US" sz="2800" dirty="0" smtClean="0"/>
          </a:p>
        </p:txBody>
      </p:sp>
      <p:sp>
        <p:nvSpPr>
          <p:cNvPr id="28676"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a:bodyPr>
          <a:lstStyle/>
          <a:p>
            <a:fld id="{76FFEA8A-1B66-4BB5-A7C0-CD379390A274}" type="slidenum">
              <a:rPr lang="en-US" altLang="en-US" smtClean="0"/>
              <a:pPr/>
              <a:t>13</a:t>
            </a:fld>
            <a:endParaRPr lang="en-US" altLang="en-US" smtClean="0"/>
          </a:p>
        </p:txBody>
      </p:sp>
      <p:sp>
        <p:nvSpPr>
          <p:cNvPr id="6146" name="Title 1"/>
          <p:cNvSpPr>
            <a:spLocks noGrp="1"/>
          </p:cNvSpPr>
          <p:nvPr>
            <p:ph type="title"/>
          </p:nvPr>
        </p:nvSpPr>
        <p:spPr>
          <a:xfrm>
            <a:off x="457200" y="274638"/>
            <a:ext cx="8229600" cy="944562"/>
          </a:xfrm>
        </p:spPr>
        <p:txBody>
          <a:bodyPr>
            <a:normAutofit/>
          </a:bodyPr>
          <a:lstStyle/>
          <a:p>
            <a:pPr eaLnBrk="1" fontAlgn="auto" hangingPunct="1">
              <a:spcAft>
                <a:spcPts val="0"/>
              </a:spcAft>
              <a:defRPr/>
            </a:pPr>
            <a:r>
              <a:rPr lang="en-US" dirty="0" smtClean="0"/>
              <a:t>Consequences of MH Disorders</a:t>
            </a:r>
          </a:p>
        </p:txBody>
      </p:sp>
      <p:sp>
        <p:nvSpPr>
          <p:cNvPr id="5" name="Right Triangle 4"/>
          <p:cNvSpPr>
            <a:spLocks/>
          </p:cNvSpPr>
          <p:nvPr/>
        </p:nvSpPr>
        <p:spPr bwMode="auto">
          <a:xfrm>
            <a:off x="84590" y="1049323"/>
            <a:ext cx="8991599" cy="51951"/>
          </a:xfrm>
          <a:prstGeom prst="rtTriangle">
            <a:avLst/>
          </a:prstGeom>
          <a:blipFill>
            <a:blip r:embed="rId3"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8680" name="Content Placeholder 1"/>
          <p:cNvSpPr txBox="1">
            <a:spLocks/>
          </p:cNvSpPr>
          <p:nvPr/>
        </p:nvSpPr>
        <p:spPr bwMode="auto">
          <a:xfrm>
            <a:off x="457200" y="5334000"/>
            <a:ext cx="8229600" cy="15668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Lucida Sans Unicode" pitchFamily="34" charset="0"/>
              <a:buAutoNum type="arabicPeriod"/>
            </a:pPr>
            <a:endParaRPr lang="en-US" altLang="en-US" sz="1200" dirty="0">
              <a:latin typeface="Lucida Sans Unicode"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normAutofit fontScale="92500" lnSpcReduction="10000"/>
          </a:bodyPr>
          <a:lstStyle/>
          <a:p>
            <a:r>
              <a:rPr lang="en-US" dirty="0" smtClean="0"/>
              <a:t>Adults with </a:t>
            </a:r>
            <a:r>
              <a:rPr lang="en-US" b="1" dirty="0" smtClean="0">
                <a:solidFill>
                  <a:srgbClr val="002060"/>
                </a:solidFill>
              </a:rPr>
              <a:t>serious mental illness die 25 years earlier</a:t>
            </a:r>
            <a:r>
              <a:rPr lang="en-US" dirty="0" smtClean="0"/>
              <a:t>, largely as a result of treatable medical conditions </a:t>
            </a:r>
            <a:r>
              <a:rPr lang="en-US" sz="1800" dirty="0" smtClean="0"/>
              <a:t>(NAMI, 2013)</a:t>
            </a:r>
          </a:p>
          <a:p>
            <a:r>
              <a:rPr lang="en-US" dirty="0" smtClean="0"/>
              <a:t>Adults with </a:t>
            </a:r>
            <a:r>
              <a:rPr lang="en-US" b="1" dirty="0">
                <a:solidFill>
                  <a:srgbClr val="002060"/>
                </a:solidFill>
              </a:rPr>
              <a:t>SUD die 26 years earlier</a:t>
            </a:r>
            <a:r>
              <a:rPr lang="en-US" dirty="0" smtClean="0"/>
              <a:t>, again due </a:t>
            </a:r>
            <a:r>
              <a:rPr lang="en-US" dirty="0"/>
              <a:t>to </a:t>
            </a:r>
            <a:r>
              <a:rPr lang="en-US" dirty="0" smtClean="0"/>
              <a:t>physical </a:t>
            </a:r>
            <a:r>
              <a:rPr lang="en-US" dirty="0"/>
              <a:t>health problems related to their long-term substance </a:t>
            </a:r>
            <a:r>
              <a:rPr lang="en-US" dirty="0" smtClean="0"/>
              <a:t>use </a:t>
            </a:r>
            <a:r>
              <a:rPr lang="en-US" sz="1800" dirty="0"/>
              <a:t>(LA County, 2015)</a:t>
            </a:r>
          </a:p>
          <a:p>
            <a:r>
              <a:rPr lang="en-US" b="1" dirty="0">
                <a:solidFill>
                  <a:srgbClr val="002060"/>
                </a:solidFill>
              </a:rPr>
              <a:t>Serious mental illness costs </a:t>
            </a:r>
            <a:r>
              <a:rPr lang="en-US" dirty="0" smtClean="0"/>
              <a:t>America </a:t>
            </a:r>
            <a:r>
              <a:rPr lang="en-US" b="1" dirty="0">
                <a:solidFill>
                  <a:srgbClr val="002060"/>
                </a:solidFill>
              </a:rPr>
              <a:t>$192.2 Billion</a:t>
            </a:r>
            <a:r>
              <a:rPr lang="en-US" dirty="0" smtClean="0"/>
              <a:t> per year in lost earnings.</a:t>
            </a:r>
            <a:r>
              <a:rPr lang="en-US" sz="2800" dirty="0"/>
              <a:t> </a:t>
            </a:r>
            <a:r>
              <a:rPr lang="en-US" sz="1800" dirty="0"/>
              <a:t>(NAMI, 2013)</a:t>
            </a:r>
          </a:p>
          <a:p>
            <a:r>
              <a:rPr lang="en-US" b="1" dirty="0">
                <a:solidFill>
                  <a:srgbClr val="002060"/>
                </a:solidFill>
              </a:rPr>
              <a:t>27 physical illnesses occur more often </a:t>
            </a:r>
            <a:r>
              <a:rPr lang="en-US" dirty="0"/>
              <a:t>in </a:t>
            </a:r>
            <a:r>
              <a:rPr lang="en-US" b="1" dirty="0">
                <a:solidFill>
                  <a:srgbClr val="002060"/>
                </a:solidFill>
              </a:rPr>
              <a:t>patients with alcohol addiction </a:t>
            </a:r>
            <a:r>
              <a:rPr lang="en-US" dirty="0" smtClean="0"/>
              <a:t>including the liver, pancreas, airways, gastrointestinal tract, and nervous system. </a:t>
            </a:r>
            <a:r>
              <a:rPr lang="en-US" sz="1800" dirty="0"/>
              <a:t>(</a:t>
            </a:r>
            <a:r>
              <a:rPr lang="en-US" sz="1800" dirty="0" smtClean="0"/>
              <a:t>Medical News </a:t>
            </a:r>
            <a:r>
              <a:rPr lang="en-US" sz="1800" dirty="0"/>
              <a:t>Today, 2015)</a:t>
            </a:r>
          </a:p>
          <a:p>
            <a:endParaRPr lang="en-US" b="1" dirty="0" smtClean="0"/>
          </a:p>
          <a:p>
            <a:endParaRPr lang="en-US" dirty="0"/>
          </a:p>
        </p:txBody>
      </p:sp>
      <p:sp>
        <p:nvSpPr>
          <p:cNvPr id="3" name="Title 2"/>
          <p:cNvSpPr>
            <a:spLocks noGrp="1"/>
          </p:cNvSpPr>
          <p:nvPr>
            <p:ph type="title"/>
          </p:nvPr>
        </p:nvSpPr>
        <p:spPr/>
        <p:txBody>
          <a:bodyPr/>
          <a:lstStyle/>
          <a:p>
            <a:r>
              <a:rPr lang="en-US" dirty="0" smtClean="0"/>
              <a:t>Why Is Integration Important?</a:t>
            </a:r>
            <a:endParaRPr lang="en-US" dirty="0"/>
          </a:p>
        </p:txBody>
      </p:sp>
      <p:sp>
        <p:nvSpPr>
          <p:cNvPr id="4" name="Slide Number Placeholder 3"/>
          <p:cNvSpPr>
            <a:spLocks noGrp="1"/>
          </p:cNvSpPr>
          <p:nvPr>
            <p:ph type="sldNum" sz="quarter" idx="12"/>
          </p:nvPr>
        </p:nvSpPr>
        <p:spPr/>
        <p:txBody>
          <a:bodyPr/>
          <a:lstStyle/>
          <a:p>
            <a:pPr>
              <a:defRPr/>
            </a:pPr>
            <a:fld id="{D979E6E3-9331-413D-BB4A-BFC4058CE957}" type="slidenum">
              <a:rPr lang="en-US" smtClean="0"/>
              <a:pPr>
                <a:defRPr/>
              </a:pPr>
              <a:t>14</a:t>
            </a:fld>
            <a:endParaRPr lang="en-US"/>
          </a:p>
        </p:txBody>
      </p:sp>
    </p:spTree>
    <p:extLst>
      <p:ext uri="{BB962C8B-B14F-4D97-AF65-F5344CB8AC3E}">
        <p14:creationId xmlns:p14="http://schemas.microsoft.com/office/powerpoint/2010/main" val="2471961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457200" y="1219200"/>
            <a:ext cx="8534400" cy="5148263"/>
          </a:xfrm>
        </p:spPr>
        <p:txBody>
          <a:bodyPr>
            <a:normAutofit fontScale="92500" lnSpcReduction="20000"/>
          </a:bodyPr>
          <a:lstStyle/>
          <a:p>
            <a:pPr>
              <a:spcAft>
                <a:spcPts val="1200"/>
              </a:spcAft>
            </a:pPr>
            <a:r>
              <a:rPr lang="en-US" dirty="0" smtClean="0"/>
              <a:t>Clinic redesign initiatives are underway, including implementing care clinics and health navigators.</a:t>
            </a:r>
            <a:endParaRPr lang="en-US" altLang="en-US" dirty="0" smtClean="0"/>
          </a:p>
          <a:p>
            <a:r>
              <a:rPr lang="en-US" altLang="en-US" dirty="0" smtClean="0"/>
              <a:t>Mental health and substance use services are integral to health care services.  The goals of DMH initiatives are:</a:t>
            </a:r>
          </a:p>
          <a:p>
            <a:pPr lvl="1"/>
            <a:r>
              <a:rPr lang="en-US" altLang="en-US" dirty="0" smtClean="0"/>
              <a:t>Ensure positive experiences of care </a:t>
            </a:r>
          </a:p>
          <a:p>
            <a:pPr lvl="1">
              <a:spcAft>
                <a:spcPts val="1200"/>
              </a:spcAft>
            </a:pPr>
            <a:r>
              <a:rPr lang="en-US" altLang="en-US" dirty="0" smtClean="0"/>
              <a:t>Enhance customer services</a:t>
            </a:r>
          </a:p>
          <a:p>
            <a:r>
              <a:rPr lang="en-US" altLang="en-US" dirty="0" smtClean="0"/>
              <a:t>Ensure care is effective</a:t>
            </a:r>
          </a:p>
          <a:p>
            <a:pPr lvl="1"/>
            <a:r>
              <a:rPr lang="en-US" altLang="en-US" dirty="0" smtClean="0"/>
              <a:t>Develop bi-directional care/behavioral health homes</a:t>
            </a:r>
          </a:p>
          <a:p>
            <a:pPr lvl="1">
              <a:spcAft>
                <a:spcPts val="1200"/>
              </a:spcAft>
            </a:pPr>
            <a:r>
              <a:rPr lang="en-US" altLang="en-US" dirty="0" smtClean="0"/>
              <a:t>Implement data outcomes system to enable monitoring of client progress</a:t>
            </a:r>
          </a:p>
          <a:p>
            <a:r>
              <a:rPr lang="en-US" altLang="en-US" dirty="0" smtClean="0"/>
              <a:t>Control/reduce costs</a:t>
            </a:r>
          </a:p>
          <a:p>
            <a:pPr lvl="1"/>
            <a:r>
              <a:rPr lang="en-US" altLang="en-US" dirty="0" smtClean="0"/>
              <a:t>Develop strategies to extend care</a:t>
            </a:r>
          </a:p>
          <a:p>
            <a:pPr lvl="1"/>
            <a:r>
              <a:rPr lang="en-US" altLang="en-US" dirty="0" smtClean="0"/>
              <a:t>Develop strategies to reduce readmission and preventable hospitalizations</a:t>
            </a:r>
          </a:p>
        </p:txBody>
      </p:sp>
      <p:sp>
        <p:nvSpPr>
          <p:cNvPr id="297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4365025-E915-43CC-AD1C-452C4B4D0AAE}" type="slidenum">
              <a:rPr lang="en-US" altLang="en-US" smtClean="0"/>
              <a:pPr/>
              <a:t>15</a:t>
            </a:fld>
            <a:endParaRPr lang="en-US" altLang="en-US" smtClean="0"/>
          </a:p>
        </p:txBody>
      </p:sp>
      <p:sp>
        <p:nvSpPr>
          <p:cNvPr id="3" name="Title 2"/>
          <p:cNvSpPr>
            <a:spLocks noGrp="1"/>
          </p:cNvSpPr>
          <p:nvPr>
            <p:ph type="title"/>
          </p:nvPr>
        </p:nvSpPr>
        <p:spPr>
          <a:xfrm>
            <a:off x="0" y="0"/>
            <a:ext cx="9144000" cy="1143000"/>
          </a:xfrm>
        </p:spPr>
        <p:txBody>
          <a:bodyPr>
            <a:normAutofit/>
          </a:bodyPr>
          <a:lstStyle/>
          <a:p>
            <a:pPr algn="ctr">
              <a:defRPr/>
            </a:pPr>
            <a:r>
              <a:rPr lang="en-US" dirty="0" smtClean="0"/>
              <a:t>Why </a:t>
            </a:r>
            <a:r>
              <a:rPr lang="en-US" dirty="0" smtClean="0"/>
              <a:t>focus on COD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sldNum" sz="quarter" idx="12"/>
          </p:nvPr>
        </p:nvSpPr>
        <p:spPr>
          <a:noFill/>
        </p:spPr>
        <p:txBody>
          <a:bodyPr/>
          <a:lstStyle/>
          <a:p>
            <a:fld id="{0B25B808-8C1A-4132-838D-F4F36F619FD1}" type="slidenum">
              <a:rPr lang="en-US" smtClean="0"/>
              <a:pPr/>
              <a:t>16</a:t>
            </a:fld>
            <a:endParaRPr lang="en-US" smtClean="0"/>
          </a:p>
        </p:txBody>
      </p:sp>
      <p:sp>
        <p:nvSpPr>
          <p:cNvPr id="52227" name="Rectangle 4"/>
          <p:cNvSpPr>
            <a:spLocks noGrp="1" noChangeArrowheads="1"/>
          </p:cNvSpPr>
          <p:nvPr>
            <p:ph type="ctrTitle"/>
          </p:nvPr>
        </p:nvSpPr>
        <p:spPr>
          <a:xfrm>
            <a:off x="228600" y="1427163"/>
            <a:ext cx="8915400" cy="2382837"/>
          </a:xfrm>
        </p:spPr>
        <p:txBody>
          <a:bodyPr>
            <a:normAutofit/>
          </a:bodyPr>
          <a:lstStyle/>
          <a:p>
            <a:pPr algn="ctr" eaLnBrk="1" hangingPunct="1"/>
            <a:r>
              <a:rPr lang="en-US" dirty="0" smtClean="0"/>
              <a:t>The Science of Addiction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lide-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3705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Grp="1" noChangeAspect="1" noChangeArrowheads="1"/>
          </p:cNvPicPr>
          <p:nvPr>
            <p:ph idx="1"/>
          </p:nvPr>
        </p:nvPicPr>
        <p:blipFill>
          <a:blip r:embed="rId3" cstate="print"/>
          <a:srcRect b="6667"/>
          <a:stretch>
            <a:fillRect/>
          </a:stretch>
        </p:blipFill>
        <p:spPr>
          <a:xfrm>
            <a:off x="0" y="1676400"/>
            <a:ext cx="4724400" cy="3187700"/>
          </a:xfrm>
          <a:noFill/>
          <a:ln w="57150" cmpd="thinThick">
            <a:solidFill>
              <a:schemeClr val="accent2"/>
            </a:solidFill>
          </a:ln>
        </p:spPr>
      </p:pic>
      <p:sp>
        <p:nvSpPr>
          <p:cNvPr id="56322" name="Rectangle 2"/>
          <p:cNvSpPr>
            <a:spLocks noGrp="1" noChangeArrowheads="1"/>
          </p:cNvSpPr>
          <p:nvPr>
            <p:ph type="title"/>
          </p:nvPr>
        </p:nvSpPr>
        <p:spPr>
          <a:xfrm>
            <a:off x="76200" y="228600"/>
            <a:ext cx="8686800" cy="1066800"/>
          </a:xfrm>
        </p:spPr>
        <p:txBody>
          <a:bodyPr/>
          <a:lstStyle/>
          <a:p>
            <a:pPr eaLnBrk="1" hangingPunct="1"/>
            <a:r>
              <a:rPr lang="en-US" sz="3000" smtClean="0"/>
              <a:t>Pathway for Understanding </a:t>
            </a:r>
            <a:r>
              <a:rPr lang="en-US" sz="3000" smtClean="0">
                <a:solidFill>
                  <a:srgbClr val="FF0000"/>
                </a:solidFill>
              </a:rPr>
              <a:t>Addictive Effects </a:t>
            </a:r>
            <a:r>
              <a:rPr lang="en-US" sz="3000" smtClean="0"/>
              <a:t>of Drugs on the Brain &amp; Behavior</a:t>
            </a:r>
            <a:endParaRPr lang="en-US" sz="3000" smtClean="0">
              <a:solidFill>
                <a:srgbClr val="FF0000"/>
              </a:solidFill>
            </a:endParaRPr>
          </a:p>
        </p:txBody>
      </p:sp>
      <p:pic>
        <p:nvPicPr>
          <p:cNvPr id="56324" name="Picture 5"/>
          <p:cNvPicPr>
            <a:picLocks noChangeAspect="1" noChangeArrowheads="1"/>
          </p:cNvPicPr>
          <p:nvPr/>
        </p:nvPicPr>
        <p:blipFill>
          <a:blip r:embed="rId4" cstate="print"/>
          <a:srcRect r="5151" b="3851"/>
          <a:stretch>
            <a:fillRect/>
          </a:stretch>
        </p:blipFill>
        <p:spPr bwMode="auto">
          <a:xfrm>
            <a:off x="4495800" y="3549650"/>
            <a:ext cx="4648200" cy="3308350"/>
          </a:xfrm>
          <a:prstGeom prst="rect">
            <a:avLst/>
          </a:prstGeom>
          <a:noFill/>
          <a:ln w="57150" cmpd="thinThick">
            <a:solidFill>
              <a:srgbClr val="475951"/>
            </a:solidFill>
            <a:miter lim="800000"/>
            <a:headEnd/>
            <a:tailEnd/>
          </a:ln>
        </p:spPr>
      </p:pic>
      <p:sp>
        <p:nvSpPr>
          <p:cNvPr id="56325" name="Rectangle 6"/>
          <p:cNvSpPr>
            <a:spLocks noChangeArrowheads="1"/>
          </p:cNvSpPr>
          <p:nvPr/>
        </p:nvSpPr>
        <p:spPr bwMode="auto">
          <a:xfrm>
            <a:off x="5715000" y="1981200"/>
            <a:ext cx="2646363" cy="1431925"/>
          </a:xfrm>
          <a:prstGeom prst="rect">
            <a:avLst/>
          </a:prstGeom>
          <a:noFill/>
          <a:ln w="9525">
            <a:noFill/>
            <a:miter lim="800000"/>
            <a:headEnd/>
            <a:tailEnd/>
          </a:ln>
        </p:spPr>
        <p:txBody>
          <a:bodyPr>
            <a:spAutoFit/>
          </a:bodyPr>
          <a:lstStyle/>
          <a:p>
            <a:r>
              <a:rPr lang="en-US" sz="4400" b="1">
                <a:solidFill>
                  <a:srgbClr val="FF0000"/>
                </a:solidFill>
              </a:rPr>
              <a:t>Reward Pathway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lide-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7772400" cy="1143000"/>
          </a:xfrm>
        </p:spPr>
        <p:txBody>
          <a:bodyPr>
            <a:normAutofit/>
          </a:bodyPr>
          <a:lstStyle/>
          <a:p>
            <a:r>
              <a:rPr lang="en-US" dirty="0" smtClean="0"/>
              <a:t>What we’ll cover</a:t>
            </a:r>
            <a:endParaRPr lang="en-US" sz="3200" dirty="0"/>
          </a:p>
        </p:txBody>
      </p:sp>
      <p:sp>
        <p:nvSpPr>
          <p:cNvPr id="6" name="Content Placeholder 5"/>
          <p:cNvSpPr>
            <a:spLocks noGrp="1"/>
          </p:cNvSpPr>
          <p:nvPr>
            <p:ph idx="1"/>
          </p:nvPr>
        </p:nvSpPr>
        <p:spPr>
          <a:xfrm>
            <a:off x="381000" y="2057400"/>
            <a:ext cx="8382000" cy="4343400"/>
          </a:xfrm>
        </p:spPr>
        <p:txBody>
          <a:bodyPr>
            <a:noAutofit/>
          </a:bodyPr>
          <a:lstStyle/>
          <a:p>
            <a:pPr>
              <a:spcAft>
                <a:spcPts val="1200"/>
              </a:spcAft>
            </a:pPr>
            <a:r>
              <a:rPr lang="en-US" sz="2800" dirty="0" smtClean="0"/>
              <a:t>Prevalence of co-occurring mental health, substance use, and physical health disorders</a:t>
            </a:r>
          </a:p>
          <a:p>
            <a:pPr>
              <a:spcAft>
                <a:spcPts val="1200"/>
              </a:spcAft>
            </a:pPr>
            <a:r>
              <a:rPr lang="en-US" sz="2800" dirty="0" smtClean="0"/>
              <a:t>Review of drug categories</a:t>
            </a:r>
          </a:p>
          <a:p>
            <a:pPr>
              <a:spcAft>
                <a:spcPts val="1200"/>
              </a:spcAft>
            </a:pPr>
            <a:r>
              <a:rPr lang="en-US" sz="2800" dirty="0" smtClean="0"/>
              <a:t>How drugs affect your brain and body</a:t>
            </a:r>
          </a:p>
          <a:p>
            <a:pPr>
              <a:spcAft>
                <a:spcPts val="1200"/>
              </a:spcAft>
            </a:pPr>
            <a:r>
              <a:rPr lang="en-US" sz="2800" dirty="0" smtClean="0"/>
              <a:t>Strategies for working with clients with CODs</a:t>
            </a:r>
          </a:p>
          <a:p>
            <a:pPr lvl="1">
              <a:spcAft>
                <a:spcPts val="1200"/>
              </a:spcAft>
            </a:pPr>
            <a:r>
              <a:rPr lang="en-US" sz="2400" dirty="0" smtClean="0"/>
              <a:t>Tips to accommodate cognitive deficits</a:t>
            </a:r>
          </a:p>
          <a:p>
            <a:pPr lvl="1">
              <a:spcAft>
                <a:spcPts val="1200"/>
              </a:spcAft>
            </a:pPr>
            <a:r>
              <a:rPr lang="en-US" sz="2400" dirty="0" smtClean="0"/>
              <a:t>Behavioral health interventions for medical conditions</a:t>
            </a:r>
          </a:p>
          <a:p>
            <a:endParaRPr lang="en-US" sz="2800" dirty="0" smtClean="0"/>
          </a:p>
          <a:p>
            <a:endParaRPr lang="en-US" sz="2800" dirty="0"/>
          </a:p>
        </p:txBody>
      </p:sp>
    </p:spTree>
    <p:extLst>
      <p:ext uri="{BB962C8B-B14F-4D97-AF65-F5344CB8AC3E}">
        <p14:creationId xmlns:p14="http://schemas.microsoft.com/office/powerpoint/2010/main" val="224458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228600" y="0"/>
            <a:ext cx="8686800" cy="1066800"/>
          </a:xfrm>
        </p:spPr>
        <p:txBody>
          <a:bodyPr/>
          <a:lstStyle/>
          <a:p>
            <a:pPr algn="ctr" eaLnBrk="1" hangingPunct="1"/>
            <a:r>
              <a:rPr lang="en-US" dirty="0" smtClean="0"/>
              <a:t>Dopamine and the Brain</a:t>
            </a:r>
          </a:p>
        </p:txBody>
      </p:sp>
      <p:pic>
        <p:nvPicPr>
          <p:cNvPr id="4" name="0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524000" y="171450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3200" y="1066800"/>
            <a:ext cx="3589338" cy="5638800"/>
            <a:chOff x="144" y="672"/>
            <a:chExt cx="2544" cy="3552"/>
          </a:xfrm>
        </p:grpSpPr>
        <p:sp>
          <p:nvSpPr>
            <p:cNvPr id="297987" name="Rectangle 3"/>
            <p:cNvSpPr>
              <a:spLocks noChangeArrowheads="1"/>
            </p:cNvSpPr>
            <p:nvPr/>
          </p:nvSpPr>
          <p:spPr bwMode="auto">
            <a:xfrm>
              <a:off x="144" y="672"/>
              <a:ext cx="2544" cy="355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p>
          </p:txBody>
        </p:sp>
        <p:sp>
          <p:nvSpPr>
            <p:cNvPr id="297988" name="Line 4"/>
            <p:cNvSpPr>
              <a:spLocks noChangeShapeType="1"/>
            </p:cNvSpPr>
            <p:nvPr/>
          </p:nvSpPr>
          <p:spPr bwMode="auto">
            <a:xfrm>
              <a:off x="596" y="1118"/>
              <a:ext cx="1" cy="1763"/>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89" name="Line 5"/>
            <p:cNvSpPr>
              <a:spLocks noChangeShapeType="1"/>
            </p:cNvSpPr>
            <p:nvPr/>
          </p:nvSpPr>
          <p:spPr bwMode="auto">
            <a:xfrm>
              <a:off x="565" y="2881"/>
              <a:ext cx="3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0" name="Line 6"/>
            <p:cNvSpPr>
              <a:spLocks noChangeShapeType="1"/>
            </p:cNvSpPr>
            <p:nvPr/>
          </p:nvSpPr>
          <p:spPr bwMode="auto">
            <a:xfrm>
              <a:off x="565" y="2442"/>
              <a:ext cx="33"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1" name="Line 7"/>
            <p:cNvSpPr>
              <a:spLocks noChangeShapeType="1"/>
            </p:cNvSpPr>
            <p:nvPr/>
          </p:nvSpPr>
          <p:spPr bwMode="auto">
            <a:xfrm>
              <a:off x="565" y="2002"/>
              <a:ext cx="3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2" name="Line 8"/>
            <p:cNvSpPr>
              <a:spLocks noChangeShapeType="1"/>
            </p:cNvSpPr>
            <p:nvPr/>
          </p:nvSpPr>
          <p:spPr bwMode="auto">
            <a:xfrm>
              <a:off x="565" y="1558"/>
              <a:ext cx="33"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3" name="Line 9"/>
            <p:cNvSpPr>
              <a:spLocks noChangeShapeType="1"/>
            </p:cNvSpPr>
            <p:nvPr/>
          </p:nvSpPr>
          <p:spPr bwMode="auto">
            <a:xfrm>
              <a:off x="565" y="1118"/>
              <a:ext cx="3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4" name="Line 10"/>
            <p:cNvSpPr>
              <a:spLocks noChangeShapeType="1"/>
            </p:cNvSpPr>
            <p:nvPr/>
          </p:nvSpPr>
          <p:spPr bwMode="auto">
            <a:xfrm>
              <a:off x="596" y="2881"/>
              <a:ext cx="191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5" name="Line 11"/>
            <p:cNvSpPr>
              <a:spLocks noChangeShapeType="1"/>
            </p:cNvSpPr>
            <p:nvPr/>
          </p:nvSpPr>
          <p:spPr bwMode="auto">
            <a:xfrm flipV="1">
              <a:off x="596"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6" name="Line 12"/>
            <p:cNvSpPr>
              <a:spLocks noChangeShapeType="1"/>
            </p:cNvSpPr>
            <p:nvPr/>
          </p:nvSpPr>
          <p:spPr bwMode="auto">
            <a:xfrm flipV="1">
              <a:off x="699"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7" name="Line 13"/>
            <p:cNvSpPr>
              <a:spLocks noChangeShapeType="1"/>
            </p:cNvSpPr>
            <p:nvPr/>
          </p:nvSpPr>
          <p:spPr bwMode="auto">
            <a:xfrm flipV="1">
              <a:off x="795"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8" name="Line 14"/>
            <p:cNvSpPr>
              <a:spLocks noChangeShapeType="1"/>
            </p:cNvSpPr>
            <p:nvPr/>
          </p:nvSpPr>
          <p:spPr bwMode="auto">
            <a:xfrm flipV="1">
              <a:off x="89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7999" name="Line 15"/>
            <p:cNvSpPr>
              <a:spLocks noChangeShapeType="1"/>
            </p:cNvSpPr>
            <p:nvPr/>
          </p:nvSpPr>
          <p:spPr bwMode="auto">
            <a:xfrm flipV="1">
              <a:off x="1001"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0" name="Line 16"/>
            <p:cNvSpPr>
              <a:spLocks noChangeShapeType="1"/>
            </p:cNvSpPr>
            <p:nvPr/>
          </p:nvSpPr>
          <p:spPr bwMode="auto">
            <a:xfrm flipV="1">
              <a:off x="109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1" name="Line 17"/>
            <p:cNvSpPr>
              <a:spLocks noChangeShapeType="1"/>
            </p:cNvSpPr>
            <p:nvPr/>
          </p:nvSpPr>
          <p:spPr bwMode="auto">
            <a:xfrm flipV="1">
              <a:off x="1201"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2" name="Line 18"/>
            <p:cNvSpPr>
              <a:spLocks noChangeShapeType="1"/>
            </p:cNvSpPr>
            <p:nvPr/>
          </p:nvSpPr>
          <p:spPr bwMode="auto">
            <a:xfrm flipV="1">
              <a:off x="130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3" name="Line 19"/>
            <p:cNvSpPr>
              <a:spLocks noChangeShapeType="1"/>
            </p:cNvSpPr>
            <p:nvPr/>
          </p:nvSpPr>
          <p:spPr bwMode="auto">
            <a:xfrm flipV="1">
              <a:off x="1401"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4" name="Line 20"/>
            <p:cNvSpPr>
              <a:spLocks noChangeShapeType="1"/>
            </p:cNvSpPr>
            <p:nvPr/>
          </p:nvSpPr>
          <p:spPr bwMode="auto">
            <a:xfrm flipV="1">
              <a:off x="150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5" name="Line 21"/>
            <p:cNvSpPr>
              <a:spLocks noChangeShapeType="1"/>
            </p:cNvSpPr>
            <p:nvPr/>
          </p:nvSpPr>
          <p:spPr bwMode="auto">
            <a:xfrm flipV="1">
              <a:off x="1606"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6" name="Line 22"/>
            <p:cNvSpPr>
              <a:spLocks noChangeShapeType="1"/>
            </p:cNvSpPr>
            <p:nvPr/>
          </p:nvSpPr>
          <p:spPr bwMode="auto">
            <a:xfrm flipV="1">
              <a:off x="170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7" name="Line 23"/>
            <p:cNvSpPr>
              <a:spLocks noChangeShapeType="1"/>
            </p:cNvSpPr>
            <p:nvPr/>
          </p:nvSpPr>
          <p:spPr bwMode="auto">
            <a:xfrm flipV="1">
              <a:off x="1806"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8" name="Line 24"/>
            <p:cNvSpPr>
              <a:spLocks noChangeShapeType="1"/>
            </p:cNvSpPr>
            <p:nvPr/>
          </p:nvSpPr>
          <p:spPr bwMode="auto">
            <a:xfrm flipV="1">
              <a:off x="1908"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09" name="Line 25"/>
            <p:cNvSpPr>
              <a:spLocks noChangeShapeType="1"/>
            </p:cNvSpPr>
            <p:nvPr/>
          </p:nvSpPr>
          <p:spPr bwMode="auto">
            <a:xfrm flipV="1">
              <a:off x="2011"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10" name="Line 26"/>
            <p:cNvSpPr>
              <a:spLocks noChangeShapeType="1"/>
            </p:cNvSpPr>
            <p:nvPr/>
          </p:nvSpPr>
          <p:spPr bwMode="auto">
            <a:xfrm flipV="1">
              <a:off x="2109"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11" name="Line 27"/>
            <p:cNvSpPr>
              <a:spLocks noChangeShapeType="1"/>
            </p:cNvSpPr>
            <p:nvPr/>
          </p:nvSpPr>
          <p:spPr bwMode="auto">
            <a:xfrm flipV="1">
              <a:off x="2211"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12" name="Line 28"/>
            <p:cNvSpPr>
              <a:spLocks noChangeShapeType="1"/>
            </p:cNvSpPr>
            <p:nvPr/>
          </p:nvSpPr>
          <p:spPr bwMode="auto">
            <a:xfrm flipV="1">
              <a:off x="2313"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13" name="Line 29"/>
            <p:cNvSpPr>
              <a:spLocks noChangeShapeType="1"/>
            </p:cNvSpPr>
            <p:nvPr/>
          </p:nvSpPr>
          <p:spPr bwMode="auto">
            <a:xfrm flipV="1">
              <a:off x="2410" y="2881"/>
              <a:ext cx="1"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14" name="Line 30"/>
            <p:cNvSpPr>
              <a:spLocks noChangeShapeType="1"/>
            </p:cNvSpPr>
            <p:nvPr/>
          </p:nvSpPr>
          <p:spPr bwMode="auto">
            <a:xfrm flipV="1">
              <a:off x="2512" y="2881"/>
              <a:ext cx="0" cy="2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15" name="Line 31"/>
            <p:cNvSpPr>
              <a:spLocks noChangeShapeType="1"/>
            </p:cNvSpPr>
            <p:nvPr/>
          </p:nvSpPr>
          <p:spPr bwMode="auto">
            <a:xfrm>
              <a:off x="647" y="2002"/>
              <a:ext cx="104" cy="4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16" name="Line 32"/>
            <p:cNvSpPr>
              <a:spLocks noChangeShapeType="1"/>
            </p:cNvSpPr>
            <p:nvPr/>
          </p:nvSpPr>
          <p:spPr bwMode="auto">
            <a:xfrm flipV="1">
              <a:off x="750" y="1956"/>
              <a:ext cx="97" cy="8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17" name="Line 33"/>
            <p:cNvSpPr>
              <a:spLocks noChangeShapeType="1"/>
            </p:cNvSpPr>
            <p:nvPr/>
          </p:nvSpPr>
          <p:spPr bwMode="auto">
            <a:xfrm>
              <a:off x="847" y="1956"/>
              <a:ext cx="101" cy="3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18" name="Line 34"/>
            <p:cNvSpPr>
              <a:spLocks noChangeShapeType="1"/>
            </p:cNvSpPr>
            <p:nvPr/>
          </p:nvSpPr>
          <p:spPr bwMode="auto">
            <a:xfrm>
              <a:off x="950" y="1993"/>
              <a:ext cx="102" cy="9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19" name="Line 35"/>
            <p:cNvSpPr>
              <a:spLocks noChangeShapeType="1"/>
            </p:cNvSpPr>
            <p:nvPr/>
          </p:nvSpPr>
          <p:spPr bwMode="auto">
            <a:xfrm flipV="1">
              <a:off x="1052" y="1558"/>
              <a:ext cx="98" cy="53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0" name="Line 36"/>
            <p:cNvSpPr>
              <a:spLocks noChangeShapeType="1"/>
            </p:cNvSpPr>
            <p:nvPr/>
          </p:nvSpPr>
          <p:spPr bwMode="auto">
            <a:xfrm>
              <a:off x="1150" y="1558"/>
              <a:ext cx="102" cy="8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1" name="Line 37"/>
            <p:cNvSpPr>
              <a:spLocks noChangeShapeType="1"/>
            </p:cNvSpPr>
            <p:nvPr/>
          </p:nvSpPr>
          <p:spPr bwMode="auto">
            <a:xfrm>
              <a:off x="1252" y="1645"/>
              <a:ext cx="101" cy="13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2" name="Line 38"/>
            <p:cNvSpPr>
              <a:spLocks noChangeShapeType="1"/>
            </p:cNvSpPr>
            <p:nvPr/>
          </p:nvSpPr>
          <p:spPr bwMode="auto">
            <a:xfrm>
              <a:off x="1355" y="1780"/>
              <a:ext cx="97" cy="8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3" name="Line 39"/>
            <p:cNvSpPr>
              <a:spLocks noChangeShapeType="1"/>
            </p:cNvSpPr>
            <p:nvPr/>
          </p:nvSpPr>
          <p:spPr bwMode="auto">
            <a:xfrm>
              <a:off x="1451" y="1868"/>
              <a:ext cx="99" cy="2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4" name="Line 40"/>
            <p:cNvSpPr>
              <a:spLocks noChangeShapeType="1"/>
            </p:cNvSpPr>
            <p:nvPr/>
          </p:nvSpPr>
          <p:spPr bwMode="auto">
            <a:xfrm>
              <a:off x="1554" y="1895"/>
              <a:ext cx="105" cy="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5" name="Line 41"/>
            <p:cNvSpPr>
              <a:spLocks noChangeShapeType="1"/>
            </p:cNvSpPr>
            <p:nvPr/>
          </p:nvSpPr>
          <p:spPr bwMode="auto">
            <a:xfrm>
              <a:off x="1657" y="1905"/>
              <a:ext cx="97" cy="1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6" name="Line 42"/>
            <p:cNvSpPr>
              <a:spLocks noChangeShapeType="1"/>
            </p:cNvSpPr>
            <p:nvPr/>
          </p:nvSpPr>
          <p:spPr bwMode="auto">
            <a:xfrm>
              <a:off x="1754" y="1919"/>
              <a:ext cx="102" cy="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7" name="Line 43"/>
            <p:cNvSpPr>
              <a:spLocks noChangeShapeType="1"/>
            </p:cNvSpPr>
            <p:nvPr/>
          </p:nvSpPr>
          <p:spPr bwMode="auto">
            <a:xfrm>
              <a:off x="1857" y="1928"/>
              <a:ext cx="102" cy="2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8" name="Line 44"/>
            <p:cNvSpPr>
              <a:spLocks noChangeShapeType="1"/>
            </p:cNvSpPr>
            <p:nvPr/>
          </p:nvSpPr>
          <p:spPr bwMode="auto">
            <a:xfrm>
              <a:off x="1959" y="1956"/>
              <a:ext cx="98" cy="1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29" name="Line 45"/>
            <p:cNvSpPr>
              <a:spLocks noChangeShapeType="1"/>
            </p:cNvSpPr>
            <p:nvPr/>
          </p:nvSpPr>
          <p:spPr bwMode="auto">
            <a:xfrm>
              <a:off x="2057" y="1974"/>
              <a:ext cx="102" cy="1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30" name="Line 46"/>
            <p:cNvSpPr>
              <a:spLocks noChangeShapeType="1"/>
            </p:cNvSpPr>
            <p:nvPr/>
          </p:nvSpPr>
          <p:spPr bwMode="auto">
            <a:xfrm>
              <a:off x="2159" y="1993"/>
              <a:ext cx="102" cy="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31" name="Line 47"/>
            <p:cNvSpPr>
              <a:spLocks noChangeShapeType="1"/>
            </p:cNvSpPr>
            <p:nvPr/>
          </p:nvSpPr>
          <p:spPr bwMode="auto">
            <a:xfrm flipV="1">
              <a:off x="2262" y="1993"/>
              <a:ext cx="98" cy="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32" name="Line 48"/>
            <p:cNvSpPr>
              <a:spLocks noChangeShapeType="1"/>
            </p:cNvSpPr>
            <p:nvPr/>
          </p:nvSpPr>
          <p:spPr bwMode="auto">
            <a:xfrm>
              <a:off x="2359" y="1993"/>
              <a:ext cx="99" cy="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33" name="Rectangle 49"/>
            <p:cNvSpPr>
              <a:spLocks noChangeArrowheads="1"/>
            </p:cNvSpPr>
            <p:nvPr/>
          </p:nvSpPr>
          <p:spPr bwMode="auto">
            <a:xfrm>
              <a:off x="611" y="1969"/>
              <a:ext cx="68"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34" name="Rectangle 50"/>
            <p:cNvSpPr>
              <a:spLocks noChangeArrowheads="1"/>
            </p:cNvSpPr>
            <p:nvPr/>
          </p:nvSpPr>
          <p:spPr bwMode="auto">
            <a:xfrm>
              <a:off x="714" y="2011"/>
              <a:ext cx="63"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35" name="Rectangle 51"/>
            <p:cNvSpPr>
              <a:spLocks noChangeArrowheads="1"/>
            </p:cNvSpPr>
            <p:nvPr/>
          </p:nvSpPr>
          <p:spPr bwMode="auto">
            <a:xfrm>
              <a:off x="811" y="1923"/>
              <a:ext cx="65"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36" name="Rectangle 52"/>
            <p:cNvSpPr>
              <a:spLocks noChangeArrowheads="1"/>
            </p:cNvSpPr>
            <p:nvPr/>
          </p:nvSpPr>
          <p:spPr bwMode="auto">
            <a:xfrm>
              <a:off x="914"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37" name="Rectangle 53"/>
            <p:cNvSpPr>
              <a:spLocks noChangeArrowheads="1"/>
            </p:cNvSpPr>
            <p:nvPr/>
          </p:nvSpPr>
          <p:spPr bwMode="auto">
            <a:xfrm>
              <a:off x="1016" y="2057"/>
              <a:ext cx="68"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38" name="Rectangle 54"/>
            <p:cNvSpPr>
              <a:spLocks noChangeArrowheads="1"/>
            </p:cNvSpPr>
            <p:nvPr/>
          </p:nvSpPr>
          <p:spPr bwMode="auto">
            <a:xfrm>
              <a:off x="1114" y="152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39" name="Rectangle 55"/>
            <p:cNvSpPr>
              <a:spLocks noChangeArrowheads="1"/>
            </p:cNvSpPr>
            <p:nvPr/>
          </p:nvSpPr>
          <p:spPr bwMode="auto">
            <a:xfrm>
              <a:off x="1216" y="1613"/>
              <a:ext cx="65"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0" name="Rectangle 56"/>
            <p:cNvSpPr>
              <a:spLocks noChangeArrowheads="1"/>
            </p:cNvSpPr>
            <p:nvPr/>
          </p:nvSpPr>
          <p:spPr bwMode="auto">
            <a:xfrm>
              <a:off x="1319" y="1747"/>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1" name="Rectangle 57"/>
            <p:cNvSpPr>
              <a:spLocks noChangeArrowheads="1"/>
            </p:cNvSpPr>
            <p:nvPr/>
          </p:nvSpPr>
          <p:spPr bwMode="auto">
            <a:xfrm>
              <a:off x="1417" y="183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2" name="Rectangle 58"/>
            <p:cNvSpPr>
              <a:spLocks noChangeArrowheads="1"/>
            </p:cNvSpPr>
            <p:nvPr/>
          </p:nvSpPr>
          <p:spPr bwMode="auto">
            <a:xfrm>
              <a:off x="1519" y="1863"/>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3" name="Rectangle 59"/>
            <p:cNvSpPr>
              <a:spLocks noChangeArrowheads="1"/>
            </p:cNvSpPr>
            <p:nvPr/>
          </p:nvSpPr>
          <p:spPr bwMode="auto">
            <a:xfrm>
              <a:off x="1621" y="1872"/>
              <a:ext cx="64"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4" name="Rectangle 60"/>
            <p:cNvSpPr>
              <a:spLocks noChangeArrowheads="1"/>
            </p:cNvSpPr>
            <p:nvPr/>
          </p:nvSpPr>
          <p:spPr bwMode="auto">
            <a:xfrm>
              <a:off x="1718" y="1886"/>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5" name="Rectangle 61"/>
            <p:cNvSpPr>
              <a:spLocks noChangeArrowheads="1"/>
            </p:cNvSpPr>
            <p:nvPr/>
          </p:nvSpPr>
          <p:spPr bwMode="auto">
            <a:xfrm>
              <a:off x="1820" y="1895"/>
              <a:ext cx="68"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6" name="Rectangle 62"/>
            <p:cNvSpPr>
              <a:spLocks noChangeArrowheads="1"/>
            </p:cNvSpPr>
            <p:nvPr/>
          </p:nvSpPr>
          <p:spPr bwMode="auto">
            <a:xfrm>
              <a:off x="1923" y="1923"/>
              <a:ext cx="69"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7" name="Rectangle 63"/>
            <p:cNvSpPr>
              <a:spLocks noChangeArrowheads="1"/>
            </p:cNvSpPr>
            <p:nvPr/>
          </p:nvSpPr>
          <p:spPr bwMode="auto">
            <a:xfrm>
              <a:off x="2021" y="1942"/>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8" name="Rectangle 64"/>
            <p:cNvSpPr>
              <a:spLocks noChangeArrowheads="1"/>
            </p:cNvSpPr>
            <p:nvPr/>
          </p:nvSpPr>
          <p:spPr bwMode="auto">
            <a:xfrm>
              <a:off x="2123"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49" name="Rectangle 65"/>
            <p:cNvSpPr>
              <a:spLocks noChangeArrowheads="1"/>
            </p:cNvSpPr>
            <p:nvPr/>
          </p:nvSpPr>
          <p:spPr bwMode="auto">
            <a:xfrm>
              <a:off x="2226" y="1969"/>
              <a:ext cx="71"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50" name="Rectangle 66"/>
            <p:cNvSpPr>
              <a:spLocks noChangeArrowheads="1"/>
            </p:cNvSpPr>
            <p:nvPr/>
          </p:nvSpPr>
          <p:spPr bwMode="auto">
            <a:xfrm>
              <a:off x="2323" y="1960"/>
              <a:ext cx="63"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51" name="Rectangle 67"/>
            <p:cNvSpPr>
              <a:spLocks noChangeArrowheads="1"/>
            </p:cNvSpPr>
            <p:nvPr/>
          </p:nvSpPr>
          <p:spPr bwMode="auto">
            <a:xfrm>
              <a:off x="2426" y="1969"/>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052" name="Rectangle 68"/>
            <p:cNvSpPr>
              <a:spLocks noChangeArrowheads="1"/>
            </p:cNvSpPr>
            <p:nvPr/>
          </p:nvSpPr>
          <p:spPr bwMode="auto">
            <a:xfrm>
              <a:off x="464" y="2830"/>
              <a:ext cx="63" cy="13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0</a:t>
              </a:r>
              <a:endParaRPr lang="en-US"/>
            </a:p>
          </p:txBody>
        </p:sp>
        <p:sp>
          <p:nvSpPr>
            <p:cNvPr id="298053" name="Rectangle 69"/>
            <p:cNvSpPr>
              <a:spLocks noChangeArrowheads="1"/>
            </p:cNvSpPr>
            <p:nvPr/>
          </p:nvSpPr>
          <p:spPr bwMode="auto">
            <a:xfrm>
              <a:off x="406" y="2388"/>
              <a:ext cx="12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50</a:t>
              </a:r>
              <a:endParaRPr lang="en-US"/>
            </a:p>
          </p:txBody>
        </p:sp>
        <p:sp>
          <p:nvSpPr>
            <p:cNvPr id="298054" name="Rectangle 70"/>
            <p:cNvSpPr>
              <a:spLocks noChangeArrowheads="1"/>
            </p:cNvSpPr>
            <p:nvPr/>
          </p:nvSpPr>
          <p:spPr bwMode="auto">
            <a:xfrm>
              <a:off x="349" y="1951"/>
              <a:ext cx="187"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100</a:t>
              </a:r>
              <a:endParaRPr lang="en-US"/>
            </a:p>
          </p:txBody>
        </p:sp>
        <p:sp>
          <p:nvSpPr>
            <p:cNvPr id="298055" name="Rectangle 71"/>
            <p:cNvSpPr>
              <a:spLocks noChangeArrowheads="1"/>
            </p:cNvSpPr>
            <p:nvPr/>
          </p:nvSpPr>
          <p:spPr bwMode="auto">
            <a:xfrm>
              <a:off x="349" y="1507"/>
              <a:ext cx="187"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150</a:t>
              </a:r>
              <a:endParaRPr lang="en-US"/>
            </a:p>
          </p:txBody>
        </p:sp>
        <p:sp>
          <p:nvSpPr>
            <p:cNvPr id="298056" name="Rectangle 72"/>
            <p:cNvSpPr>
              <a:spLocks noChangeArrowheads="1"/>
            </p:cNvSpPr>
            <p:nvPr/>
          </p:nvSpPr>
          <p:spPr bwMode="auto">
            <a:xfrm>
              <a:off x="349" y="1068"/>
              <a:ext cx="187"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200</a:t>
              </a:r>
              <a:endParaRPr lang="en-US"/>
            </a:p>
          </p:txBody>
        </p:sp>
        <p:sp>
          <p:nvSpPr>
            <p:cNvPr id="298057" name="Rectangle 73"/>
            <p:cNvSpPr>
              <a:spLocks noChangeArrowheads="1"/>
            </p:cNvSpPr>
            <p:nvPr/>
          </p:nvSpPr>
          <p:spPr bwMode="auto">
            <a:xfrm>
              <a:off x="621" y="2958"/>
              <a:ext cx="62"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0</a:t>
              </a:r>
              <a:endParaRPr lang="en-US"/>
            </a:p>
          </p:txBody>
        </p:sp>
        <p:sp>
          <p:nvSpPr>
            <p:cNvPr id="298058" name="Rectangle 74"/>
            <p:cNvSpPr>
              <a:spLocks noChangeArrowheads="1"/>
            </p:cNvSpPr>
            <p:nvPr/>
          </p:nvSpPr>
          <p:spPr bwMode="auto">
            <a:xfrm>
              <a:off x="1196" y="2958"/>
              <a:ext cx="12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60</a:t>
              </a:r>
              <a:endParaRPr lang="en-US"/>
            </a:p>
          </p:txBody>
        </p:sp>
        <p:sp>
          <p:nvSpPr>
            <p:cNvPr id="298059" name="Rectangle 75"/>
            <p:cNvSpPr>
              <a:spLocks noChangeArrowheads="1"/>
            </p:cNvSpPr>
            <p:nvPr/>
          </p:nvSpPr>
          <p:spPr bwMode="auto">
            <a:xfrm>
              <a:off x="1774" y="2958"/>
              <a:ext cx="186"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120</a:t>
              </a:r>
              <a:endParaRPr lang="en-US"/>
            </a:p>
          </p:txBody>
        </p:sp>
        <p:sp>
          <p:nvSpPr>
            <p:cNvPr id="298060" name="Rectangle 76"/>
            <p:cNvSpPr>
              <a:spLocks noChangeArrowheads="1"/>
            </p:cNvSpPr>
            <p:nvPr/>
          </p:nvSpPr>
          <p:spPr bwMode="auto">
            <a:xfrm>
              <a:off x="2380" y="2958"/>
              <a:ext cx="187"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180</a:t>
              </a:r>
              <a:endParaRPr lang="en-US"/>
            </a:p>
          </p:txBody>
        </p:sp>
        <p:sp>
          <p:nvSpPr>
            <p:cNvPr id="298061" name="Rectangle 77"/>
            <p:cNvSpPr>
              <a:spLocks noChangeArrowheads="1"/>
            </p:cNvSpPr>
            <p:nvPr/>
          </p:nvSpPr>
          <p:spPr bwMode="auto">
            <a:xfrm>
              <a:off x="1309" y="3107"/>
              <a:ext cx="649" cy="15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600" b="1">
                  <a:solidFill>
                    <a:srgbClr val="FFFFFF"/>
                  </a:solidFill>
                  <a:latin typeface="Arial" pitchFamily="34" charset="0"/>
                </a:rPr>
                <a:t>Time (min)</a:t>
              </a:r>
              <a:endParaRPr lang="en-US"/>
            </a:p>
          </p:txBody>
        </p:sp>
        <p:sp>
          <p:nvSpPr>
            <p:cNvPr id="298062" name="Rectangle 78"/>
            <p:cNvSpPr>
              <a:spLocks noChangeArrowheads="1"/>
            </p:cNvSpPr>
            <p:nvPr/>
          </p:nvSpPr>
          <p:spPr bwMode="auto">
            <a:xfrm rot="16200000">
              <a:off x="-328" y="2015"/>
              <a:ext cx="115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 of Basal DA Output</a:t>
              </a:r>
              <a:endParaRPr lang="en-US" sz="1400"/>
            </a:p>
          </p:txBody>
        </p:sp>
        <p:sp>
          <p:nvSpPr>
            <p:cNvPr id="298063" name="Rectangle 79"/>
            <p:cNvSpPr>
              <a:spLocks noChangeArrowheads="1"/>
            </p:cNvSpPr>
            <p:nvPr/>
          </p:nvSpPr>
          <p:spPr bwMode="auto">
            <a:xfrm>
              <a:off x="1705" y="1220"/>
              <a:ext cx="583" cy="308"/>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r">
                <a:defRPr/>
              </a:pPr>
              <a:r>
                <a:rPr lang="en-US" sz="1600" b="1">
                  <a:solidFill>
                    <a:srgbClr val="FFFFFF"/>
                  </a:solidFill>
                  <a:latin typeface="Arial" pitchFamily="34" charset="0"/>
                </a:rPr>
                <a:t>NAc shell</a:t>
              </a:r>
              <a:br>
                <a:rPr lang="en-US" sz="1600" b="1">
                  <a:solidFill>
                    <a:srgbClr val="FFFFFF"/>
                  </a:solidFill>
                  <a:latin typeface="Arial" pitchFamily="34" charset="0"/>
                </a:rPr>
              </a:br>
              <a:endParaRPr lang="en-US" sz="1600"/>
            </a:p>
          </p:txBody>
        </p:sp>
        <p:sp>
          <p:nvSpPr>
            <p:cNvPr id="298064" name="Line 80"/>
            <p:cNvSpPr>
              <a:spLocks noChangeShapeType="1"/>
            </p:cNvSpPr>
            <p:nvPr/>
          </p:nvSpPr>
          <p:spPr bwMode="auto">
            <a:xfrm>
              <a:off x="651" y="2439"/>
              <a:ext cx="852" cy="0"/>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065" name="Line 81"/>
            <p:cNvSpPr>
              <a:spLocks noChangeShapeType="1"/>
            </p:cNvSpPr>
            <p:nvPr/>
          </p:nvSpPr>
          <p:spPr bwMode="auto">
            <a:xfrm>
              <a:off x="651"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066" name="Line 82"/>
            <p:cNvSpPr>
              <a:spLocks noChangeShapeType="1"/>
            </p:cNvSpPr>
            <p:nvPr/>
          </p:nvSpPr>
          <p:spPr bwMode="auto">
            <a:xfrm>
              <a:off x="1503"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067" name="Line 83"/>
            <p:cNvSpPr>
              <a:spLocks noChangeShapeType="1"/>
            </p:cNvSpPr>
            <p:nvPr/>
          </p:nvSpPr>
          <p:spPr bwMode="auto">
            <a:xfrm>
              <a:off x="1050" y="2385"/>
              <a:ext cx="0" cy="107"/>
            </a:xfrm>
            <a:prstGeom prst="line">
              <a:avLst/>
            </a:prstGeom>
            <a:noFill/>
            <a:ln w="28575">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068" name="Rectangle 84"/>
            <p:cNvSpPr>
              <a:spLocks noChangeArrowheads="1"/>
            </p:cNvSpPr>
            <p:nvPr/>
          </p:nvSpPr>
          <p:spPr bwMode="auto">
            <a:xfrm>
              <a:off x="669" y="2283"/>
              <a:ext cx="342"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400" b="1">
                  <a:solidFill>
                    <a:srgbClr val="FFFFFF"/>
                  </a:solidFill>
                  <a:latin typeface="Arial" pitchFamily="34" charset="0"/>
                </a:rPr>
                <a:t>Empty</a:t>
              </a:r>
              <a:endParaRPr lang="en-US"/>
            </a:p>
          </p:txBody>
        </p:sp>
        <p:sp>
          <p:nvSpPr>
            <p:cNvPr id="298069" name="Rectangle 85"/>
            <p:cNvSpPr>
              <a:spLocks noChangeArrowheads="1"/>
            </p:cNvSpPr>
            <p:nvPr/>
          </p:nvSpPr>
          <p:spPr bwMode="auto">
            <a:xfrm>
              <a:off x="737" y="2470"/>
              <a:ext cx="212"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400" b="1">
                  <a:solidFill>
                    <a:srgbClr val="FFFFFF"/>
                  </a:solidFill>
                  <a:latin typeface="Arial" pitchFamily="34" charset="0"/>
                </a:rPr>
                <a:t>Box</a:t>
              </a:r>
              <a:endParaRPr lang="en-US"/>
            </a:p>
          </p:txBody>
        </p:sp>
        <p:sp>
          <p:nvSpPr>
            <p:cNvPr id="298070" name="Rectangle 86"/>
            <p:cNvSpPr>
              <a:spLocks noChangeArrowheads="1"/>
            </p:cNvSpPr>
            <p:nvPr/>
          </p:nvSpPr>
          <p:spPr bwMode="auto">
            <a:xfrm>
              <a:off x="1058" y="2470"/>
              <a:ext cx="430"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400" b="1">
                  <a:solidFill>
                    <a:srgbClr val="FFFFFF"/>
                  </a:solidFill>
                  <a:latin typeface="Arial" pitchFamily="34" charset="0"/>
                </a:rPr>
                <a:t>Feeding</a:t>
              </a:r>
              <a:endParaRPr lang="en-US"/>
            </a:p>
          </p:txBody>
        </p:sp>
        <p:sp>
          <p:nvSpPr>
            <p:cNvPr id="298071" name="Rectangle 87"/>
            <p:cNvSpPr>
              <a:spLocks noChangeArrowheads="1"/>
            </p:cNvSpPr>
            <p:nvPr/>
          </p:nvSpPr>
          <p:spPr bwMode="auto">
            <a:xfrm>
              <a:off x="1035" y="3792"/>
              <a:ext cx="1374" cy="192"/>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1400" b="1" i="1">
                  <a:solidFill>
                    <a:srgbClr val="FFFF00"/>
                  </a:solidFill>
                </a:rPr>
                <a:t>Source: Di Chiara et al.</a:t>
              </a:r>
            </a:p>
          </p:txBody>
        </p:sp>
        <p:sp>
          <p:nvSpPr>
            <p:cNvPr id="298072" name="Text Box 88"/>
            <p:cNvSpPr txBox="1">
              <a:spLocks noChangeArrowheads="1"/>
            </p:cNvSpPr>
            <p:nvPr/>
          </p:nvSpPr>
          <p:spPr bwMode="auto">
            <a:xfrm>
              <a:off x="1008" y="777"/>
              <a:ext cx="763" cy="327"/>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2800" b="1">
                  <a:solidFill>
                    <a:srgbClr val="FFFF00"/>
                  </a:solidFill>
                </a:rPr>
                <a:t>FOOD</a:t>
              </a:r>
            </a:p>
          </p:txBody>
        </p:sp>
      </p:grpSp>
      <p:grpSp>
        <p:nvGrpSpPr>
          <p:cNvPr id="3" name="Group 89"/>
          <p:cNvGrpSpPr>
            <a:grpSpLocks/>
          </p:cNvGrpSpPr>
          <p:nvPr/>
        </p:nvGrpSpPr>
        <p:grpSpPr bwMode="auto">
          <a:xfrm>
            <a:off x="3995738" y="1066800"/>
            <a:ext cx="5013325" cy="5638800"/>
            <a:chOff x="2832" y="672"/>
            <a:chExt cx="3552" cy="3552"/>
          </a:xfrm>
        </p:grpSpPr>
        <p:sp>
          <p:nvSpPr>
            <p:cNvPr id="298074" name="Rectangle 90"/>
            <p:cNvSpPr>
              <a:spLocks noChangeArrowheads="1"/>
            </p:cNvSpPr>
            <p:nvPr/>
          </p:nvSpPr>
          <p:spPr bwMode="auto">
            <a:xfrm>
              <a:off x="2832" y="672"/>
              <a:ext cx="3552" cy="3552"/>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p>
          </p:txBody>
        </p:sp>
        <p:sp>
          <p:nvSpPr>
            <p:cNvPr id="298075" name="Rectangle 91"/>
            <p:cNvSpPr>
              <a:spLocks noChangeArrowheads="1"/>
            </p:cNvSpPr>
            <p:nvPr/>
          </p:nvSpPr>
          <p:spPr bwMode="auto">
            <a:xfrm>
              <a:off x="5213" y="2906"/>
              <a:ext cx="814" cy="235"/>
            </a:xfrm>
            <a:prstGeom prst="rect">
              <a:avLst/>
            </a:prstGeom>
            <a:solidFill>
              <a:srgbClr val="0000FF"/>
            </a:solidFill>
            <a:ln w="9525">
              <a:noFill/>
              <a:miter lim="800000"/>
              <a:headEnd/>
              <a:tailEnd/>
            </a:ln>
            <a:effectLst>
              <a:outerShdw dist="35921" dir="2700000" algn="ctr" rotWithShape="0">
                <a:srgbClr val="000000"/>
              </a:outerShdw>
            </a:effectLst>
          </p:spPr>
          <p:txBody>
            <a:bodyPr wrap="none" anchor="ctr"/>
            <a:lstStyle/>
            <a:p>
              <a:pPr>
                <a:defRPr/>
              </a:pPr>
              <a:endParaRPr lang="en-US"/>
            </a:p>
          </p:txBody>
        </p:sp>
        <p:sp>
          <p:nvSpPr>
            <p:cNvPr id="298076" name="Line 92"/>
            <p:cNvSpPr>
              <a:spLocks noChangeShapeType="1"/>
            </p:cNvSpPr>
            <p:nvPr/>
          </p:nvSpPr>
          <p:spPr bwMode="auto">
            <a:xfrm>
              <a:off x="3501" y="1771"/>
              <a:ext cx="1" cy="107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077" name="Line 93"/>
            <p:cNvSpPr>
              <a:spLocks noChangeShapeType="1"/>
            </p:cNvSpPr>
            <p:nvPr/>
          </p:nvSpPr>
          <p:spPr bwMode="auto">
            <a:xfrm>
              <a:off x="3626" y="1392"/>
              <a:ext cx="1" cy="1458"/>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078" name="Line 94"/>
            <p:cNvSpPr>
              <a:spLocks noChangeShapeType="1"/>
            </p:cNvSpPr>
            <p:nvPr/>
          </p:nvSpPr>
          <p:spPr bwMode="auto">
            <a:xfrm>
              <a:off x="4917" y="1798"/>
              <a:ext cx="1" cy="1052"/>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079" name="Line 95"/>
            <p:cNvSpPr>
              <a:spLocks noChangeShapeType="1"/>
            </p:cNvSpPr>
            <p:nvPr/>
          </p:nvSpPr>
          <p:spPr bwMode="auto">
            <a:xfrm>
              <a:off x="5028" y="1823"/>
              <a:ext cx="0" cy="102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080" name="Line 96"/>
            <p:cNvSpPr>
              <a:spLocks noChangeShapeType="1"/>
            </p:cNvSpPr>
            <p:nvPr/>
          </p:nvSpPr>
          <p:spPr bwMode="auto">
            <a:xfrm>
              <a:off x="5211" y="1763"/>
              <a:ext cx="1" cy="108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081" name="Line 97"/>
            <p:cNvSpPr>
              <a:spLocks noChangeShapeType="1"/>
            </p:cNvSpPr>
            <p:nvPr/>
          </p:nvSpPr>
          <p:spPr bwMode="auto">
            <a:xfrm>
              <a:off x="5327" y="1643"/>
              <a:ext cx="0" cy="120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082" name="Line 98"/>
            <p:cNvSpPr>
              <a:spLocks noChangeShapeType="1"/>
            </p:cNvSpPr>
            <p:nvPr/>
          </p:nvSpPr>
          <p:spPr bwMode="auto">
            <a:xfrm>
              <a:off x="3353" y="1101"/>
              <a:ext cx="0" cy="889"/>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83" name="Line 99"/>
            <p:cNvSpPr>
              <a:spLocks noChangeShapeType="1"/>
            </p:cNvSpPr>
            <p:nvPr/>
          </p:nvSpPr>
          <p:spPr bwMode="auto">
            <a:xfrm>
              <a:off x="3327" y="1546"/>
              <a:ext cx="26"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84" name="Line 100"/>
            <p:cNvSpPr>
              <a:spLocks noChangeShapeType="1"/>
            </p:cNvSpPr>
            <p:nvPr/>
          </p:nvSpPr>
          <p:spPr bwMode="auto">
            <a:xfrm>
              <a:off x="3327" y="1101"/>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085" name="Line 101"/>
            <p:cNvSpPr>
              <a:spLocks noChangeShapeType="1"/>
            </p:cNvSpPr>
            <p:nvPr/>
          </p:nvSpPr>
          <p:spPr bwMode="auto">
            <a:xfrm flipV="1">
              <a:off x="3427" y="1546"/>
              <a:ext cx="143" cy="39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86" name="Line 102"/>
            <p:cNvSpPr>
              <a:spLocks noChangeShapeType="1"/>
            </p:cNvSpPr>
            <p:nvPr/>
          </p:nvSpPr>
          <p:spPr bwMode="auto">
            <a:xfrm flipV="1">
              <a:off x="3570" y="1101"/>
              <a:ext cx="147" cy="44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87" name="Line 103"/>
            <p:cNvSpPr>
              <a:spLocks noChangeShapeType="1"/>
            </p:cNvSpPr>
            <p:nvPr/>
          </p:nvSpPr>
          <p:spPr bwMode="auto">
            <a:xfrm>
              <a:off x="3717" y="1101"/>
              <a:ext cx="142" cy="17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88" name="Line 104"/>
            <p:cNvSpPr>
              <a:spLocks noChangeShapeType="1"/>
            </p:cNvSpPr>
            <p:nvPr/>
          </p:nvSpPr>
          <p:spPr bwMode="auto">
            <a:xfrm>
              <a:off x="3859" y="1279"/>
              <a:ext cx="143" cy="10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89" name="Line 105"/>
            <p:cNvSpPr>
              <a:spLocks noChangeShapeType="1"/>
            </p:cNvSpPr>
            <p:nvPr/>
          </p:nvSpPr>
          <p:spPr bwMode="auto">
            <a:xfrm flipV="1">
              <a:off x="4002" y="1339"/>
              <a:ext cx="147" cy="4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0" name="Line 106"/>
            <p:cNvSpPr>
              <a:spLocks noChangeShapeType="1"/>
            </p:cNvSpPr>
            <p:nvPr/>
          </p:nvSpPr>
          <p:spPr bwMode="auto">
            <a:xfrm>
              <a:off x="4149" y="1339"/>
              <a:ext cx="143" cy="11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1" name="Line 107"/>
            <p:cNvSpPr>
              <a:spLocks noChangeShapeType="1"/>
            </p:cNvSpPr>
            <p:nvPr/>
          </p:nvSpPr>
          <p:spPr bwMode="auto">
            <a:xfrm flipV="1">
              <a:off x="4292" y="1445"/>
              <a:ext cx="147" cy="1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2" name="Line 108"/>
            <p:cNvSpPr>
              <a:spLocks noChangeShapeType="1"/>
            </p:cNvSpPr>
            <p:nvPr/>
          </p:nvSpPr>
          <p:spPr bwMode="auto">
            <a:xfrm>
              <a:off x="4578" y="1481"/>
              <a:ext cx="98" cy="5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3" name="Line 109"/>
            <p:cNvSpPr>
              <a:spLocks noChangeShapeType="1"/>
            </p:cNvSpPr>
            <p:nvPr/>
          </p:nvSpPr>
          <p:spPr bwMode="auto">
            <a:xfrm>
              <a:off x="4675" y="1533"/>
              <a:ext cx="144" cy="21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4" name="Line 110"/>
            <p:cNvSpPr>
              <a:spLocks noChangeShapeType="1"/>
            </p:cNvSpPr>
            <p:nvPr/>
          </p:nvSpPr>
          <p:spPr bwMode="auto">
            <a:xfrm>
              <a:off x="4823" y="1748"/>
              <a:ext cx="142" cy="6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5" name="Line 111"/>
            <p:cNvSpPr>
              <a:spLocks noChangeShapeType="1"/>
            </p:cNvSpPr>
            <p:nvPr/>
          </p:nvSpPr>
          <p:spPr bwMode="auto">
            <a:xfrm>
              <a:off x="4965" y="1808"/>
              <a:ext cx="144" cy="2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6" name="Line 112"/>
            <p:cNvSpPr>
              <a:spLocks noChangeShapeType="1"/>
            </p:cNvSpPr>
            <p:nvPr/>
          </p:nvSpPr>
          <p:spPr bwMode="auto">
            <a:xfrm flipV="1">
              <a:off x="5109" y="1719"/>
              <a:ext cx="146" cy="1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7" name="Line 113"/>
            <p:cNvSpPr>
              <a:spLocks noChangeShapeType="1"/>
            </p:cNvSpPr>
            <p:nvPr/>
          </p:nvSpPr>
          <p:spPr bwMode="auto">
            <a:xfrm flipV="1">
              <a:off x="5255" y="1562"/>
              <a:ext cx="143" cy="15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8" name="Line 114"/>
            <p:cNvSpPr>
              <a:spLocks noChangeShapeType="1"/>
            </p:cNvSpPr>
            <p:nvPr/>
          </p:nvSpPr>
          <p:spPr bwMode="auto">
            <a:xfrm>
              <a:off x="5398" y="1562"/>
              <a:ext cx="147" cy="20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099" name="Line 115"/>
            <p:cNvSpPr>
              <a:spLocks noChangeShapeType="1"/>
            </p:cNvSpPr>
            <p:nvPr/>
          </p:nvSpPr>
          <p:spPr bwMode="auto">
            <a:xfrm flipV="1">
              <a:off x="5545" y="1748"/>
              <a:ext cx="143" cy="1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100" name="Line 116"/>
            <p:cNvSpPr>
              <a:spLocks noChangeShapeType="1"/>
            </p:cNvSpPr>
            <p:nvPr/>
          </p:nvSpPr>
          <p:spPr bwMode="auto">
            <a:xfrm>
              <a:off x="5688" y="1748"/>
              <a:ext cx="143" cy="6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101" name="Rectangle 117"/>
            <p:cNvSpPr>
              <a:spLocks noChangeArrowheads="1"/>
            </p:cNvSpPr>
            <p:nvPr/>
          </p:nvSpPr>
          <p:spPr bwMode="auto">
            <a:xfrm>
              <a:off x="3397" y="191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02" name="Rectangle 118"/>
            <p:cNvSpPr>
              <a:spLocks noChangeArrowheads="1"/>
            </p:cNvSpPr>
            <p:nvPr/>
          </p:nvSpPr>
          <p:spPr bwMode="auto">
            <a:xfrm>
              <a:off x="3539" y="1517"/>
              <a:ext cx="54"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03" name="Rectangle 119"/>
            <p:cNvSpPr>
              <a:spLocks noChangeArrowheads="1"/>
            </p:cNvSpPr>
            <p:nvPr/>
          </p:nvSpPr>
          <p:spPr bwMode="auto">
            <a:xfrm>
              <a:off x="3686" y="1073"/>
              <a:ext cx="57"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04" name="Rectangle 120"/>
            <p:cNvSpPr>
              <a:spLocks noChangeArrowheads="1"/>
            </p:cNvSpPr>
            <p:nvPr/>
          </p:nvSpPr>
          <p:spPr bwMode="auto">
            <a:xfrm>
              <a:off x="3829" y="125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05" name="Rectangle 121"/>
            <p:cNvSpPr>
              <a:spLocks noChangeArrowheads="1"/>
            </p:cNvSpPr>
            <p:nvPr/>
          </p:nvSpPr>
          <p:spPr bwMode="auto">
            <a:xfrm>
              <a:off x="3973" y="1356"/>
              <a:ext cx="55"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06" name="Rectangle 122"/>
            <p:cNvSpPr>
              <a:spLocks noChangeArrowheads="1"/>
            </p:cNvSpPr>
            <p:nvPr/>
          </p:nvSpPr>
          <p:spPr bwMode="auto">
            <a:xfrm>
              <a:off x="4119" y="131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07" name="Rectangle 123"/>
            <p:cNvSpPr>
              <a:spLocks noChangeArrowheads="1"/>
            </p:cNvSpPr>
            <p:nvPr/>
          </p:nvSpPr>
          <p:spPr bwMode="auto">
            <a:xfrm>
              <a:off x="4262" y="1428"/>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08" name="Rectangle 124"/>
            <p:cNvSpPr>
              <a:spLocks noChangeArrowheads="1"/>
            </p:cNvSpPr>
            <p:nvPr/>
          </p:nvSpPr>
          <p:spPr bwMode="auto">
            <a:xfrm>
              <a:off x="4409" y="1416"/>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09" name="Rectangle 125"/>
            <p:cNvSpPr>
              <a:spLocks noChangeArrowheads="1"/>
            </p:cNvSpPr>
            <p:nvPr/>
          </p:nvSpPr>
          <p:spPr bwMode="auto">
            <a:xfrm>
              <a:off x="4645" y="1505"/>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0" name="Rectangle 126"/>
            <p:cNvSpPr>
              <a:spLocks noChangeArrowheads="1"/>
            </p:cNvSpPr>
            <p:nvPr/>
          </p:nvSpPr>
          <p:spPr bwMode="auto">
            <a:xfrm>
              <a:off x="4792" y="1719"/>
              <a:ext cx="54"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1" name="Rectangle 127"/>
            <p:cNvSpPr>
              <a:spLocks noChangeArrowheads="1"/>
            </p:cNvSpPr>
            <p:nvPr/>
          </p:nvSpPr>
          <p:spPr bwMode="auto">
            <a:xfrm>
              <a:off x="4935" y="178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2" name="Rectangle 128"/>
            <p:cNvSpPr>
              <a:spLocks noChangeArrowheads="1"/>
            </p:cNvSpPr>
            <p:nvPr/>
          </p:nvSpPr>
          <p:spPr bwMode="auto">
            <a:xfrm>
              <a:off x="5078" y="180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3" name="Rectangle 129"/>
            <p:cNvSpPr>
              <a:spLocks noChangeArrowheads="1"/>
            </p:cNvSpPr>
            <p:nvPr/>
          </p:nvSpPr>
          <p:spPr bwMode="auto">
            <a:xfrm>
              <a:off x="5225" y="1691"/>
              <a:ext cx="54"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4" name="Rectangle 130"/>
            <p:cNvSpPr>
              <a:spLocks noChangeArrowheads="1"/>
            </p:cNvSpPr>
            <p:nvPr/>
          </p:nvSpPr>
          <p:spPr bwMode="auto">
            <a:xfrm>
              <a:off x="5368" y="1533"/>
              <a:ext cx="55"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5" name="Rectangle 131"/>
            <p:cNvSpPr>
              <a:spLocks noChangeArrowheads="1"/>
            </p:cNvSpPr>
            <p:nvPr/>
          </p:nvSpPr>
          <p:spPr bwMode="auto">
            <a:xfrm>
              <a:off x="5515" y="173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6" name="Rectangle 132"/>
            <p:cNvSpPr>
              <a:spLocks noChangeArrowheads="1"/>
            </p:cNvSpPr>
            <p:nvPr/>
          </p:nvSpPr>
          <p:spPr bwMode="auto">
            <a:xfrm>
              <a:off x="5659" y="1719"/>
              <a:ext cx="55"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7" name="Rectangle 133"/>
            <p:cNvSpPr>
              <a:spLocks noChangeArrowheads="1"/>
            </p:cNvSpPr>
            <p:nvPr/>
          </p:nvSpPr>
          <p:spPr bwMode="auto">
            <a:xfrm>
              <a:off x="5800" y="178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p>
              <a:pPr>
                <a:defRPr/>
              </a:pPr>
              <a:endParaRPr lang="en-US"/>
            </a:p>
          </p:txBody>
        </p:sp>
        <p:sp>
          <p:nvSpPr>
            <p:cNvPr id="298118" name="Rectangle 134"/>
            <p:cNvSpPr>
              <a:spLocks noChangeArrowheads="1"/>
            </p:cNvSpPr>
            <p:nvPr/>
          </p:nvSpPr>
          <p:spPr bwMode="auto">
            <a:xfrm>
              <a:off x="3146" y="1942"/>
              <a:ext cx="187"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100</a:t>
              </a:r>
              <a:endParaRPr lang="en-US"/>
            </a:p>
          </p:txBody>
        </p:sp>
        <p:sp>
          <p:nvSpPr>
            <p:cNvPr id="298119" name="Rectangle 135"/>
            <p:cNvSpPr>
              <a:spLocks noChangeArrowheads="1"/>
            </p:cNvSpPr>
            <p:nvPr/>
          </p:nvSpPr>
          <p:spPr bwMode="auto">
            <a:xfrm>
              <a:off x="3146" y="1501"/>
              <a:ext cx="187"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150</a:t>
              </a:r>
              <a:endParaRPr lang="en-US"/>
            </a:p>
          </p:txBody>
        </p:sp>
        <p:sp>
          <p:nvSpPr>
            <p:cNvPr id="298120" name="Rectangle 136"/>
            <p:cNvSpPr>
              <a:spLocks noChangeArrowheads="1"/>
            </p:cNvSpPr>
            <p:nvPr/>
          </p:nvSpPr>
          <p:spPr bwMode="auto">
            <a:xfrm>
              <a:off x="3146" y="1056"/>
              <a:ext cx="187"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200</a:t>
              </a:r>
              <a:endParaRPr lang="en-US"/>
            </a:p>
          </p:txBody>
        </p:sp>
        <p:sp>
          <p:nvSpPr>
            <p:cNvPr id="298121" name="Rectangle 137"/>
            <p:cNvSpPr>
              <a:spLocks noChangeArrowheads="1"/>
            </p:cNvSpPr>
            <p:nvPr/>
          </p:nvSpPr>
          <p:spPr bwMode="auto">
            <a:xfrm rot="16200000">
              <a:off x="2209" y="1811"/>
              <a:ext cx="164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400" b="1">
                  <a:solidFill>
                    <a:srgbClr val="FFFFFF"/>
                  </a:solidFill>
                  <a:latin typeface="Arial" pitchFamily="34" charset="0"/>
                </a:rPr>
                <a:t>DA Concentration (% Baseline)</a:t>
              </a:r>
              <a:endParaRPr lang="en-US" sz="1400"/>
            </a:p>
          </p:txBody>
        </p:sp>
        <p:grpSp>
          <p:nvGrpSpPr>
            <p:cNvPr id="4" name="Group 138"/>
            <p:cNvGrpSpPr>
              <a:grpSpLocks/>
            </p:cNvGrpSpPr>
            <p:nvPr/>
          </p:nvGrpSpPr>
          <p:grpSpPr bwMode="auto">
            <a:xfrm>
              <a:off x="4323" y="3408"/>
              <a:ext cx="717" cy="320"/>
              <a:chOff x="509" y="3092"/>
              <a:chExt cx="994" cy="475"/>
            </a:xfrm>
          </p:grpSpPr>
          <p:sp>
            <p:nvSpPr>
              <p:cNvPr id="298123" name="Rectangle 139"/>
              <p:cNvSpPr>
                <a:spLocks noChangeArrowheads="1"/>
              </p:cNvSpPr>
              <p:nvPr/>
            </p:nvSpPr>
            <p:spPr bwMode="auto">
              <a:xfrm>
                <a:off x="511" y="3122"/>
                <a:ext cx="72" cy="71"/>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24" name="Rectangle 140"/>
              <p:cNvSpPr>
                <a:spLocks noChangeArrowheads="1"/>
              </p:cNvSpPr>
              <p:nvPr/>
            </p:nvSpPr>
            <p:spPr bwMode="auto">
              <a:xfrm>
                <a:off x="631" y="3092"/>
                <a:ext cx="472" cy="17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a:solidFill>
                      <a:srgbClr val="FFFFFF"/>
                    </a:solidFill>
                    <a:latin typeface="Arial" pitchFamily="34" charset="0"/>
                  </a:rPr>
                  <a:t>Mounts</a:t>
                </a:r>
                <a:endParaRPr lang="en-US" sz="1200"/>
              </a:p>
            </p:txBody>
          </p:sp>
          <p:sp>
            <p:nvSpPr>
              <p:cNvPr id="298125" name="Rectangle 141"/>
              <p:cNvSpPr>
                <a:spLocks noChangeArrowheads="1"/>
              </p:cNvSpPr>
              <p:nvPr/>
            </p:nvSpPr>
            <p:spPr bwMode="auto">
              <a:xfrm>
                <a:off x="511" y="3275"/>
                <a:ext cx="72" cy="73"/>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26" name="Rectangle 142"/>
              <p:cNvSpPr>
                <a:spLocks noChangeArrowheads="1"/>
              </p:cNvSpPr>
              <p:nvPr/>
            </p:nvSpPr>
            <p:spPr bwMode="auto">
              <a:xfrm>
                <a:off x="631" y="3245"/>
                <a:ext cx="872" cy="17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a:solidFill>
                      <a:srgbClr val="FFFFFF"/>
                    </a:solidFill>
                    <a:latin typeface="Arial" pitchFamily="34" charset="0"/>
                  </a:rPr>
                  <a:t>Intromissions</a:t>
                </a:r>
                <a:endParaRPr lang="en-US" sz="1200"/>
              </a:p>
            </p:txBody>
          </p:sp>
          <p:sp>
            <p:nvSpPr>
              <p:cNvPr id="298127" name="Rectangle 143"/>
              <p:cNvSpPr>
                <a:spLocks noChangeArrowheads="1"/>
              </p:cNvSpPr>
              <p:nvPr/>
            </p:nvSpPr>
            <p:spPr bwMode="auto">
              <a:xfrm>
                <a:off x="511" y="3420"/>
                <a:ext cx="72" cy="71"/>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28" name="Rectangle 144"/>
              <p:cNvSpPr>
                <a:spLocks noChangeArrowheads="1"/>
              </p:cNvSpPr>
              <p:nvPr/>
            </p:nvSpPr>
            <p:spPr bwMode="auto">
              <a:xfrm>
                <a:off x="631" y="3396"/>
                <a:ext cx="783" cy="17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a:solidFill>
                      <a:srgbClr val="FFFFFF"/>
                    </a:solidFill>
                    <a:latin typeface="Arial" pitchFamily="34" charset="0"/>
                  </a:rPr>
                  <a:t>Ejaculations</a:t>
                </a:r>
                <a:endParaRPr lang="en-US" sz="1200"/>
              </a:p>
            </p:txBody>
          </p:sp>
        </p:grpSp>
        <p:sp>
          <p:nvSpPr>
            <p:cNvPr id="298129" name="Line 145"/>
            <p:cNvSpPr>
              <a:spLocks noChangeShapeType="1"/>
            </p:cNvSpPr>
            <p:nvPr/>
          </p:nvSpPr>
          <p:spPr bwMode="auto">
            <a:xfrm>
              <a:off x="3327" y="1986"/>
              <a:ext cx="26"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0" name="Rectangle 146"/>
            <p:cNvSpPr>
              <a:spLocks noChangeArrowheads="1"/>
            </p:cNvSpPr>
            <p:nvPr/>
          </p:nvSpPr>
          <p:spPr bwMode="auto">
            <a:xfrm>
              <a:off x="6040" y="2000"/>
              <a:ext cx="12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15</a:t>
              </a:r>
              <a:endParaRPr lang="en-US"/>
            </a:p>
          </p:txBody>
        </p:sp>
        <p:sp>
          <p:nvSpPr>
            <p:cNvPr id="298131" name="Line 147"/>
            <p:cNvSpPr>
              <a:spLocks noChangeShapeType="1"/>
            </p:cNvSpPr>
            <p:nvPr/>
          </p:nvSpPr>
          <p:spPr bwMode="auto">
            <a:xfrm>
              <a:off x="4612" y="3144"/>
              <a:ext cx="1298"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2" name="Line 148"/>
            <p:cNvSpPr>
              <a:spLocks noChangeShapeType="1"/>
            </p:cNvSpPr>
            <p:nvPr/>
          </p:nvSpPr>
          <p:spPr bwMode="auto">
            <a:xfrm flipV="1">
              <a:off x="3356"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3" name="Line 149"/>
            <p:cNvSpPr>
              <a:spLocks noChangeShapeType="1"/>
            </p:cNvSpPr>
            <p:nvPr/>
          </p:nvSpPr>
          <p:spPr bwMode="auto">
            <a:xfrm flipV="1">
              <a:off x="350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4" name="Line 150"/>
            <p:cNvSpPr>
              <a:spLocks noChangeShapeType="1"/>
            </p:cNvSpPr>
            <p:nvPr/>
          </p:nvSpPr>
          <p:spPr bwMode="auto">
            <a:xfrm flipV="1">
              <a:off x="3645"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5" name="Line 151"/>
            <p:cNvSpPr>
              <a:spLocks noChangeShapeType="1"/>
            </p:cNvSpPr>
            <p:nvPr/>
          </p:nvSpPr>
          <p:spPr bwMode="auto">
            <a:xfrm flipV="1">
              <a:off x="379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6" name="Line 152"/>
            <p:cNvSpPr>
              <a:spLocks noChangeShapeType="1"/>
            </p:cNvSpPr>
            <p:nvPr/>
          </p:nvSpPr>
          <p:spPr bwMode="auto">
            <a:xfrm flipV="1">
              <a:off x="3935"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7" name="Line 153"/>
            <p:cNvSpPr>
              <a:spLocks noChangeShapeType="1"/>
            </p:cNvSpPr>
            <p:nvPr/>
          </p:nvSpPr>
          <p:spPr bwMode="auto">
            <a:xfrm flipV="1">
              <a:off x="4082"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8" name="Line 154"/>
            <p:cNvSpPr>
              <a:spLocks noChangeShapeType="1"/>
            </p:cNvSpPr>
            <p:nvPr/>
          </p:nvSpPr>
          <p:spPr bwMode="auto">
            <a:xfrm flipV="1">
              <a:off x="4224"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39" name="Line 155"/>
            <p:cNvSpPr>
              <a:spLocks noChangeShapeType="1"/>
            </p:cNvSpPr>
            <p:nvPr/>
          </p:nvSpPr>
          <p:spPr bwMode="auto">
            <a:xfrm flipV="1">
              <a:off x="4368"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grpSp>
          <p:nvGrpSpPr>
            <p:cNvPr id="5" name="Group 156"/>
            <p:cNvGrpSpPr>
              <a:grpSpLocks/>
            </p:cNvGrpSpPr>
            <p:nvPr/>
          </p:nvGrpSpPr>
          <p:grpSpPr bwMode="auto">
            <a:xfrm>
              <a:off x="4515" y="2844"/>
              <a:ext cx="96" cy="323"/>
              <a:chOff x="3073" y="3931"/>
              <a:chExt cx="134" cy="36"/>
            </a:xfrm>
          </p:grpSpPr>
          <p:sp>
            <p:nvSpPr>
              <p:cNvPr id="298141" name="Line 157"/>
              <p:cNvSpPr>
                <a:spLocks noChangeShapeType="1"/>
              </p:cNvSpPr>
              <p:nvPr/>
            </p:nvSpPr>
            <p:spPr bwMode="auto">
              <a:xfrm flipV="1">
                <a:off x="3073" y="3931"/>
                <a:ext cx="2"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42" name="Line 158"/>
              <p:cNvSpPr>
                <a:spLocks noChangeShapeType="1"/>
              </p:cNvSpPr>
              <p:nvPr/>
            </p:nvSpPr>
            <p:spPr bwMode="auto">
              <a:xfrm flipV="1">
                <a:off x="3206" y="3931"/>
                <a:ext cx="3"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grpSp>
        <p:sp>
          <p:nvSpPr>
            <p:cNvPr id="298143" name="Line 159"/>
            <p:cNvSpPr>
              <a:spLocks noChangeShapeType="1"/>
            </p:cNvSpPr>
            <p:nvPr/>
          </p:nvSpPr>
          <p:spPr bwMode="auto">
            <a:xfrm flipV="1">
              <a:off x="4758"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44" name="Line 160"/>
            <p:cNvSpPr>
              <a:spLocks noChangeShapeType="1"/>
            </p:cNvSpPr>
            <p:nvPr/>
          </p:nvSpPr>
          <p:spPr bwMode="auto">
            <a:xfrm flipV="1">
              <a:off x="4900"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45" name="Line 161"/>
            <p:cNvSpPr>
              <a:spLocks noChangeShapeType="1"/>
            </p:cNvSpPr>
            <p:nvPr/>
          </p:nvSpPr>
          <p:spPr bwMode="auto">
            <a:xfrm flipV="1">
              <a:off x="5043"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46" name="Line 162"/>
            <p:cNvSpPr>
              <a:spLocks noChangeShapeType="1"/>
            </p:cNvSpPr>
            <p:nvPr/>
          </p:nvSpPr>
          <p:spPr bwMode="auto">
            <a:xfrm flipV="1">
              <a:off x="5190"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47" name="Line 163"/>
            <p:cNvSpPr>
              <a:spLocks noChangeShapeType="1"/>
            </p:cNvSpPr>
            <p:nvPr/>
          </p:nvSpPr>
          <p:spPr bwMode="auto">
            <a:xfrm flipV="1">
              <a:off x="533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48" name="Line 164"/>
            <p:cNvSpPr>
              <a:spLocks noChangeShapeType="1"/>
            </p:cNvSpPr>
            <p:nvPr/>
          </p:nvSpPr>
          <p:spPr bwMode="auto">
            <a:xfrm flipV="1">
              <a:off x="5480"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49" name="Line 165"/>
            <p:cNvSpPr>
              <a:spLocks noChangeShapeType="1"/>
            </p:cNvSpPr>
            <p:nvPr/>
          </p:nvSpPr>
          <p:spPr bwMode="auto">
            <a:xfrm flipV="1">
              <a:off x="5623"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50" name="Line 166"/>
            <p:cNvSpPr>
              <a:spLocks noChangeShapeType="1"/>
            </p:cNvSpPr>
            <p:nvPr/>
          </p:nvSpPr>
          <p:spPr bwMode="auto">
            <a:xfrm flipV="1">
              <a:off x="5770" y="3143"/>
              <a:ext cx="1"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51" name="Line 167"/>
            <p:cNvSpPr>
              <a:spLocks noChangeShapeType="1"/>
            </p:cNvSpPr>
            <p:nvPr/>
          </p:nvSpPr>
          <p:spPr bwMode="auto">
            <a:xfrm flipV="1">
              <a:off x="5913" y="3143"/>
              <a:ext cx="0" cy="24"/>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52" name="Line 168"/>
            <p:cNvSpPr>
              <a:spLocks noChangeShapeType="1"/>
            </p:cNvSpPr>
            <p:nvPr/>
          </p:nvSpPr>
          <p:spPr bwMode="auto">
            <a:xfrm>
              <a:off x="3356" y="3144"/>
              <a:ext cx="1163"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53" name="Line 169"/>
            <p:cNvSpPr>
              <a:spLocks noChangeShapeType="1"/>
            </p:cNvSpPr>
            <p:nvPr/>
          </p:nvSpPr>
          <p:spPr bwMode="auto">
            <a:xfrm>
              <a:off x="4436" y="1442"/>
              <a:ext cx="80" cy="4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154" name="Line 170"/>
            <p:cNvSpPr>
              <a:spLocks noChangeShapeType="1"/>
            </p:cNvSpPr>
            <p:nvPr/>
          </p:nvSpPr>
          <p:spPr bwMode="auto">
            <a:xfrm flipH="1">
              <a:off x="4492" y="1440"/>
              <a:ext cx="46" cy="8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155" name="Line 171"/>
            <p:cNvSpPr>
              <a:spLocks noChangeShapeType="1"/>
            </p:cNvSpPr>
            <p:nvPr/>
          </p:nvSpPr>
          <p:spPr bwMode="auto">
            <a:xfrm flipH="1">
              <a:off x="4553" y="1448"/>
              <a:ext cx="45" cy="8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298156" name="Rectangle 172"/>
            <p:cNvSpPr>
              <a:spLocks noChangeArrowheads="1"/>
            </p:cNvSpPr>
            <p:nvPr/>
          </p:nvSpPr>
          <p:spPr bwMode="auto">
            <a:xfrm>
              <a:off x="3667" y="2587"/>
              <a:ext cx="30" cy="263"/>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57" name="Rectangle 173"/>
            <p:cNvSpPr>
              <a:spLocks noChangeArrowheads="1"/>
            </p:cNvSpPr>
            <p:nvPr/>
          </p:nvSpPr>
          <p:spPr bwMode="auto">
            <a:xfrm>
              <a:off x="3811" y="2708"/>
              <a:ext cx="36" cy="142"/>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58" name="Rectangle 174"/>
            <p:cNvSpPr>
              <a:spLocks noChangeArrowheads="1"/>
            </p:cNvSpPr>
            <p:nvPr/>
          </p:nvSpPr>
          <p:spPr bwMode="auto">
            <a:xfrm>
              <a:off x="3958" y="2615"/>
              <a:ext cx="31" cy="235"/>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59" name="Rectangle 175"/>
            <p:cNvSpPr>
              <a:spLocks noChangeArrowheads="1"/>
            </p:cNvSpPr>
            <p:nvPr/>
          </p:nvSpPr>
          <p:spPr bwMode="auto">
            <a:xfrm>
              <a:off x="4102" y="2684"/>
              <a:ext cx="30" cy="166"/>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0" name="Rectangle 176"/>
            <p:cNvSpPr>
              <a:spLocks noChangeArrowheads="1"/>
            </p:cNvSpPr>
            <p:nvPr/>
          </p:nvSpPr>
          <p:spPr bwMode="auto">
            <a:xfrm>
              <a:off x="4245" y="2562"/>
              <a:ext cx="31" cy="288"/>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1" name="Rectangle 177"/>
            <p:cNvSpPr>
              <a:spLocks noChangeArrowheads="1"/>
            </p:cNvSpPr>
            <p:nvPr/>
          </p:nvSpPr>
          <p:spPr bwMode="auto">
            <a:xfrm>
              <a:off x="4389" y="2740"/>
              <a:ext cx="31" cy="11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2" name="Rectangle 178"/>
            <p:cNvSpPr>
              <a:spLocks noChangeArrowheads="1"/>
            </p:cNvSpPr>
            <p:nvPr/>
          </p:nvSpPr>
          <p:spPr bwMode="auto">
            <a:xfrm>
              <a:off x="5443" y="2510"/>
              <a:ext cx="30" cy="34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3" name="Rectangle 179"/>
            <p:cNvSpPr>
              <a:spLocks noChangeArrowheads="1"/>
            </p:cNvSpPr>
            <p:nvPr/>
          </p:nvSpPr>
          <p:spPr bwMode="auto">
            <a:xfrm>
              <a:off x="5587" y="2720"/>
              <a:ext cx="29" cy="13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4" name="Rectangle 180"/>
            <p:cNvSpPr>
              <a:spLocks noChangeArrowheads="1"/>
            </p:cNvSpPr>
            <p:nvPr/>
          </p:nvSpPr>
          <p:spPr bwMode="auto">
            <a:xfrm>
              <a:off x="5731" y="2773"/>
              <a:ext cx="36" cy="77"/>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5" name="Rectangle 181"/>
            <p:cNvSpPr>
              <a:spLocks noChangeArrowheads="1"/>
            </p:cNvSpPr>
            <p:nvPr/>
          </p:nvSpPr>
          <p:spPr bwMode="auto">
            <a:xfrm>
              <a:off x="5877" y="2810"/>
              <a:ext cx="31" cy="40"/>
            </a:xfrm>
            <a:prstGeom prst="rect">
              <a:avLst/>
            </a:prstGeom>
            <a:solidFill>
              <a:srgbClr val="00CC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6" name="Rectangle 182"/>
            <p:cNvSpPr>
              <a:spLocks noChangeArrowheads="1"/>
            </p:cNvSpPr>
            <p:nvPr/>
          </p:nvSpPr>
          <p:spPr bwMode="auto">
            <a:xfrm>
              <a:off x="3697" y="2064"/>
              <a:ext cx="35" cy="786"/>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7" name="Rectangle 183"/>
            <p:cNvSpPr>
              <a:spLocks noChangeArrowheads="1"/>
            </p:cNvSpPr>
            <p:nvPr/>
          </p:nvSpPr>
          <p:spPr bwMode="auto">
            <a:xfrm>
              <a:off x="3845" y="2433"/>
              <a:ext cx="28" cy="417"/>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8" name="Rectangle 184"/>
            <p:cNvSpPr>
              <a:spLocks noChangeArrowheads="1"/>
            </p:cNvSpPr>
            <p:nvPr/>
          </p:nvSpPr>
          <p:spPr bwMode="auto">
            <a:xfrm>
              <a:off x="3989" y="2380"/>
              <a:ext cx="34" cy="470"/>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69" name="Rectangle 185"/>
            <p:cNvSpPr>
              <a:spLocks noChangeArrowheads="1"/>
            </p:cNvSpPr>
            <p:nvPr/>
          </p:nvSpPr>
          <p:spPr bwMode="auto">
            <a:xfrm>
              <a:off x="4132" y="2639"/>
              <a:ext cx="35" cy="211"/>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0" name="Rectangle 186"/>
            <p:cNvSpPr>
              <a:spLocks noChangeArrowheads="1"/>
            </p:cNvSpPr>
            <p:nvPr/>
          </p:nvSpPr>
          <p:spPr bwMode="auto">
            <a:xfrm>
              <a:off x="4276" y="2457"/>
              <a:ext cx="35" cy="393"/>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1" name="Rectangle 187"/>
            <p:cNvSpPr>
              <a:spLocks noChangeArrowheads="1"/>
            </p:cNvSpPr>
            <p:nvPr/>
          </p:nvSpPr>
          <p:spPr bwMode="auto">
            <a:xfrm>
              <a:off x="4420" y="2587"/>
              <a:ext cx="34" cy="263"/>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2" name="Rectangle 188"/>
            <p:cNvSpPr>
              <a:spLocks noChangeArrowheads="1"/>
            </p:cNvSpPr>
            <p:nvPr/>
          </p:nvSpPr>
          <p:spPr bwMode="auto">
            <a:xfrm>
              <a:off x="5473" y="2433"/>
              <a:ext cx="35" cy="417"/>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3" name="Rectangle 189"/>
            <p:cNvSpPr>
              <a:spLocks noChangeArrowheads="1"/>
            </p:cNvSpPr>
            <p:nvPr/>
          </p:nvSpPr>
          <p:spPr bwMode="auto">
            <a:xfrm>
              <a:off x="5616" y="2773"/>
              <a:ext cx="35" cy="77"/>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4" name="Rectangle 190"/>
            <p:cNvSpPr>
              <a:spLocks noChangeArrowheads="1"/>
            </p:cNvSpPr>
            <p:nvPr/>
          </p:nvSpPr>
          <p:spPr bwMode="auto">
            <a:xfrm>
              <a:off x="5764" y="2760"/>
              <a:ext cx="29" cy="90"/>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5" name="Rectangle 191"/>
            <p:cNvSpPr>
              <a:spLocks noChangeArrowheads="1"/>
            </p:cNvSpPr>
            <p:nvPr/>
          </p:nvSpPr>
          <p:spPr bwMode="auto">
            <a:xfrm>
              <a:off x="5908" y="2810"/>
              <a:ext cx="35" cy="40"/>
            </a:xfrm>
            <a:prstGeom prst="rect">
              <a:avLst/>
            </a:prstGeom>
            <a:solidFill>
              <a:srgbClr val="FFFF99"/>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6" name="Rectangle 192"/>
            <p:cNvSpPr>
              <a:spLocks noChangeArrowheads="1"/>
            </p:cNvSpPr>
            <p:nvPr/>
          </p:nvSpPr>
          <p:spPr bwMode="auto">
            <a:xfrm>
              <a:off x="3732" y="2798"/>
              <a:ext cx="30" cy="5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7" name="Rectangle 193"/>
            <p:cNvSpPr>
              <a:spLocks noChangeArrowheads="1"/>
            </p:cNvSpPr>
            <p:nvPr/>
          </p:nvSpPr>
          <p:spPr bwMode="auto">
            <a:xfrm>
              <a:off x="3875" y="2785"/>
              <a:ext cx="36" cy="65"/>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8" name="Rectangle 194"/>
            <p:cNvSpPr>
              <a:spLocks noChangeArrowheads="1"/>
            </p:cNvSpPr>
            <p:nvPr/>
          </p:nvSpPr>
          <p:spPr bwMode="auto">
            <a:xfrm>
              <a:off x="4023" y="2810"/>
              <a:ext cx="30" cy="40"/>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79" name="Rectangle 195"/>
            <p:cNvSpPr>
              <a:spLocks noChangeArrowheads="1"/>
            </p:cNvSpPr>
            <p:nvPr/>
          </p:nvSpPr>
          <p:spPr bwMode="auto">
            <a:xfrm>
              <a:off x="4167" y="2826"/>
              <a:ext cx="30" cy="24"/>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80" name="Rectangle 196"/>
            <p:cNvSpPr>
              <a:spLocks noChangeArrowheads="1"/>
            </p:cNvSpPr>
            <p:nvPr/>
          </p:nvSpPr>
          <p:spPr bwMode="auto">
            <a:xfrm>
              <a:off x="4311" y="2810"/>
              <a:ext cx="30" cy="40"/>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81" name="Rectangle 197"/>
            <p:cNvSpPr>
              <a:spLocks noChangeArrowheads="1"/>
            </p:cNvSpPr>
            <p:nvPr/>
          </p:nvSpPr>
          <p:spPr bwMode="auto">
            <a:xfrm>
              <a:off x="4454" y="2838"/>
              <a:ext cx="31" cy="1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82" name="Rectangle 198"/>
            <p:cNvSpPr>
              <a:spLocks noChangeArrowheads="1"/>
            </p:cNvSpPr>
            <p:nvPr/>
          </p:nvSpPr>
          <p:spPr bwMode="auto">
            <a:xfrm>
              <a:off x="5508" y="2838"/>
              <a:ext cx="30" cy="12"/>
            </a:xfrm>
            <a:prstGeom prst="rect">
              <a:avLst/>
            </a:prstGeom>
            <a:solidFill>
              <a:srgbClr val="00FFFF"/>
            </a:solidFill>
            <a:ln w="9525">
              <a:noFill/>
              <a:miter lim="800000"/>
              <a:headEnd/>
              <a:tailEnd/>
            </a:ln>
            <a:effectLst>
              <a:outerShdw dist="35921" dir="2700000" algn="ctr" rotWithShape="0">
                <a:srgbClr val="000000"/>
              </a:outerShdw>
            </a:effectLst>
          </p:spPr>
          <p:txBody>
            <a:bodyPr/>
            <a:lstStyle/>
            <a:p>
              <a:pPr>
                <a:defRPr/>
              </a:pPr>
              <a:endParaRPr lang="en-US"/>
            </a:p>
          </p:txBody>
        </p:sp>
        <p:sp>
          <p:nvSpPr>
            <p:cNvPr id="298183" name="Line 199"/>
            <p:cNvSpPr>
              <a:spLocks noChangeShapeType="1"/>
            </p:cNvSpPr>
            <p:nvPr/>
          </p:nvSpPr>
          <p:spPr bwMode="auto">
            <a:xfrm>
              <a:off x="3358" y="2850"/>
              <a:ext cx="1146"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84" name="Line 200"/>
            <p:cNvSpPr>
              <a:spLocks noChangeShapeType="1"/>
            </p:cNvSpPr>
            <p:nvPr/>
          </p:nvSpPr>
          <p:spPr bwMode="auto">
            <a:xfrm>
              <a:off x="5973" y="2050"/>
              <a:ext cx="0" cy="80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85" name="Rectangle 201"/>
            <p:cNvSpPr>
              <a:spLocks noChangeArrowheads="1"/>
            </p:cNvSpPr>
            <p:nvPr/>
          </p:nvSpPr>
          <p:spPr bwMode="auto">
            <a:xfrm>
              <a:off x="6040" y="2786"/>
              <a:ext cx="62"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0</a:t>
              </a:r>
              <a:endParaRPr lang="en-US"/>
            </a:p>
          </p:txBody>
        </p:sp>
        <p:sp>
          <p:nvSpPr>
            <p:cNvPr id="298186" name="Line 202"/>
            <p:cNvSpPr>
              <a:spLocks noChangeShapeType="1"/>
            </p:cNvSpPr>
            <p:nvPr/>
          </p:nvSpPr>
          <p:spPr bwMode="auto">
            <a:xfrm>
              <a:off x="5977" y="2049"/>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87" name="Rectangle 203"/>
            <p:cNvSpPr>
              <a:spLocks noChangeArrowheads="1"/>
            </p:cNvSpPr>
            <p:nvPr/>
          </p:nvSpPr>
          <p:spPr bwMode="auto">
            <a:xfrm>
              <a:off x="6040" y="2529"/>
              <a:ext cx="62"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5</a:t>
              </a:r>
              <a:endParaRPr lang="en-US"/>
            </a:p>
          </p:txBody>
        </p:sp>
        <p:sp>
          <p:nvSpPr>
            <p:cNvPr id="298188" name="Rectangle 204"/>
            <p:cNvSpPr>
              <a:spLocks noChangeArrowheads="1"/>
            </p:cNvSpPr>
            <p:nvPr/>
          </p:nvSpPr>
          <p:spPr bwMode="auto">
            <a:xfrm>
              <a:off x="6040" y="2248"/>
              <a:ext cx="124" cy="134"/>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400" b="1">
                  <a:solidFill>
                    <a:srgbClr val="FFFFFF"/>
                  </a:solidFill>
                  <a:latin typeface="Arial" pitchFamily="34" charset="0"/>
                </a:rPr>
                <a:t>10</a:t>
              </a:r>
              <a:endParaRPr lang="en-US"/>
            </a:p>
          </p:txBody>
        </p:sp>
        <p:sp>
          <p:nvSpPr>
            <p:cNvPr id="298189" name="Line 205"/>
            <p:cNvSpPr>
              <a:spLocks noChangeShapeType="1"/>
            </p:cNvSpPr>
            <p:nvPr/>
          </p:nvSpPr>
          <p:spPr bwMode="auto">
            <a:xfrm>
              <a:off x="5977" y="2297"/>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90" name="Line 206"/>
            <p:cNvSpPr>
              <a:spLocks noChangeShapeType="1"/>
            </p:cNvSpPr>
            <p:nvPr/>
          </p:nvSpPr>
          <p:spPr bwMode="auto">
            <a:xfrm>
              <a:off x="5977" y="2572"/>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91" name="Line 207"/>
            <p:cNvSpPr>
              <a:spLocks noChangeShapeType="1"/>
            </p:cNvSpPr>
            <p:nvPr/>
          </p:nvSpPr>
          <p:spPr bwMode="auto">
            <a:xfrm>
              <a:off x="5977" y="2849"/>
              <a:ext cx="4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92" name="Rectangle 208"/>
            <p:cNvSpPr>
              <a:spLocks noChangeArrowheads="1"/>
            </p:cNvSpPr>
            <p:nvPr/>
          </p:nvSpPr>
          <p:spPr bwMode="auto">
            <a:xfrm rot="5400000">
              <a:off x="5749" y="2375"/>
              <a:ext cx="1015"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Copulation Frequency</a:t>
              </a:r>
              <a:endParaRPr lang="en-US" sz="1200"/>
            </a:p>
          </p:txBody>
        </p:sp>
        <p:sp>
          <p:nvSpPr>
            <p:cNvPr id="298193" name="Line 209"/>
            <p:cNvSpPr>
              <a:spLocks noChangeShapeType="1"/>
            </p:cNvSpPr>
            <p:nvPr/>
          </p:nvSpPr>
          <p:spPr bwMode="auto">
            <a:xfrm>
              <a:off x="4604" y="2850"/>
              <a:ext cx="1370"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94" name="Line 210"/>
            <p:cNvSpPr>
              <a:spLocks noChangeShapeType="1"/>
            </p:cNvSpPr>
            <p:nvPr/>
          </p:nvSpPr>
          <p:spPr bwMode="auto">
            <a:xfrm flipH="1">
              <a:off x="4478" y="2804"/>
              <a:ext cx="45" cy="82"/>
            </a:xfrm>
            <a:prstGeom prst="line">
              <a:avLst/>
            </a:prstGeom>
            <a:noFill/>
            <a:ln w="28575">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95" name="Line 211"/>
            <p:cNvSpPr>
              <a:spLocks noChangeShapeType="1"/>
            </p:cNvSpPr>
            <p:nvPr/>
          </p:nvSpPr>
          <p:spPr bwMode="auto">
            <a:xfrm flipH="1">
              <a:off x="4577" y="2806"/>
              <a:ext cx="45" cy="83"/>
            </a:xfrm>
            <a:prstGeom prst="line">
              <a:avLst/>
            </a:prstGeom>
            <a:noFill/>
            <a:ln w="28575">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298196" name="Rectangle 212"/>
            <p:cNvSpPr>
              <a:spLocks noChangeArrowheads="1"/>
            </p:cNvSpPr>
            <p:nvPr/>
          </p:nvSpPr>
          <p:spPr bwMode="auto">
            <a:xfrm rot="21600000">
              <a:off x="2928" y="3199"/>
              <a:ext cx="362" cy="23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Sample</a:t>
              </a:r>
            </a:p>
            <a:p>
              <a:pPr algn="ctr">
                <a:defRPr/>
              </a:pPr>
              <a:r>
                <a:rPr lang="en-US" sz="1200" b="1">
                  <a:solidFill>
                    <a:srgbClr val="FFFFFF"/>
                  </a:solidFill>
                  <a:latin typeface="Arial" pitchFamily="34" charset="0"/>
                </a:rPr>
                <a:t>Number</a:t>
              </a:r>
              <a:endParaRPr lang="en-US"/>
            </a:p>
          </p:txBody>
        </p:sp>
        <p:sp>
          <p:nvSpPr>
            <p:cNvPr id="298197" name="Rectangle 213"/>
            <p:cNvSpPr>
              <a:spLocks noChangeArrowheads="1"/>
            </p:cNvSpPr>
            <p:nvPr/>
          </p:nvSpPr>
          <p:spPr bwMode="auto">
            <a:xfrm rot="21600000">
              <a:off x="3328"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a:t>
              </a:r>
              <a:endParaRPr lang="en-US"/>
            </a:p>
          </p:txBody>
        </p:sp>
        <p:sp>
          <p:nvSpPr>
            <p:cNvPr id="298198" name="Rectangle 214"/>
            <p:cNvSpPr>
              <a:spLocks noChangeArrowheads="1"/>
            </p:cNvSpPr>
            <p:nvPr/>
          </p:nvSpPr>
          <p:spPr bwMode="auto">
            <a:xfrm rot="21600000">
              <a:off x="3476" y="3199"/>
              <a:ext cx="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2</a:t>
              </a:r>
              <a:endParaRPr lang="en-US"/>
            </a:p>
          </p:txBody>
        </p:sp>
        <p:sp>
          <p:nvSpPr>
            <p:cNvPr id="298199" name="Rectangle 215"/>
            <p:cNvSpPr>
              <a:spLocks noChangeArrowheads="1"/>
            </p:cNvSpPr>
            <p:nvPr/>
          </p:nvSpPr>
          <p:spPr bwMode="auto">
            <a:xfrm rot="21600000">
              <a:off x="3624"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3</a:t>
              </a:r>
              <a:endParaRPr lang="en-US"/>
            </a:p>
          </p:txBody>
        </p:sp>
        <p:sp>
          <p:nvSpPr>
            <p:cNvPr id="298200" name="Rectangle 216"/>
            <p:cNvSpPr>
              <a:spLocks noChangeArrowheads="1"/>
            </p:cNvSpPr>
            <p:nvPr/>
          </p:nvSpPr>
          <p:spPr bwMode="auto">
            <a:xfrm rot="21600000">
              <a:off x="3766" y="3199"/>
              <a:ext cx="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4</a:t>
              </a:r>
              <a:endParaRPr lang="en-US"/>
            </a:p>
          </p:txBody>
        </p:sp>
        <p:sp>
          <p:nvSpPr>
            <p:cNvPr id="298201" name="Rectangle 217"/>
            <p:cNvSpPr>
              <a:spLocks noChangeArrowheads="1"/>
            </p:cNvSpPr>
            <p:nvPr/>
          </p:nvSpPr>
          <p:spPr bwMode="auto">
            <a:xfrm rot="21600000">
              <a:off x="3910" y="3199"/>
              <a:ext cx="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5</a:t>
              </a:r>
              <a:endParaRPr lang="en-US"/>
            </a:p>
          </p:txBody>
        </p:sp>
        <p:sp>
          <p:nvSpPr>
            <p:cNvPr id="298202" name="Rectangle 218"/>
            <p:cNvSpPr>
              <a:spLocks noChangeArrowheads="1"/>
            </p:cNvSpPr>
            <p:nvPr/>
          </p:nvSpPr>
          <p:spPr bwMode="auto">
            <a:xfrm rot="21600000">
              <a:off x="4061"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6</a:t>
              </a:r>
              <a:endParaRPr lang="en-US"/>
            </a:p>
          </p:txBody>
        </p:sp>
        <p:sp>
          <p:nvSpPr>
            <p:cNvPr id="298203" name="Rectangle 219"/>
            <p:cNvSpPr>
              <a:spLocks noChangeArrowheads="1"/>
            </p:cNvSpPr>
            <p:nvPr/>
          </p:nvSpPr>
          <p:spPr bwMode="auto">
            <a:xfrm rot="21600000">
              <a:off x="4201" y="3199"/>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7</a:t>
              </a:r>
              <a:endParaRPr lang="en-US"/>
            </a:p>
          </p:txBody>
        </p:sp>
        <p:sp>
          <p:nvSpPr>
            <p:cNvPr id="298204" name="Rectangle 220"/>
            <p:cNvSpPr>
              <a:spLocks noChangeArrowheads="1"/>
            </p:cNvSpPr>
            <p:nvPr/>
          </p:nvSpPr>
          <p:spPr bwMode="auto">
            <a:xfrm rot="21600000">
              <a:off x="4343" y="3199"/>
              <a:ext cx="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8</a:t>
              </a:r>
              <a:endParaRPr lang="en-US"/>
            </a:p>
          </p:txBody>
        </p:sp>
        <p:sp>
          <p:nvSpPr>
            <p:cNvPr id="298205" name="Rectangle 221"/>
            <p:cNvSpPr>
              <a:spLocks noChangeArrowheads="1"/>
            </p:cNvSpPr>
            <p:nvPr/>
          </p:nvSpPr>
          <p:spPr bwMode="auto">
            <a:xfrm rot="21600000">
              <a:off x="4738" y="3200"/>
              <a:ext cx="53"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9</a:t>
              </a:r>
              <a:endParaRPr lang="en-US"/>
            </a:p>
          </p:txBody>
        </p:sp>
        <p:sp>
          <p:nvSpPr>
            <p:cNvPr id="298206" name="Rectangle 222"/>
            <p:cNvSpPr>
              <a:spLocks noChangeArrowheads="1"/>
            </p:cNvSpPr>
            <p:nvPr/>
          </p:nvSpPr>
          <p:spPr bwMode="auto">
            <a:xfrm rot="21600000">
              <a:off x="4849" y="3200"/>
              <a:ext cx="107"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10</a:t>
              </a:r>
              <a:endParaRPr lang="en-US"/>
            </a:p>
          </p:txBody>
        </p:sp>
        <p:sp>
          <p:nvSpPr>
            <p:cNvPr id="298207" name="Rectangle 223"/>
            <p:cNvSpPr>
              <a:spLocks noChangeArrowheads="1"/>
            </p:cNvSpPr>
            <p:nvPr/>
          </p:nvSpPr>
          <p:spPr bwMode="auto">
            <a:xfrm rot="21600000">
              <a:off x="4994"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11</a:t>
              </a:r>
              <a:endParaRPr lang="en-US"/>
            </a:p>
          </p:txBody>
        </p:sp>
        <p:sp>
          <p:nvSpPr>
            <p:cNvPr id="298208" name="Rectangle 224"/>
            <p:cNvSpPr>
              <a:spLocks noChangeArrowheads="1"/>
            </p:cNvSpPr>
            <p:nvPr/>
          </p:nvSpPr>
          <p:spPr bwMode="auto">
            <a:xfrm rot="21600000">
              <a:off x="5141"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12</a:t>
              </a:r>
              <a:endParaRPr lang="en-US"/>
            </a:p>
          </p:txBody>
        </p:sp>
        <p:sp>
          <p:nvSpPr>
            <p:cNvPr id="298209" name="Rectangle 225"/>
            <p:cNvSpPr>
              <a:spLocks noChangeArrowheads="1"/>
            </p:cNvSpPr>
            <p:nvPr/>
          </p:nvSpPr>
          <p:spPr bwMode="auto">
            <a:xfrm rot="21600000">
              <a:off x="5282"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13</a:t>
              </a:r>
              <a:endParaRPr lang="en-US"/>
            </a:p>
          </p:txBody>
        </p:sp>
        <p:sp>
          <p:nvSpPr>
            <p:cNvPr id="298210" name="Rectangle 226"/>
            <p:cNvSpPr>
              <a:spLocks noChangeArrowheads="1"/>
            </p:cNvSpPr>
            <p:nvPr/>
          </p:nvSpPr>
          <p:spPr bwMode="auto">
            <a:xfrm rot="21600000">
              <a:off x="5429"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14</a:t>
              </a:r>
              <a:endParaRPr lang="en-US"/>
            </a:p>
          </p:txBody>
        </p:sp>
        <p:sp>
          <p:nvSpPr>
            <p:cNvPr id="298211" name="Rectangle 227"/>
            <p:cNvSpPr>
              <a:spLocks noChangeArrowheads="1"/>
            </p:cNvSpPr>
            <p:nvPr/>
          </p:nvSpPr>
          <p:spPr bwMode="auto">
            <a:xfrm rot="21600000">
              <a:off x="5572"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15</a:t>
              </a:r>
              <a:endParaRPr lang="en-US"/>
            </a:p>
          </p:txBody>
        </p:sp>
        <p:sp>
          <p:nvSpPr>
            <p:cNvPr id="298212" name="Rectangle 228"/>
            <p:cNvSpPr>
              <a:spLocks noChangeArrowheads="1"/>
            </p:cNvSpPr>
            <p:nvPr/>
          </p:nvSpPr>
          <p:spPr bwMode="auto">
            <a:xfrm rot="21600000">
              <a:off x="5722" y="3200"/>
              <a:ext cx="108"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16</a:t>
              </a:r>
              <a:endParaRPr lang="en-US"/>
            </a:p>
          </p:txBody>
        </p:sp>
        <p:sp>
          <p:nvSpPr>
            <p:cNvPr id="298213" name="Rectangle 229"/>
            <p:cNvSpPr>
              <a:spLocks noChangeArrowheads="1"/>
            </p:cNvSpPr>
            <p:nvPr/>
          </p:nvSpPr>
          <p:spPr bwMode="auto">
            <a:xfrm rot="21600000">
              <a:off x="5862" y="3200"/>
              <a:ext cx="106"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17</a:t>
              </a:r>
              <a:endParaRPr lang="en-US"/>
            </a:p>
          </p:txBody>
        </p:sp>
        <p:sp>
          <p:nvSpPr>
            <p:cNvPr id="298214" name="Rectangle 230"/>
            <p:cNvSpPr>
              <a:spLocks noChangeArrowheads="1"/>
            </p:cNvSpPr>
            <p:nvPr/>
          </p:nvSpPr>
          <p:spPr bwMode="auto">
            <a:xfrm>
              <a:off x="3343" y="2903"/>
              <a:ext cx="1174" cy="242"/>
            </a:xfrm>
            <a:prstGeom prst="rect">
              <a:avLst/>
            </a:prstGeom>
            <a:noFill/>
            <a:ln w="19050">
              <a:solidFill>
                <a:srgbClr val="FFFFFF"/>
              </a:solidFill>
              <a:miter lim="800000"/>
              <a:headEnd/>
              <a:tailEnd/>
            </a:ln>
            <a:effectLst>
              <a:outerShdw dist="35921" dir="2700000" algn="ctr" rotWithShape="0">
                <a:srgbClr val="000000"/>
              </a:outerShdw>
            </a:effectLst>
          </p:spPr>
          <p:txBody>
            <a:bodyPr wrap="none" anchor="ctr"/>
            <a:lstStyle/>
            <a:p>
              <a:pPr>
                <a:defRPr/>
              </a:pPr>
              <a:endParaRPr lang="en-US"/>
            </a:p>
          </p:txBody>
        </p:sp>
        <p:sp>
          <p:nvSpPr>
            <p:cNvPr id="298215" name="Rectangle 231"/>
            <p:cNvSpPr>
              <a:spLocks noChangeArrowheads="1"/>
            </p:cNvSpPr>
            <p:nvPr/>
          </p:nvSpPr>
          <p:spPr bwMode="auto">
            <a:xfrm>
              <a:off x="4610" y="2905"/>
              <a:ext cx="1421" cy="238"/>
            </a:xfrm>
            <a:prstGeom prst="rect">
              <a:avLst/>
            </a:prstGeom>
            <a:noFill/>
            <a:ln w="19050">
              <a:solidFill>
                <a:srgbClr val="FFFFFF"/>
              </a:solidFill>
              <a:miter lim="800000"/>
              <a:headEnd/>
              <a:tailEnd/>
            </a:ln>
            <a:effectLst>
              <a:outerShdw dist="35921" dir="2700000" algn="ctr" rotWithShape="0">
                <a:srgbClr val="000000"/>
              </a:outerShdw>
            </a:effectLst>
          </p:spPr>
          <p:txBody>
            <a:bodyPr wrap="none" anchor="ctr"/>
            <a:lstStyle/>
            <a:p>
              <a:pPr>
                <a:defRPr/>
              </a:pPr>
              <a:endParaRPr lang="en-US"/>
            </a:p>
          </p:txBody>
        </p:sp>
        <p:sp>
          <p:nvSpPr>
            <p:cNvPr id="298216" name="Line 232"/>
            <p:cNvSpPr>
              <a:spLocks noChangeShapeType="1"/>
            </p:cNvSpPr>
            <p:nvPr/>
          </p:nvSpPr>
          <p:spPr bwMode="auto">
            <a:xfrm>
              <a:off x="3338" y="3025"/>
              <a:ext cx="1174"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17" name="Line 233"/>
            <p:cNvSpPr>
              <a:spLocks noChangeShapeType="1"/>
            </p:cNvSpPr>
            <p:nvPr/>
          </p:nvSpPr>
          <p:spPr bwMode="auto">
            <a:xfrm>
              <a:off x="4609" y="3025"/>
              <a:ext cx="1423"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18" name="Line 234"/>
            <p:cNvSpPr>
              <a:spLocks noChangeShapeType="1"/>
            </p:cNvSpPr>
            <p:nvPr/>
          </p:nvSpPr>
          <p:spPr bwMode="auto">
            <a:xfrm flipH="1">
              <a:off x="3482" y="2847"/>
              <a:ext cx="20" cy="5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219" name="Line 235"/>
            <p:cNvSpPr>
              <a:spLocks noChangeShapeType="1"/>
            </p:cNvSpPr>
            <p:nvPr/>
          </p:nvSpPr>
          <p:spPr bwMode="auto">
            <a:xfrm>
              <a:off x="3625" y="2847"/>
              <a:ext cx="9" cy="5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220" name="Line 236"/>
            <p:cNvSpPr>
              <a:spLocks noChangeShapeType="1"/>
            </p:cNvSpPr>
            <p:nvPr/>
          </p:nvSpPr>
          <p:spPr bwMode="auto">
            <a:xfrm flipH="1">
              <a:off x="4912" y="2845"/>
              <a:ext cx="8" cy="59"/>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221" name="Line 237"/>
            <p:cNvSpPr>
              <a:spLocks noChangeShapeType="1"/>
            </p:cNvSpPr>
            <p:nvPr/>
          </p:nvSpPr>
          <p:spPr bwMode="auto">
            <a:xfrm>
              <a:off x="5029" y="2851"/>
              <a:ext cx="37" cy="51"/>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222" name="Line 238"/>
            <p:cNvSpPr>
              <a:spLocks noChangeShapeType="1"/>
            </p:cNvSpPr>
            <p:nvPr/>
          </p:nvSpPr>
          <p:spPr bwMode="auto">
            <a:xfrm flipH="1">
              <a:off x="5211" y="2853"/>
              <a:ext cx="2" cy="55"/>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223" name="Line 239"/>
            <p:cNvSpPr>
              <a:spLocks noChangeShapeType="1"/>
            </p:cNvSpPr>
            <p:nvPr/>
          </p:nvSpPr>
          <p:spPr bwMode="auto">
            <a:xfrm>
              <a:off x="5327" y="2845"/>
              <a:ext cx="28" cy="57"/>
            </a:xfrm>
            <a:prstGeom prst="line">
              <a:avLst/>
            </a:prstGeom>
            <a:noFill/>
            <a:ln w="0">
              <a:solidFill>
                <a:srgbClr val="C0C0C0"/>
              </a:solidFill>
              <a:prstDash val="sysDot"/>
              <a:round/>
              <a:headEnd/>
              <a:tailEnd/>
            </a:ln>
            <a:effectLst>
              <a:outerShdw dist="35921" dir="2700000" algn="ctr" rotWithShape="0">
                <a:srgbClr val="000000"/>
              </a:outerShdw>
            </a:effectLst>
          </p:spPr>
          <p:txBody>
            <a:bodyPr/>
            <a:lstStyle/>
            <a:p>
              <a:pPr>
                <a:defRPr/>
              </a:pPr>
              <a:endParaRPr lang="en-US"/>
            </a:p>
          </p:txBody>
        </p:sp>
        <p:sp>
          <p:nvSpPr>
            <p:cNvPr id="298224" name="Line 240"/>
            <p:cNvSpPr>
              <a:spLocks noChangeShapeType="1"/>
            </p:cNvSpPr>
            <p:nvPr/>
          </p:nvSpPr>
          <p:spPr bwMode="auto">
            <a:xfrm>
              <a:off x="3480" y="2904"/>
              <a:ext cx="0" cy="243"/>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25" name="Line 241"/>
            <p:cNvSpPr>
              <a:spLocks noChangeShapeType="1"/>
            </p:cNvSpPr>
            <p:nvPr/>
          </p:nvSpPr>
          <p:spPr bwMode="auto">
            <a:xfrm>
              <a:off x="3629" y="2900"/>
              <a:ext cx="0" cy="125"/>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26" name="Line 242"/>
            <p:cNvSpPr>
              <a:spLocks noChangeShapeType="1"/>
            </p:cNvSpPr>
            <p:nvPr/>
          </p:nvSpPr>
          <p:spPr bwMode="auto">
            <a:xfrm>
              <a:off x="4082" y="3094"/>
              <a:ext cx="432" cy="0"/>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27" name="Line 243"/>
            <p:cNvSpPr>
              <a:spLocks noChangeShapeType="1"/>
            </p:cNvSpPr>
            <p:nvPr/>
          </p:nvSpPr>
          <p:spPr bwMode="auto">
            <a:xfrm>
              <a:off x="4609" y="3094"/>
              <a:ext cx="567" cy="0"/>
            </a:xfrm>
            <a:prstGeom prst="line">
              <a:avLst/>
            </a:prstGeom>
            <a:noFill/>
            <a:ln w="19050">
              <a:solidFill>
                <a:srgbClr val="FFFFFF"/>
              </a:solidFill>
              <a:round/>
              <a:headEnd/>
              <a:tailEnd type="arrow" w="med" len="med"/>
            </a:ln>
            <a:effectLst>
              <a:outerShdw dist="35921" dir="2700000" algn="ctr" rotWithShape="0">
                <a:srgbClr val="000000"/>
              </a:outerShdw>
            </a:effectLst>
          </p:spPr>
          <p:txBody>
            <a:bodyPr wrap="none" anchor="ctr"/>
            <a:lstStyle/>
            <a:p>
              <a:pPr>
                <a:defRPr/>
              </a:pPr>
              <a:endParaRPr lang="en-US"/>
            </a:p>
          </p:txBody>
        </p:sp>
        <p:sp>
          <p:nvSpPr>
            <p:cNvPr id="298228" name="Rectangle 244"/>
            <p:cNvSpPr>
              <a:spLocks noChangeArrowheads="1"/>
            </p:cNvSpPr>
            <p:nvPr/>
          </p:nvSpPr>
          <p:spPr bwMode="auto">
            <a:xfrm rot="21600000">
              <a:off x="3335" y="2930"/>
              <a:ext cx="1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Scr</a:t>
              </a:r>
              <a:endParaRPr lang="en-US"/>
            </a:p>
          </p:txBody>
        </p:sp>
        <p:sp>
          <p:nvSpPr>
            <p:cNvPr id="298229" name="Rectangle 245"/>
            <p:cNvSpPr>
              <a:spLocks noChangeArrowheads="1"/>
            </p:cNvSpPr>
            <p:nvPr/>
          </p:nvSpPr>
          <p:spPr bwMode="auto">
            <a:xfrm rot="21600000">
              <a:off x="3483" y="2930"/>
              <a:ext cx="1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Scr</a:t>
              </a:r>
              <a:endParaRPr lang="en-US"/>
            </a:p>
          </p:txBody>
        </p:sp>
        <p:sp>
          <p:nvSpPr>
            <p:cNvPr id="298230" name="Rectangle 246"/>
            <p:cNvSpPr>
              <a:spLocks noChangeArrowheads="1"/>
            </p:cNvSpPr>
            <p:nvPr/>
          </p:nvSpPr>
          <p:spPr bwMode="auto">
            <a:xfrm rot="21600000">
              <a:off x="3326" y="3045"/>
              <a:ext cx="175"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Bas</a:t>
              </a:r>
              <a:endParaRPr lang="en-US"/>
            </a:p>
          </p:txBody>
        </p:sp>
        <p:sp>
          <p:nvSpPr>
            <p:cNvPr id="298231" name="Rectangle 247"/>
            <p:cNvSpPr>
              <a:spLocks noChangeArrowheads="1"/>
            </p:cNvSpPr>
            <p:nvPr/>
          </p:nvSpPr>
          <p:spPr bwMode="auto">
            <a:xfrm rot="21600000">
              <a:off x="3501" y="3045"/>
              <a:ext cx="651" cy="9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000" b="1">
                  <a:solidFill>
                    <a:srgbClr val="FFFFFF"/>
                  </a:solidFill>
                  <a:latin typeface="Arial" pitchFamily="34" charset="0"/>
                </a:rPr>
                <a:t>Female 1 Present</a:t>
              </a:r>
              <a:endParaRPr lang="en-US" sz="1000"/>
            </a:p>
          </p:txBody>
        </p:sp>
        <p:sp>
          <p:nvSpPr>
            <p:cNvPr id="298232" name="Rectangle 248"/>
            <p:cNvSpPr>
              <a:spLocks noChangeArrowheads="1"/>
            </p:cNvSpPr>
            <p:nvPr/>
          </p:nvSpPr>
          <p:spPr bwMode="auto">
            <a:xfrm rot="21600000">
              <a:off x="4917" y="2930"/>
              <a:ext cx="1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Scr</a:t>
              </a:r>
              <a:endParaRPr lang="en-US"/>
            </a:p>
          </p:txBody>
        </p:sp>
        <p:sp>
          <p:nvSpPr>
            <p:cNvPr id="298233" name="Rectangle 249"/>
            <p:cNvSpPr>
              <a:spLocks noChangeArrowheads="1"/>
            </p:cNvSpPr>
            <p:nvPr/>
          </p:nvSpPr>
          <p:spPr bwMode="auto">
            <a:xfrm rot="21600000">
              <a:off x="5277" y="3045"/>
              <a:ext cx="651" cy="9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000" b="1">
                  <a:solidFill>
                    <a:srgbClr val="FFFFFF"/>
                  </a:solidFill>
                  <a:latin typeface="Arial" pitchFamily="34" charset="0"/>
                </a:rPr>
                <a:t>Female 2 Present</a:t>
              </a:r>
              <a:endParaRPr lang="en-US" sz="1000"/>
            </a:p>
          </p:txBody>
        </p:sp>
        <p:sp>
          <p:nvSpPr>
            <p:cNvPr id="298234" name="Line 250"/>
            <p:cNvSpPr>
              <a:spLocks noChangeShapeType="1"/>
            </p:cNvSpPr>
            <p:nvPr/>
          </p:nvSpPr>
          <p:spPr bwMode="auto">
            <a:xfrm>
              <a:off x="5846" y="3094"/>
              <a:ext cx="172" cy="0"/>
            </a:xfrm>
            <a:prstGeom prst="line">
              <a:avLst/>
            </a:prstGeom>
            <a:noFill/>
            <a:ln w="19050">
              <a:solidFill>
                <a:srgbClr val="FFFFFF"/>
              </a:solidFill>
              <a:round/>
              <a:headEnd/>
              <a:tailEnd type="arrow" w="med" len="med"/>
            </a:ln>
            <a:effectLst>
              <a:outerShdw dist="35921" dir="2700000" algn="ctr" rotWithShape="0">
                <a:srgbClr val="000000"/>
              </a:outerShdw>
            </a:effectLst>
          </p:spPr>
          <p:txBody>
            <a:bodyPr wrap="none" anchor="ctr"/>
            <a:lstStyle/>
            <a:p>
              <a:pPr>
                <a:defRPr/>
              </a:pPr>
              <a:endParaRPr lang="en-US"/>
            </a:p>
          </p:txBody>
        </p:sp>
        <p:sp>
          <p:nvSpPr>
            <p:cNvPr id="298235" name="Rectangle 251"/>
            <p:cNvSpPr>
              <a:spLocks noChangeArrowheads="1"/>
            </p:cNvSpPr>
            <p:nvPr/>
          </p:nvSpPr>
          <p:spPr bwMode="auto">
            <a:xfrm rot="21600000">
              <a:off x="5215" y="2932"/>
              <a:ext cx="154" cy="115"/>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200" b="1">
                  <a:solidFill>
                    <a:srgbClr val="FFFFFF"/>
                  </a:solidFill>
                  <a:latin typeface="Arial" pitchFamily="34" charset="0"/>
                </a:rPr>
                <a:t>Scr</a:t>
              </a:r>
              <a:endParaRPr lang="en-US"/>
            </a:p>
          </p:txBody>
        </p:sp>
        <p:sp>
          <p:nvSpPr>
            <p:cNvPr id="298236" name="Line 252"/>
            <p:cNvSpPr>
              <a:spLocks noChangeShapeType="1"/>
            </p:cNvSpPr>
            <p:nvPr/>
          </p:nvSpPr>
          <p:spPr bwMode="auto">
            <a:xfrm>
              <a:off x="4912" y="2908"/>
              <a:ext cx="0" cy="115"/>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37" name="Line 253"/>
            <p:cNvSpPr>
              <a:spLocks noChangeShapeType="1"/>
            </p:cNvSpPr>
            <p:nvPr/>
          </p:nvSpPr>
          <p:spPr bwMode="auto">
            <a:xfrm>
              <a:off x="5068" y="2906"/>
              <a:ext cx="0" cy="121"/>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38" name="Line 254"/>
            <p:cNvSpPr>
              <a:spLocks noChangeShapeType="1"/>
            </p:cNvSpPr>
            <p:nvPr/>
          </p:nvSpPr>
          <p:spPr bwMode="auto">
            <a:xfrm>
              <a:off x="5213" y="2906"/>
              <a:ext cx="0" cy="235"/>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39" name="Line 255"/>
            <p:cNvSpPr>
              <a:spLocks noChangeShapeType="1"/>
            </p:cNvSpPr>
            <p:nvPr/>
          </p:nvSpPr>
          <p:spPr bwMode="auto">
            <a:xfrm>
              <a:off x="5366" y="2906"/>
              <a:ext cx="0" cy="119"/>
            </a:xfrm>
            <a:prstGeom prst="line">
              <a:avLst/>
            </a:prstGeom>
            <a:noFill/>
            <a:ln w="19050">
              <a:solidFill>
                <a:srgbClr val="FFFFFF"/>
              </a:solidFill>
              <a:round/>
              <a:headEnd/>
              <a:tailEnd/>
            </a:ln>
            <a:effectLst>
              <a:outerShdw dist="35921" dir="2700000" algn="ctr" rotWithShape="0">
                <a:srgbClr val="000000"/>
              </a:outerShdw>
            </a:effectLst>
          </p:spPr>
          <p:txBody>
            <a:bodyPr wrap="none" anchor="ctr"/>
            <a:lstStyle/>
            <a:p>
              <a:pPr>
                <a:defRPr/>
              </a:pPr>
              <a:endParaRPr lang="en-US"/>
            </a:p>
          </p:txBody>
        </p:sp>
        <p:sp>
          <p:nvSpPr>
            <p:cNvPr id="298240" name="Rectangle 256"/>
            <p:cNvSpPr>
              <a:spLocks noChangeArrowheads="1"/>
            </p:cNvSpPr>
            <p:nvPr/>
          </p:nvSpPr>
          <p:spPr bwMode="auto">
            <a:xfrm>
              <a:off x="3984" y="3792"/>
              <a:ext cx="1624" cy="192"/>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1400" b="1" i="1">
                  <a:solidFill>
                    <a:srgbClr val="FFFF00"/>
                  </a:solidFill>
                </a:rPr>
                <a:t>Source: Fiorino and Phillips</a:t>
              </a:r>
            </a:p>
          </p:txBody>
        </p:sp>
        <p:sp>
          <p:nvSpPr>
            <p:cNvPr id="298241" name="Text Box 257"/>
            <p:cNvSpPr txBox="1">
              <a:spLocks noChangeArrowheads="1"/>
            </p:cNvSpPr>
            <p:nvPr/>
          </p:nvSpPr>
          <p:spPr bwMode="auto">
            <a:xfrm>
              <a:off x="4344" y="780"/>
              <a:ext cx="552" cy="327"/>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sz="2800" b="1">
                  <a:solidFill>
                    <a:srgbClr val="FFFF00"/>
                  </a:solidFill>
                </a:rPr>
                <a:t>SEX</a:t>
              </a:r>
            </a:p>
          </p:txBody>
        </p:sp>
      </p:grpSp>
      <p:sp>
        <p:nvSpPr>
          <p:cNvPr id="298242" name="Rectangle 258"/>
          <p:cNvSpPr>
            <a:spLocks noChangeArrowheads="1"/>
          </p:cNvSpPr>
          <p:nvPr/>
        </p:nvSpPr>
        <p:spPr bwMode="auto">
          <a:xfrm>
            <a:off x="203200" y="-152400"/>
            <a:ext cx="8805863" cy="1143000"/>
          </a:xfrm>
          <a:prstGeom prst="rect">
            <a:avLst/>
          </a:prstGeom>
          <a:noFill/>
          <a:ln w="9525">
            <a:noFill/>
            <a:miter lim="800000"/>
            <a:headEnd/>
            <a:tailEnd/>
          </a:ln>
          <a:effectLst>
            <a:outerShdw dist="35921" dir="2700000" algn="ctr" rotWithShape="0">
              <a:srgbClr val="000000"/>
            </a:outerShdw>
          </a:effectLst>
        </p:spPr>
        <p:txBody>
          <a:bodyPr/>
          <a:lstStyle/>
          <a:p>
            <a:pPr algn="ctr">
              <a:defRPr/>
            </a:pPr>
            <a:r>
              <a:rPr kumimoji="1" lang="en-US" sz="3600" b="1" dirty="0">
                <a:latin typeface="Tahoma" pitchFamily="34" charset="0"/>
              </a:rPr>
              <a:t>Natural Rewards Elevate </a:t>
            </a:r>
          </a:p>
          <a:p>
            <a:pPr algn="ctr">
              <a:defRPr/>
            </a:pPr>
            <a:r>
              <a:rPr kumimoji="1" lang="en-US" sz="3600" b="1" dirty="0">
                <a:latin typeface="Tahoma" pitchFamily="34" charset="0"/>
              </a:rPr>
              <a:t>Dopamine Levels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8242"/>
                                        </p:tgtEl>
                                        <p:attrNameLst>
                                          <p:attrName>style.visibility</p:attrName>
                                        </p:attrNameLst>
                                      </p:cBhvr>
                                      <p:to>
                                        <p:strVal val="visible"/>
                                      </p:to>
                                    </p:set>
                                    <p:animEffect transition="in" filter="dissolve">
                                      <p:cBhvr>
                                        <p:cTn id="7" dur="500"/>
                                        <p:tgtEl>
                                          <p:spTgt spid="29824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par>
                          <p:cTn id="12" fill="hold">
                            <p:stCondLst>
                              <p:cond delay="1000"/>
                            </p:stCondLst>
                            <p:childTnLst>
                              <p:par>
                                <p:cTn id="13" presetID="4" presetClass="entr" presetSubtype="32"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4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Methamphetamine and Dopamine</a:t>
            </a:r>
            <a:endParaRPr lang="en-US" dirty="0"/>
          </a:p>
        </p:txBody>
      </p:sp>
      <p:pic>
        <p:nvPicPr>
          <p:cNvPr id="4" name="02.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1524000" y="1714500"/>
            <a:ext cx="6096000" cy="3429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3212" y="6604000"/>
            <a:ext cx="6267451"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i="1">
                <a:solidFill>
                  <a:srgbClr val="FFFF00"/>
                </a:solidFill>
                <a:latin typeface="Times New Roman" pitchFamily="18" charset="0"/>
              </a:rPr>
              <a:t>Source: Shoblock and Sullivan; Di Chiara and Imperato</a:t>
            </a:r>
          </a:p>
        </p:txBody>
      </p:sp>
      <p:grpSp>
        <p:nvGrpSpPr>
          <p:cNvPr id="18" name="Group 17"/>
          <p:cNvGrpSpPr/>
          <p:nvPr/>
        </p:nvGrpSpPr>
        <p:grpSpPr>
          <a:xfrm>
            <a:off x="152400" y="838200"/>
            <a:ext cx="4360863" cy="2794000"/>
            <a:chOff x="4552950" y="3795713"/>
            <a:chExt cx="4360863" cy="2794000"/>
          </a:xfrm>
        </p:grpSpPr>
        <p:grpSp>
          <p:nvGrpSpPr>
            <p:cNvPr id="13" name="Group 12"/>
            <p:cNvGrpSpPr/>
            <p:nvPr/>
          </p:nvGrpSpPr>
          <p:grpSpPr>
            <a:xfrm>
              <a:off x="4552950" y="3795713"/>
              <a:ext cx="4360863" cy="2794000"/>
              <a:chOff x="4552950" y="3795713"/>
              <a:chExt cx="4360863" cy="2794000"/>
            </a:xfrm>
          </p:grpSpPr>
          <p:sp>
            <p:nvSpPr>
              <p:cNvPr id="35978" name="Rectangle 129"/>
              <p:cNvSpPr>
                <a:spLocks noChangeArrowheads="1"/>
              </p:cNvSpPr>
              <p:nvPr/>
            </p:nvSpPr>
            <p:spPr bwMode="auto">
              <a:xfrm>
                <a:off x="4552950" y="3795713"/>
                <a:ext cx="4341467" cy="2794000"/>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solidFill>
                    <a:schemeClr val="bg1"/>
                  </a:solidFill>
                </a:endParaRPr>
              </a:p>
            </p:txBody>
          </p:sp>
          <p:sp>
            <p:nvSpPr>
              <p:cNvPr id="35979" name="Line 130"/>
              <p:cNvSpPr>
                <a:spLocks noChangeShapeType="1"/>
              </p:cNvSpPr>
              <p:nvPr/>
            </p:nvSpPr>
            <p:spPr bwMode="auto">
              <a:xfrm>
                <a:off x="5341720" y="3908322"/>
                <a:ext cx="1616" cy="203185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80" name="Line 131"/>
              <p:cNvSpPr>
                <a:spLocks noChangeShapeType="1"/>
              </p:cNvSpPr>
              <p:nvPr/>
            </p:nvSpPr>
            <p:spPr bwMode="auto">
              <a:xfrm>
                <a:off x="5311010" y="5767180"/>
                <a:ext cx="3071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81" name="Line 132"/>
              <p:cNvSpPr>
                <a:spLocks noChangeShapeType="1"/>
              </p:cNvSpPr>
              <p:nvPr/>
            </p:nvSpPr>
            <p:spPr bwMode="auto">
              <a:xfrm>
                <a:off x="5311010" y="5150281"/>
                <a:ext cx="3071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82" name="Line 133"/>
              <p:cNvSpPr>
                <a:spLocks noChangeShapeType="1"/>
              </p:cNvSpPr>
              <p:nvPr/>
            </p:nvSpPr>
            <p:spPr bwMode="auto">
              <a:xfrm>
                <a:off x="5311010" y="4526853"/>
                <a:ext cx="30710" cy="163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83" name="Line 134"/>
              <p:cNvSpPr>
                <a:spLocks noChangeShapeType="1"/>
              </p:cNvSpPr>
              <p:nvPr/>
            </p:nvSpPr>
            <p:spPr bwMode="auto">
              <a:xfrm>
                <a:off x="5311010" y="3908322"/>
                <a:ext cx="3071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84" name="Line 135"/>
              <p:cNvSpPr>
                <a:spLocks noChangeShapeType="1"/>
              </p:cNvSpPr>
              <p:nvPr/>
            </p:nvSpPr>
            <p:spPr bwMode="auto">
              <a:xfrm>
                <a:off x="5655288" y="6111534"/>
                <a:ext cx="2529559" cy="163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88" name="Line 139"/>
              <p:cNvSpPr>
                <a:spLocks noChangeShapeType="1"/>
              </p:cNvSpPr>
              <p:nvPr/>
            </p:nvSpPr>
            <p:spPr bwMode="auto">
              <a:xfrm flipV="1">
                <a:off x="6287274" y="6113166"/>
                <a:ext cx="0"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89" name="Line 140"/>
              <p:cNvSpPr>
                <a:spLocks noChangeShapeType="1"/>
              </p:cNvSpPr>
              <p:nvPr/>
            </p:nvSpPr>
            <p:spPr bwMode="auto">
              <a:xfrm flipV="1">
                <a:off x="6499013" y="6113166"/>
                <a:ext cx="1616"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90" name="Line 141"/>
              <p:cNvSpPr>
                <a:spLocks noChangeShapeType="1"/>
              </p:cNvSpPr>
              <p:nvPr/>
            </p:nvSpPr>
            <p:spPr bwMode="auto">
              <a:xfrm flipV="1">
                <a:off x="6710753" y="6113166"/>
                <a:ext cx="1616"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91" name="Line 142"/>
              <p:cNvSpPr>
                <a:spLocks noChangeShapeType="1"/>
              </p:cNvSpPr>
              <p:nvPr/>
            </p:nvSpPr>
            <p:spPr bwMode="auto">
              <a:xfrm flipV="1">
                <a:off x="6920876" y="6113166"/>
                <a:ext cx="0"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92" name="Line 143"/>
              <p:cNvSpPr>
                <a:spLocks noChangeShapeType="1"/>
              </p:cNvSpPr>
              <p:nvPr/>
            </p:nvSpPr>
            <p:spPr bwMode="auto">
              <a:xfrm flipV="1">
                <a:off x="7127766" y="6113166"/>
                <a:ext cx="1616"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93" name="Line 144"/>
              <p:cNvSpPr>
                <a:spLocks noChangeShapeType="1"/>
              </p:cNvSpPr>
              <p:nvPr/>
            </p:nvSpPr>
            <p:spPr bwMode="auto">
              <a:xfrm flipV="1">
                <a:off x="7339506" y="6113166"/>
                <a:ext cx="0"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94" name="Line 145"/>
              <p:cNvSpPr>
                <a:spLocks noChangeShapeType="1"/>
              </p:cNvSpPr>
              <p:nvPr/>
            </p:nvSpPr>
            <p:spPr bwMode="auto">
              <a:xfrm flipV="1">
                <a:off x="7549629" y="6113166"/>
                <a:ext cx="1616"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95" name="Line 146"/>
              <p:cNvSpPr>
                <a:spLocks noChangeShapeType="1"/>
              </p:cNvSpPr>
              <p:nvPr/>
            </p:nvSpPr>
            <p:spPr bwMode="auto">
              <a:xfrm flipV="1">
                <a:off x="7761368" y="6113166"/>
                <a:ext cx="0"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96" name="Line 147"/>
              <p:cNvSpPr>
                <a:spLocks noChangeShapeType="1"/>
              </p:cNvSpPr>
              <p:nvPr/>
            </p:nvSpPr>
            <p:spPr bwMode="auto">
              <a:xfrm flipV="1">
                <a:off x="7971492" y="6113166"/>
                <a:ext cx="0"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997" name="Line 148"/>
              <p:cNvSpPr>
                <a:spLocks noChangeShapeType="1"/>
              </p:cNvSpPr>
              <p:nvPr/>
            </p:nvSpPr>
            <p:spPr bwMode="auto">
              <a:xfrm flipV="1">
                <a:off x="8183231" y="6113166"/>
                <a:ext cx="1616" cy="31008"/>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13" name="Line 164"/>
              <p:cNvSpPr>
                <a:spLocks noChangeShapeType="1"/>
              </p:cNvSpPr>
              <p:nvPr/>
            </p:nvSpPr>
            <p:spPr bwMode="auto">
              <a:xfrm flipV="1">
                <a:off x="5660137" y="4959336"/>
                <a:ext cx="211739" cy="80784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14" name="Line 165"/>
              <p:cNvSpPr>
                <a:spLocks noChangeShapeType="1"/>
              </p:cNvSpPr>
              <p:nvPr/>
            </p:nvSpPr>
            <p:spPr bwMode="auto">
              <a:xfrm flipV="1">
                <a:off x="5871877" y="4592134"/>
                <a:ext cx="210123" cy="367202"/>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15" name="Line 166"/>
              <p:cNvSpPr>
                <a:spLocks noChangeShapeType="1"/>
              </p:cNvSpPr>
              <p:nvPr/>
            </p:nvSpPr>
            <p:spPr bwMode="auto">
              <a:xfrm>
                <a:off x="6082000" y="4592134"/>
                <a:ext cx="211739" cy="293762"/>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16" name="Line 167"/>
              <p:cNvSpPr>
                <a:spLocks noChangeShapeType="1"/>
              </p:cNvSpPr>
              <p:nvPr/>
            </p:nvSpPr>
            <p:spPr bwMode="auto">
              <a:xfrm>
                <a:off x="6293739" y="4885895"/>
                <a:ext cx="208507" cy="148513"/>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17" name="Line 168"/>
              <p:cNvSpPr>
                <a:spLocks noChangeShapeType="1"/>
              </p:cNvSpPr>
              <p:nvPr/>
            </p:nvSpPr>
            <p:spPr bwMode="auto">
              <a:xfrm>
                <a:off x="6502246" y="5034408"/>
                <a:ext cx="213356" cy="334562"/>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18" name="Line 169"/>
              <p:cNvSpPr>
                <a:spLocks noChangeShapeType="1"/>
              </p:cNvSpPr>
              <p:nvPr/>
            </p:nvSpPr>
            <p:spPr bwMode="auto">
              <a:xfrm>
                <a:off x="6715602" y="5368970"/>
                <a:ext cx="205274" cy="12566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19" name="Line 170"/>
              <p:cNvSpPr>
                <a:spLocks noChangeShapeType="1"/>
              </p:cNvSpPr>
              <p:nvPr/>
            </p:nvSpPr>
            <p:spPr bwMode="auto">
              <a:xfrm>
                <a:off x="6920876" y="5494635"/>
                <a:ext cx="210123" cy="148513"/>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20" name="Line 171"/>
              <p:cNvSpPr>
                <a:spLocks noChangeShapeType="1"/>
              </p:cNvSpPr>
              <p:nvPr/>
            </p:nvSpPr>
            <p:spPr bwMode="auto">
              <a:xfrm>
                <a:off x="7130999" y="5643148"/>
                <a:ext cx="213356" cy="39168"/>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21" name="Line 172"/>
              <p:cNvSpPr>
                <a:spLocks noChangeShapeType="1"/>
              </p:cNvSpPr>
              <p:nvPr/>
            </p:nvSpPr>
            <p:spPr bwMode="auto">
              <a:xfrm>
                <a:off x="7344355" y="5682316"/>
                <a:ext cx="211739" cy="60384"/>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22" name="Line 173"/>
              <p:cNvSpPr>
                <a:spLocks noChangeShapeType="1"/>
              </p:cNvSpPr>
              <p:nvPr/>
            </p:nvSpPr>
            <p:spPr bwMode="auto">
              <a:xfrm>
                <a:off x="7556094" y="5742700"/>
                <a:ext cx="210123" cy="2448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0" name="Freeform 201"/>
              <p:cNvSpPr>
                <a:spLocks/>
              </p:cNvSpPr>
              <p:nvPr/>
            </p:nvSpPr>
            <p:spPr bwMode="auto">
              <a:xfrm>
                <a:off x="5610454" y="5740319"/>
                <a:ext cx="75968" cy="68544"/>
              </a:xfrm>
              <a:custGeom>
                <a:avLst/>
                <a:gdLst>
                  <a:gd name="T0" fmla="*/ 13 w 84"/>
                  <a:gd name="T1" fmla="*/ 0 h 84"/>
                  <a:gd name="T2" fmla="*/ 26 w 84"/>
                  <a:gd name="T3" fmla="*/ 21 h 84"/>
                  <a:gd name="T4" fmla="*/ 0 w 84"/>
                  <a:gd name="T5" fmla="*/ 21 h 84"/>
                  <a:gd name="T6" fmla="*/ 1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1" name="Freeform 202"/>
              <p:cNvSpPr>
                <a:spLocks/>
              </p:cNvSpPr>
              <p:nvPr/>
            </p:nvSpPr>
            <p:spPr bwMode="auto">
              <a:xfrm>
                <a:off x="5833085" y="4925063"/>
                <a:ext cx="75968" cy="70176"/>
              </a:xfrm>
              <a:custGeom>
                <a:avLst/>
                <a:gdLst>
                  <a:gd name="T0" fmla="*/ 13 w 84"/>
                  <a:gd name="T1" fmla="*/ 0 h 84"/>
                  <a:gd name="T2" fmla="*/ 26 w 84"/>
                  <a:gd name="T3" fmla="*/ 22 h 84"/>
                  <a:gd name="T4" fmla="*/ 0 w 84"/>
                  <a:gd name="T5" fmla="*/ 22 h 84"/>
                  <a:gd name="T6" fmla="*/ 1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2" name="Freeform 203"/>
              <p:cNvSpPr>
                <a:spLocks/>
              </p:cNvSpPr>
              <p:nvPr/>
            </p:nvSpPr>
            <p:spPr bwMode="auto">
              <a:xfrm>
                <a:off x="6043208" y="4556229"/>
                <a:ext cx="79200" cy="70176"/>
              </a:xfrm>
              <a:custGeom>
                <a:avLst/>
                <a:gdLst>
                  <a:gd name="T0" fmla="*/ 15 w 84"/>
                  <a:gd name="T1" fmla="*/ 0 h 84"/>
                  <a:gd name="T2" fmla="*/ 29 w 84"/>
                  <a:gd name="T3" fmla="*/ 22 h 84"/>
                  <a:gd name="T4" fmla="*/ 0 w 84"/>
                  <a:gd name="T5" fmla="*/ 22 h 84"/>
                  <a:gd name="T6" fmla="*/ 15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3" name="Freeform 204"/>
              <p:cNvSpPr>
                <a:spLocks/>
              </p:cNvSpPr>
              <p:nvPr/>
            </p:nvSpPr>
            <p:spPr bwMode="auto">
              <a:xfrm>
                <a:off x="6253331" y="4849991"/>
                <a:ext cx="77584" cy="70176"/>
              </a:xfrm>
              <a:custGeom>
                <a:avLst/>
                <a:gdLst>
                  <a:gd name="T0" fmla="*/ 14 w 84"/>
                  <a:gd name="T1" fmla="*/ 0 h 84"/>
                  <a:gd name="T2" fmla="*/ 27 w 84"/>
                  <a:gd name="T3" fmla="*/ 22 h 84"/>
                  <a:gd name="T4" fmla="*/ 0 w 84"/>
                  <a:gd name="T5" fmla="*/ 22 h 84"/>
                  <a:gd name="T6" fmla="*/ 14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4" name="Freeform 205"/>
              <p:cNvSpPr>
                <a:spLocks/>
              </p:cNvSpPr>
              <p:nvPr/>
            </p:nvSpPr>
            <p:spPr bwMode="auto">
              <a:xfrm>
                <a:off x="6465070" y="5000136"/>
                <a:ext cx="75968" cy="70176"/>
              </a:xfrm>
              <a:custGeom>
                <a:avLst/>
                <a:gdLst>
                  <a:gd name="T0" fmla="*/ 13 w 84"/>
                  <a:gd name="T1" fmla="*/ 0 h 85"/>
                  <a:gd name="T2" fmla="*/ 26 w 84"/>
                  <a:gd name="T3" fmla="*/ 22 h 85"/>
                  <a:gd name="T4" fmla="*/ 0 w 84"/>
                  <a:gd name="T5" fmla="*/ 22 h 85"/>
                  <a:gd name="T6" fmla="*/ 13 w 84"/>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5" name="Freeform 206"/>
              <p:cNvSpPr>
                <a:spLocks/>
              </p:cNvSpPr>
              <p:nvPr/>
            </p:nvSpPr>
            <p:spPr bwMode="auto">
              <a:xfrm>
                <a:off x="6676810" y="5334698"/>
                <a:ext cx="77584" cy="70176"/>
              </a:xfrm>
              <a:custGeom>
                <a:avLst/>
                <a:gdLst>
                  <a:gd name="T0" fmla="*/ 14 w 84"/>
                  <a:gd name="T1" fmla="*/ 0 h 84"/>
                  <a:gd name="T2" fmla="*/ 27 w 84"/>
                  <a:gd name="T3" fmla="*/ 22 h 84"/>
                  <a:gd name="T4" fmla="*/ 0 w 84"/>
                  <a:gd name="T5" fmla="*/ 22 h 84"/>
                  <a:gd name="T6" fmla="*/ 14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6" name="Freeform 207"/>
              <p:cNvSpPr>
                <a:spLocks/>
              </p:cNvSpPr>
              <p:nvPr/>
            </p:nvSpPr>
            <p:spPr bwMode="auto">
              <a:xfrm>
                <a:off x="6882084" y="5458731"/>
                <a:ext cx="79200" cy="68544"/>
              </a:xfrm>
              <a:custGeom>
                <a:avLst/>
                <a:gdLst>
                  <a:gd name="T0" fmla="*/ 14 w 85"/>
                  <a:gd name="T1" fmla="*/ 0 h 84"/>
                  <a:gd name="T2" fmla="*/ 28 w 85"/>
                  <a:gd name="T3" fmla="*/ 21 h 84"/>
                  <a:gd name="T4" fmla="*/ 0 w 85"/>
                  <a:gd name="T5" fmla="*/ 21 h 84"/>
                  <a:gd name="T6" fmla="*/ 14 w 85"/>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84">
                    <a:moveTo>
                      <a:pt x="43" y="0"/>
                    </a:moveTo>
                    <a:lnTo>
                      <a:pt x="85" y="84"/>
                    </a:lnTo>
                    <a:lnTo>
                      <a:pt x="0" y="84"/>
                    </a:lnTo>
                    <a:lnTo>
                      <a:pt x="43"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7" name="Freeform 208"/>
              <p:cNvSpPr>
                <a:spLocks/>
              </p:cNvSpPr>
              <p:nvPr/>
            </p:nvSpPr>
            <p:spPr bwMode="auto">
              <a:xfrm>
                <a:off x="7093823" y="5607243"/>
                <a:ext cx="75968" cy="70176"/>
              </a:xfrm>
              <a:custGeom>
                <a:avLst/>
                <a:gdLst>
                  <a:gd name="T0" fmla="*/ 13 w 84"/>
                  <a:gd name="T1" fmla="*/ 0 h 84"/>
                  <a:gd name="T2" fmla="*/ 26 w 84"/>
                  <a:gd name="T3" fmla="*/ 22 h 84"/>
                  <a:gd name="T4" fmla="*/ 0 w 84"/>
                  <a:gd name="T5" fmla="*/ 22 h 84"/>
                  <a:gd name="T6" fmla="*/ 13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8" name="Freeform 209"/>
              <p:cNvSpPr>
                <a:spLocks/>
              </p:cNvSpPr>
              <p:nvPr/>
            </p:nvSpPr>
            <p:spPr bwMode="auto">
              <a:xfrm>
                <a:off x="7303947" y="5646412"/>
                <a:ext cx="79200" cy="71808"/>
              </a:xfrm>
              <a:custGeom>
                <a:avLst/>
                <a:gdLst>
                  <a:gd name="T0" fmla="*/ 15 w 84"/>
                  <a:gd name="T1" fmla="*/ 0 h 84"/>
                  <a:gd name="T2" fmla="*/ 29 w 84"/>
                  <a:gd name="T3" fmla="*/ 23 h 84"/>
                  <a:gd name="T4" fmla="*/ 0 w 84"/>
                  <a:gd name="T5" fmla="*/ 23 h 84"/>
                  <a:gd name="T6" fmla="*/ 15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59" name="Freeform 210"/>
              <p:cNvSpPr>
                <a:spLocks/>
              </p:cNvSpPr>
              <p:nvPr/>
            </p:nvSpPr>
            <p:spPr bwMode="auto">
              <a:xfrm>
                <a:off x="7515686" y="5706796"/>
                <a:ext cx="79200" cy="70176"/>
              </a:xfrm>
              <a:custGeom>
                <a:avLst/>
                <a:gdLst>
                  <a:gd name="T0" fmla="*/ 15 w 84"/>
                  <a:gd name="T1" fmla="*/ 0 h 84"/>
                  <a:gd name="T2" fmla="*/ 29 w 84"/>
                  <a:gd name="T3" fmla="*/ 22 h 84"/>
                  <a:gd name="T4" fmla="*/ 0 w 84"/>
                  <a:gd name="T5" fmla="*/ 22 h 84"/>
                  <a:gd name="T6" fmla="*/ 15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60" name="Freeform 211"/>
              <p:cNvSpPr>
                <a:spLocks/>
              </p:cNvSpPr>
              <p:nvPr/>
            </p:nvSpPr>
            <p:spPr bwMode="auto">
              <a:xfrm>
                <a:off x="7727426" y="5732908"/>
                <a:ext cx="77584" cy="68544"/>
              </a:xfrm>
              <a:custGeom>
                <a:avLst/>
                <a:gdLst>
                  <a:gd name="T0" fmla="*/ 14 w 84"/>
                  <a:gd name="T1" fmla="*/ 0 h 84"/>
                  <a:gd name="T2" fmla="*/ 27 w 84"/>
                  <a:gd name="T3" fmla="*/ 21 h 84"/>
                  <a:gd name="T4" fmla="*/ 0 w 84"/>
                  <a:gd name="T5" fmla="*/ 21 h 84"/>
                  <a:gd name="T6" fmla="*/ 14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74" name="Rectangle 225"/>
              <p:cNvSpPr>
                <a:spLocks noChangeArrowheads="1"/>
              </p:cNvSpPr>
              <p:nvPr/>
            </p:nvSpPr>
            <p:spPr bwMode="auto">
              <a:xfrm>
                <a:off x="4992592" y="5711692"/>
                <a:ext cx="255380" cy="184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b="1" dirty="0">
                    <a:solidFill>
                      <a:schemeClr val="bg1"/>
                    </a:solidFill>
                    <a:latin typeface="Arial" pitchFamily="34" charset="0"/>
                  </a:rPr>
                  <a:t>100</a:t>
                </a:r>
                <a:endParaRPr lang="en-US" altLang="en-US" sz="1200" b="1" dirty="0">
                  <a:solidFill>
                    <a:schemeClr val="bg1"/>
                  </a:solidFill>
                  <a:latin typeface="Times New Roman" pitchFamily="18" charset="0"/>
                </a:endParaRPr>
              </a:p>
            </p:txBody>
          </p:sp>
          <p:sp>
            <p:nvSpPr>
              <p:cNvPr id="36075" name="Rectangle 226"/>
              <p:cNvSpPr>
                <a:spLocks noChangeArrowheads="1"/>
              </p:cNvSpPr>
              <p:nvPr/>
            </p:nvSpPr>
            <p:spPr bwMode="auto">
              <a:xfrm>
                <a:off x="4992592" y="5093160"/>
                <a:ext cx="255380" cy="184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b="1">
                    <a:solidFill>
                      <a:schemeClr val="bg1"/>
                    </a:solidFill>
                    <a:latin typeface="Arial" pitchFamily="34" charset="0"/>
                  </a:rPr>
                  <a:t>150</a:t>
                </a:r>
                <a:endParaRPr lang="en-US" altLang="en-US" sz="1200" b="1">
                  <a:solidFill>
                    <a:schemeClr val="bg1"/>
                  </a:solidFill>
                  <a:latin typeface="Times New Roman" pitchFamily="18" charset="0"/>
                </a:endParaRPr>
              </a:p>
            </p:txBody>
          </p:sp>
          <p:sp>
            <p:nvSpPr>
              <p:cNvPr id="36076" name="Rectangle 227"/>
              <p:cNvSpPr>
                <a:spLocks noChangeArrowheads="1"/>
              </p:cNvSpPr>
              <p:nvPr/>
            </p:nvSpPr>
            <p:spPr bwMode="auto">
              <a:xfrm>
                <a:off x="4992592" y="4469733"/>
                <a:ext cx="255380" cy="184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b="1" dirty="0">
                    <a:solidFill>
                      <a:schemeClr val="bg1"/>
                    </a:solidFill>
                    <a:latin typeface="Arial" pitchFamily="34" charset="0"/>
                  </a:rPr>
                  <a:t>200</a:t>
                </a:r>
                <a:endParaRPr lang="en-US" altLang="en-US" sz="1200" b="1" dirty="0">
                  <a:solidFill>
                    <a:schemeClr val="bg1"/>
                  </a:solidFill>
                  <a:latin typeface="Times New Roman" pitchFamily="18" charset="0"/>
                </a:endParaRPr>
              </a:p>
            </p:txBody>
          </p:sp>
          <p:sp>
            <p:nvSpPr>
              <p:cNvPr id="36077" name="Rectangle 228"/>
              <p:cNvSpPr>
                <a:spLocks noChangeArrowheads="1"/>
              </p:cNvSpPr>
              <p:nvPr/>
            </p:nvSpPr>
            <p:spPr bwMode="auto">
              <a:xfrm>
                <a:off x="4992592" y="3852833"/>
                <a:ext cx="255380" cy="184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b="1">
                    <a:solidFill>
                      <a:schemeClr val="bg1"/>
                    </a:solidFill>
                    <a:latin typeface="Arial" pitchFamily="34" charset="0"/>
                  </a:rPr>
                  <a:t>250</a:t>
                </a:r>
                <a:endParaRPr lang="en-US" altLang="en-US" sz="1200" b="1">
                  <a:solidFill>
                    <a:schemeClr val="bg1"/>
                  </a:solidFill>
                  <a:latin typeface="Times New Roman" pitchFamily="18" charset="0"/>
                </a:endParaRPr>
              </a:p>
            </p:txBody>
          </p:sp>
          <p:sp>
            <p:nvSpPr>
              <p:cNvPr id="36078" name="Rectangle 229"/>
              <p:cNvSpPr>
                <a:spLocks noChangeArrowheads="1"/>
              </p:cNvSpPr>
              <p:nvPr/>
            </p:nvSpPr>
            <p:spPr bwMode="auto">
              <a:xfrm>
                <a:off x="5610031" y="6199663"/>
                <a:ext cx="84049"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36079" name="Rectangle 230"/>
              <p:cNvSpPr>
                <a:spLocks noChangeArrowheads="1"/>
              </p:cNvSpPr>
              <p:nvPr/>
            </p:nvSpPr>
            <p:spPr bwMode="auto">
              <a:xfrm>
                <a:off x="6245249" y="6199663"/>
                <a:ext cx="84049"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36080" name="Rectangle 231"/>
              <p:cNvSpPr>
                <a:spLocks noChangeArrowheads="1"/>
              </p:cNvSpPr>
              <p:nvPr/>
            </p:nvSpPr>
            <p:spPr bwMode="auto">
              <a:xfrm>
                <a:off x="6874002" y="6199663"/>
                <a:ext cx="84049"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2</a:t>
                </a:r>
                <a:endParaRPr lang="en-US" altLang="en-US" sz="1200" b="1">
                  <a:solidFill>
                    <a:schemeClr val="bg1"/>
                  </a:solidFill>
                  <a:latin typeface="Times New Roman" pitchFamily="18" charset="0"/>
                </a:endParaRPr>
              </a:p>
            </p:txBody>
          </p:sp>
          <p:sp>
            <p:nvSpPr>
              <p:cNvPr id="36081" name="Rectangle 232"/>
              <p:cNvSpPr>
                <a:spLocks noChangeArrowheads="1"/>
              </p:cNvSpPr>
              <p:nvPr/>
            </p:nvSpPr>
            <p:spPr bwMode="auto">
              <a:xfrm>
                <a:off x="7502755" y="6199663"/>
                <a:ext cx="85666"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3</a:t>
                </a:r>
                <a:endParaRPr lang="en-US" altLang="en-US" sz="1200" b="1">
                  <a:solidFill>
                    <a:schemeClr val="bg1"/>
                  </a:solidFill>
                  <a:latin typeface="Times New Roman" pitchFamily="18" charset="0"/>
                </a:endParaRPr>
              </a:p>
            </p:txBody>
          </p:sp>
          <p:sp>
            <p:nvSpPr>
              <p:cNvPr id="36082" name="Rectangle 233"/>
              <p:cNvSpPr>
                <a:spLocks noChangeArrowheads="1"/>
              </p:cNvSpPr>
              <p:nvPr/>
            </p:nvSpPr>
            <p:spPr bwMode="auto">
              <a:xfrm>
                <a:off x="8062006" y="6199663"/>
                <a:ext cx="237601"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4hr</a:t>
                </a:r>
                <a:endParaRPr lang="en-US" altLang="en-US" sz="1200" b="1">
                  <a:solidFill>
                    <a:schemeClr val="bg1"/>
                  </a:solidFill>
                  <a:latin typeface="Times New Roman" pitchFamily="18" charset="0"/>
                </a:endParaRPr>
              </a:p>
            </p:txBody>
          </p:sp>
          <p:sp>
            <p:nvSpPr>
              <p:cNvPr id="36083" name="Rectangle 234"/>
              <p:cNvSpPr>
                <a:spLocks noChangeArrowheads="1"/>
              </p:cNvSpPr>
              <p:nvPr/>
            </p:nvSpPr>
            <p:spPr bwMode="auto">
              <a:xfrm>
                <a:off x="6274343" y="6354704"/>
                <a:ext cx="1354486"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chemeClr val="bg1"/>
                    </a:solidFill>
                    <a:latin typeface="Arial" pitchFamily="34" charset="0"/>
                  </a:rPr>
                  <a:t>Time After Ethanol</a:t>
                </a:r>
                <a:endParaRPr lang="en-US" altLang="en-US" sz="1200" b="1">
                  <a:solidFill>
                    <a:schemeClr val="bg1"/>
                  </a:solidFill>
                  <a:latin typeface="Times New Roman" pitchFamily="18" charset="0"/>
                </a:endParaRPr>
              </a:p>
            </p:txBody>
          </p:sp>
          <p:sp>
            <p:nvSpPr>
              <p:cNvPr id="36084" name="Rectangle 235"/>
              <p:cNvSpPr>
                <a:spLocks noChangeArrowheads="1"/>
              </p:cNvSpPr>
              <p:nvPr/>
            </p:nvSpPr>
            <p:spPr bwMode="auto">
              <a:xfrm rot="16200000">
                <a:off x="4111439" y="5040198"/>
                <a:ext cx="1398632" cy="18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dirty="0">
                    <a:solidFill>
                      <a:schemeClr val="bg1"/>
                    </a:solidFill>
                    <a:latin typeface="Arial" pitchFamily="34" charset="0"/>
                  </a:rPr>
                  <a:t>% of Basal Release</a:t>
                </a:r>
                <a:endParaRPr lang="en-US" altLang="en-US" sz="1200" b="1" dirty="0">
                  <a:solidFill>
                    <a:schemeClr val="bg1"/>
                  </a:solidFill>
                  <a:latin typeface="Times New Roman" pitchFamily="18" charset="0"/>
                </a:endParaRPr>
              </a:p>
            </p:txBody>
          </p:sp>
          <p:sp>
            <p:nvSpPr>
              <p:cNvPr id="36097" name="Rectangle 248"/>
              <p:cNvSpPr>
                <a:spLocks noChangeArrowheads="1"/>
              </p:cNvSpPr>
              <p:nvPr/>
            </p:nvSpPr>
            <p:spPr bwMode="auto">
              <a:xfrm>
                <a:off x="5474259" y="3983394"/>
                <a:ext cx="861505"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chemeClr val="bg1"/>
                    </a:solidFill>
                    <a:latin typeface="Arial" pitchFamily="34" charset="0"/>
                  </a:rPr>
                  <a:t>Accumbens</a:t>
                </a:r>
                <a:endParaRPr lang="en-US" altLang="en-US" sz="1200" b="1">
                  <a:solidFill>
                    <a:schemeClr val="bg1"/>
                  </a:solidFill>
                  <a:latin typeface="Times New Roman" pitchFamily="18" charset="0"/>
                </a:endParaRPr>
              </a:p>
            </p:txBody>
          </p:sp>
          <p:sp>
            <p:nvSpPr>
              <p:cNvPr id="36098" name="Line 249"/>
              <p:cNvSpPr>
                <a:spLocks noChangeShapeType="1"/>
              </p:cNvSpPr>
              <p:nvPr/>
            </p:nvSpPr>
            <p:spPr bwMode="auto">
              <a:xfrm flipH="1">
                <a:off x="5341720" y="5992398"/>
                <a:ext cx="0" cy="14035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099" name="Line 250"/>
              <p:cNvSpPr>
                <a:spLocks noChangeShapeType="1"/>
              </p:cNvSpPr>
              <p:nvPr/>
            </p:nvSpPr>
            <p:spPr bwMode="auto">
              <a:xfrm>
                <a:off x="5301312" y="6132750"/>
                <a:ext cx="42025"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100" name="Line 251"/>
              <p:cNvSpPr>
                <a:spLocks noChangeShapeType="1"/>
              </p:cNvSpPr>
              <p:nvPr/>
            </p:nvSpPr>
            <p:spPr bwMode="auto">
              <a:xfrm flipV="1">
                <a:off x="5286765" y="5964653"/>
                <a:ext cx="101829" cy="4080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101" name="Line 252"/>
              <p:cNvSpPr>
                <a:spLocks noChangeShapeType="1"/>
              </p:cNvSpPr>
              <p:nvPr/>
            </p:nvSpPr>
            <p:spPr bwMode="auto">
              <a:xfrm flipV="1">
                <a:off x="5283532" y="5922221"/>
                <a:ext cx="98596" cy="4243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102" name="Rectangle 253"/>
              <p:cNvSpPr>
                <a:spLocks noChangeArrowheads="1"/>
              </p:cNvSpPr>
              <p:nvPr/>
            </p:nvSpPr>
            <p:spPr bwMode="auto">
              <a:xfrm>
                <a:off x="5170389" y="6073998"/>
                <a:ext cx="84049"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36105" name="Rectangle 256"/>
              <p:cNvSpPr>
                <a:spLocks noChangeArrowheads="1"/>
              </p:cNvSpPr>
              <p:nvPr/>
            </p:nvSpPr>
            <p:spPr bwMode="auto">
              <a:xfrm>
                <a:off x="6701055" y="3883842"/>
                <a:ext cx="2212758" cy="35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000" b="1">
                    <a:solidFill>
                      <a:srgbClr val="FFFF00"/>
                    </a:solidFill>
                    <a:latin typeface="Times New Roman" pitchFamily="18" charset="0"/>
                  </a:rPr>
                  <a:t>ETHANOL</a:t>
                </a:r>
              </a:p>
            </p:txBody>
          </p:sp>
        </p:grpSp>
        <p:sp>
          <p:nvSpPr>
            <p:cNvPr id="35977" name="Line 257"/>
            <p:cNvSpPr>
              <a:spLocks noChangeShapeType="1"/>
            </p:cNvSpPr>
            <p:nvPr/>
          </p:nvSpPr>
          <p:spPr bwMode="auto">
            <a:xfrm>
              <a:off x="5334000" y="4521201"/>
              <a:ext cx="228600"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 name="Group 16"/>
          <p:cNvGrpSpPr/>
          <p:nvPr/>
        </p:nvGrpSpPr>
        <p:grpSpPr>
          <a:xfrm>
            <a:off x="4724400" y="838200"/>
            <a:ext cx="4165600" cy="2743200"/>
            <a:chOff x="304800" y="3810000"/>
            <a:chExt cx="4165600" cy="2743200"/>
          </a:xfrm>
        </p:grpSpPr>
        <p:sp>
          <p:nvSpPr>
            <p:cNvPr id="35898" name="Rectangle 260"/>
            <p:cNvSpPr>
              <a:spLocks noChangeArrowheads="1"/>
            </p:cNvSpPr>
            <p:nvPr/>
          </p:nvSpPr>
          <p:spPr bwMode="auto">
            <a:xfrm>
              <a:off x="304800" y="3810000"/>
              <a:ext cx="4165600" cy="2743200"/>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90" name="Line 299"/>
            <p:cNvSpPr>
              <a:spLocks noChangeShapeType="1"/>
            </p:cNvSpPr>
            <p:nvPr/>
          </p:nvSpPr>
          <p:spPr bwMode="auto">
            <a:xfrm>
              <a:off x="2486026" y="4908550"/>
              <a:ext cx="196850" cy="1111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899" name="Line 261"/>
            <p:cNvSpPr>
              <a:spLocks noChangeShapeType="1"/>
            </p:cNvSpPr>
            <p:nvPr/>
          </p:nvSpPr>
          <p:spPr bwMode="auto">
            <a:xfrm>
              <a:off x="1169988" y="3989388"/>
              <a:ext cx="1588" cy="157956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00" name="Line 262"/>
            <p:cNvSpPr>
              <a:spLocks noChangeShapeType="1"/>
            </p:cNvSpPr>
            <p:nvPr/>
          </p:nvSpPr>
          <p:spPr bwMode="auto">
            <a:xfrm>
              <a:off x="1136650" y="4837113"/>
              <a:ext cx="33338" cy="158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01" name="Line 263"/>
            <p:cNvSpPr>
              <a:spLocks noChangeShapeType="1"/>
            </p:cNvSpPr>
            <p:nvPr/>
          </p:nvSpPr>
          <p:spPr bwMode="auto">
            <a:xfrm>
              <a:off x="1136650" y="4416425"/>
              <a:ext cx="33338" cy="158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02" name="Rectangle 264"/>
            <p:cNvSpPr>
              <a:spLocks noChangeArrowheads="1"/>
            </p:cNvSpPr>
            <p:nvPr/>
          </p:nvSpPr>
          <p:spPr bwMode="auto">
            <a:xfrm>
              <a:off x="1025525" y="5875338"/>
              <a:ext cx="84138" cy="1825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35903" name="Rectangle 265"/>
            <p:cNvSpPr>
              <a:spLocks noChangeArrowheads="1"/>
            </p:cNvSpPr>
            <p:nvPr/>
          </p:nvSpPr>
          <p:spPr bwMode="auto">
            <a:xfrm>
              <a:off x="685800" y="5202238"/>
              <a:ext cx="252413" cy="1825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35904" name="Rectangle 266"/>
            <p:cNvSpPr>
              <a:spLocks noChangeArrowheads="1"/>
            </p:cNvSpPr>
            <p:nvPr/>
          </p:nvSpPr>
          <p:spPr bwMode="auto">
            <a:xfrm>
              <a:off x="685800" y="4773613"/>
              <a:ext cx="252413" cy="1825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150</a:t>
              </a:r>
              <a:endParaRPr lang="en-US" altLang="en-US" sz="1200">
                <a:latin typeface="Times New Roman" pitchFamily="18" charset="0"/>
              </a:endParaRPr>
            </a:p>
          </p:txBody>
        </p:sp>
        <p:sp>
          <p:nvSpPr>
            <p:cNvPr id="35905" name="Rectangle 267"/>
            <p:cNvSpPr>
              <a:spLocks noChangeArrowheads="1"/>
            </p:cNvSpPr>
            <p:nvPr/>
          </p:nvSpPr>
          <p:spPr bwMode="auto">
            <a:xfrm>
              <a:off x="685800" y="4352925"/>
              <a:ext cx="252413" cy="1825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35906" name="Rectangle 268"/>
            <p:cNvSpPr>
              <a:spLocks noChangeArrowheads="1"/>
            </p:cNvSpPr>
            <p:nvPr/>
          </p:nvSpPr>
          <p:spPr bwMode="auto">
            <a:xfrm>
              <a:off x="685800" y="3925888"/>
              <a:ext cx="252413" cy="1825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250</a:t>
              </a:r>
              <a:endParaRPr lang="en-US" altLang="en-US" sz="1200">
                <a:latin typeface="Times New Roman" pitchFamily="18" charset="0"/>
              </a:endParaRPr>
            </a:p>
          </p:txBody>
        </p:sp>
        <p:sp>
          <p:nvSpPr>
            <p:cNvPr id="35907" name="Line 269"/>
            <p:cNvSpPr>
              <a:spLocks noChangeShapeType="1"/>
            </p:cNvSpPr>
            <p:nvPr/>
          </p:nvSpPr>
          <p:spPr bwMode="auto">
            <a:xfrm>
              <a:off x="1143000" y="5938838"/>
              <a:ext cx="33338"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9" name="Group 270"/>
            <p:cNvGrpSpPr>
              <a:grpSpLocks/>
            </p:cNvGrpSpPr>
            <p:nvPr/>
          </p:nvGrpSpPr>
          <p:grpSpPr bwMode="auto">
            <a:xfrm>
              <a:off x="1285875" y="5938838"/>
              <a:ext cx="1997075" cy="280988"/>
              <a:chOff x="2060" y="3229"/>
              <a:chExt cx="2179" cy="297"/>
            </a:xfrm>
          </p:grpSpPr>
          <p:sp>
            <p:nvSpPr>
              <p:cNvPr id="35961" name="Line 271"/>
              <p:cNvSpPr>
                <a:spLocks noChangeShapeType="1"/>
              </p:cNvSpPr>
              <p:nvPr/>
            </p:nvSpPr>
            <p:spPr bwMode="auto">
              <a:xfrm>
                <a:off x="2089" y="3229"/>
                <a:ext cx="1952"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2" name="Line 272"/>
              <p:cNvSpPr>
                <a:spLocks noChangeShapeType="1"/>
              </p:cNvSpPr>
              <p:nvPr/>
            </p:nvSpPr>
            <p:spPr bwMode="auto">
              <a:xfrm flipV="1">
                <a:off x="208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3" name="Line 273"/>
              <p:cNvSpPr>
                <a:spLocks noChangeShapeType="1"/>
              </p:cNvSpPr>
              <p:nvPr/>
            </p:nvSpPr>
            <p:spPr bwMode="auto">
              <a:xfrm flipV="1">
                <a:off x="230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4" name="Line 274"/>
              <p:cNvSpPr>
                <a:spLocks noChangeShapeType="1"/>
              </p:cNvSpPr>
              <p:nvPr/>
            </p:nvSpPr>
            <p:spPr bwMode="auto">
              <a:xfrm flipV="1">
                <a:off x="252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5" name="Line 275"/>
              <p:cNvSpPr>
                <a:spLocks noChangeShapeType="1"/>
              </p:cNvSpPr>
              <p:nvPr/>
            </p:nvSpPr>
            <p:spPr bwMode="auto">
              <a:xfrm flipV="1">
                <a:off x="2738"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6" name="Line 276"/>
              <p:cNvSpPr>
                <a:spLocks noChangeShapeType="1"/>
              </p:cNvSpPr>
              <p:nvPr/>
            </p:nvSpPr>
            <p:spPr bwMode="auto">
              <a:xfrm flipV="1">
                <a:off x="2954"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7" name="Line 277"/>
              <p:cNvSpPr>
                <a:spLocks noChangeShapeType="1"/>
              </p:cNvSpPr>
              <p:nvPr/>
            </p:nvSpPr>
            <p:spPr bwMode="auto">
              <a:xfrm flipV="1">
                <a:off x="3176"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8" name="Line 278"/>
              <p:cNvSpPr>
                <a:spLocks noChangeShapeType="1"/>
              </p:cNvSpPr>
              <p:nvPr/>
            </p:nvSpPr>
            <p:spPr bwMode="auto">
              <a:xfrm flipV="1">
                <a:off x="3392"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9" name="Line 279"/>
              <p:cNvSpPr>
                <a:spLocks noChangeShapeType="1"/>
              </p:cNvSpPr>
              <p:nvPr/>
            </p:nvSpPr>
            <p:spPr bwMode="auto">
              <a:xfrm flipV="1">
                <a:off x="360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70" name="Line 280"/>
              <p:cNvSpPr>
                <a:spLocks noChangeShapeType="1"/>
              </p:cNvSpPr>
              <p:nvPr/>
            </p:nvSpPr>
            <p:spPr bwMode="auto">
              <a:xfrm flipV="1">
                <a:off x="382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71" name="Line 281"/>
              <p:cNvSpPr>
                <a:spLocks noChangeShapeType="1"/>
              </p:cNvSpPr>
              <p:nvPr/>
            </p:nvSpPr>
            <p:spPr bwMode="auto">
              <a:xfrm flipV="1">
                <a:off x="404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72" name="Rectangle 282"/>
              <p:cNvSpPr>
                <a:spLocks noChangeArrowheads="1"/>
              </p:cNvSpPr>
              <p:nvPr/>
            </p:nvSpPr>
            <p:spPr bwMode="auto">
              <a:xfrm>
                <a:off x="2060"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35973" name="Rectangle 283"/>
              <p:cNvSpPr>
                <a:spLocks noChangeArrowheads="1"/>
              </p:cNvSpPr>
              <p:nvPr/>
            </p:nvSpPr>
            <p:spPr bwMode="auto">
              <a:xfrm>
                <a:off x="2704"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35974" name="Rectangle 284"/>
              <p:cNvSpPr>
                <a:spLocks noChangeArrowheads="1"/>
              </p:cNvSpPr>
              <p:nvPr/>
            </p:nvSpPr>
            <p:spPr bwMode="auto">
              <a:xfrm>
                <a:off x="3361"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35975" name="Rectangle 285"/>
              <p:cNvSpPr>
                <a:spLocks noChangeArrowheads="1"/>
              </p:cNvSpPr>
              <p:nvPr/>
            </p:nvSpPr>
            <p:spPr bwMode="auto">
              <a:xfrm>
                <a:off x="3934" y="3333"/>
                <a:ext cx="305"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3 hr</a:t>
                </a:r>
                <a:endParaRPr lang="en-US" altLang="en-US" sz="1200">
                  <a:latin typeface="Times New Roman" pitchFamily="18" charset="0"/>
                </a:endParaRPr>
              </a:p>
            </p:txBody>
          </p:sp>
        </p:grpSp>
        <p:sp>
          <p:nvSpPr>
            <p:cNvPr id="35909" name="Rectangle 286"/>
            <p:cNvSpPr>
              <a:spLocks noChangeArrowheads="1"/>
            </p:cNvSpPr>
            <p:nvPr/>
          </p:nvSpPr>
          <p:spPr bwMode="auto">
            <a:xfrm>
              <a:off x="1700213" y="6283325"/>
              <a:ext cx="1397000" cy="1825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Time After Nicotine</a:t>
              </a:r>
              <a:endParaRPr lang="en-US" altLang="en-US" sz="1200">
                <a:latin typeface="Times New Roman" pitchFamily="18" charset="0"/>
              </a:endParaRPr>
            </a:p>
          </p:txBody>
        </p:sp>
        <p:sp>
          <p:nvSpPr>
            <p:cNvPr id="35910" name="Rectangle 287"/>
            <p:cNvSpPr>
              <a:spLocks noChangeArrowheads="1"/>
            </p:cNvSpPr>
            <p:nvPr/>
          </p:nvSpPr>
          <p:spPr bwMode="auto">
            <a:xfrm rot="16200000">
              <a:off x="-220663" y="4786313"/>
              <a:ext cx="1385888" cy="1825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35912" name="Line 289"/>
            <p:cNvSpPr>
              <a:spLocks noChangeShapeType="1"/>
            </p:cNvSpPr>
            <p:nvPr/>
          </p:nvSpPr>
          <p:spPr bwMode="auto">
            <a:xfrm flipV="1">
              <a:off x="1312863" y="4246563"/>
              <a:ext cx="198438" cy="10175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16" name="Line 293"/>
            <p:cNvSpPr>
              <a:spLocks noChangeShapeType="1"/>
            </p:cNvSpPr>
            <p:nvPr/>
          </p:nvSpPr>
          <p:spPr bwMode="auto">
            <a:xfrm>
              <a:off x="1511300" y="4246563"/>
              <a:ext cx="196850" cy="37941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17" name="Line 294"/>
            <p:cNvSpPr>
              <a:spLocks noChangeShapeType="1"/>
            </p:cNvSpPr>
            <p:nvPr/>
          </p:nvSpPr>
          <p:spPr bwMode="auto">
            <a:xfrm>
              <a:off x="1708150" y="4625975"/>
              <a:ext cx="200025" cy="12700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18" name="Line 295"/>
            <p:cNvSpPr>
              <a:spLocks noChangeShapeType="1"/>
            </p:cNvSpPr>
            <p:nvPr/>
          </p:nvSpPr>
          <p:spPr bwMode="auto">
            <a:xfrm>
              <a:off x="1908175" y="4752975"/>
              <a:ext cx="198438" cy="4286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19" name="Line 296"/>
            <p:cNvSpPr>
              <a:spLocks noChangeShapeType="1"/>
            </p:cNvSpPr>
            <p:nvPr/>
          </p:nvSpPr>
          <p:spPr bwMode="auto">
            <a:xfrm>
              <a:off x="2106613" y="4795838"/>
              <a:ext cx="201613" cy="3492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20" name="Line 297"/>
            <p:cNvSpPr>
              <a:spLocks noChangeShapeType="1"/>
            </p:cNvSpPr>
            <p:nvPr/>
          </p:nvSpPr>
          <p:spPr bwMode="auto">
            <a:xfrm>
              <a:off x="2308225" y="4830763"/>
              <a:ext cx="198438" cy="7461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22" name="Line 299"/>
            <p:cNvSpPr>
              <a:spLocks noChangeShapeType="1"/>
            </p:cNvSpPr>
            <p:nvPr/>
          </p:nvSpPr>
          <p:spPr bwMode="auto">
            <a:xfrm>
              <a:off x="2706688" y="4922838"/>
              <a:ext cx="196850" cy="1111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23" name="Line 300"/>
            <p:cNvSpPr>
              <a:spLocks noChangeShapeType="1"/>
            </p:cNvSpPr>
            <p:nvPr/>
          </p:nvSpPr>
          <p:spPr bwMode="auto">
            <a:xfrm>
              <a:off x="2903538" y="4933950"/>
              <a:ext cx="198438" cy="476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32" name="Oval 309"/>
            <p:cNvSpPr>
              <a:spLocks noChangeArrowheads="1"/>
            </p:cNvSpPr>
            <p:nvPr/>
          </p:nvSpPr>
          <p:spPr bwMode="auto">
            <a:xfrm>
              <a:off x="1471613" y="4205288"/>
              <a:ext cx="71438" cy="7620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33" name="Oval 310"/>
            <p:cNvSpPr>
              <a:spLocks noChangeArrowheads="1"/>
            </p:cNvSpPr>
            <p:nvPr/>
          </p:nvSpPr>
          <p:spPr bwMode="auto">
            <a:xfrm>
              <a:off x="1670050" y="4587875"/>
              <a:ext cx="71438" cy="714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34" name="Oval 311"/>
            <p:cNvSpPr>
              <a:spLocks noChangeArrowheads="1"/>
            </p:cNvSpPr>
            <p:nvPr/>
          </p:nvSpPr>
          <p:spPr bwMode="auto">
            <a:xfrm>
              <a:off x="1870075" y="4711700"/>
              <a:ext cx="71438"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35" name="Oval 312"/>
            <p:cNvSpPr>
              <a:spLocks noChangeArrowheads="1"/>
            </p:cNvSpPr>
            <p:nvPr/>
          </p:nvSpPr>
          <p:spPr bwMode="auto">
            <a:xfrm>
              <a:off x="2066925" y="4757738"/>
              <a:ext cx="7143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36" name="Oval 313"/>
            <p:cNvSpPr>
              <a:spLocks noChangeArrowheads="1"/>
            </p:cNvSpPr>
            <p:nvPr/>
          </p:nvSpPr>
          <p:spPr bwMode="auto">
            <a:xfrm>
              <a:off x="2270125" y="4792663"/>
              <a:ext cx="71438"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37" name="Oval 314"/>
            <p:cNvSpPr>
              <a:spLocks noChangeArrowheads="1"/>
            </p:cNvSpPr>
            <p:nvPr/>
          </p:nvSpPr>
          <p:spPr bwMode="auto">
            <a:xfrm>
              <a:off x="2468563" y="4867275"/>
              <a:ext cx="71438" cy="714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38" name="Oval 315"/>
            <p:cNvSpPr>
              <a:spLocks noChangeArrowheads="1"/>
            </p:cNvSpPr>
            <p:nvPr/>
          </p:nvSpPr>
          <p:spPr bwMode="auto">
            <a:xfrm>
              <a:off x="2667000" y="4881563"/>
              <a:ext cx="71438" cy="7620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39" name="Oval 316"/>
            <p:cNvSpPr>
              <a:spLocks noChangeArrowheads="1"/>
            </p:cNvSpPr>
            <p:nvPr/>
          </p:nvSpPr>
          <p:spPr bwMode="auto">
            <a:xfrm>
              <a:off x="2865438" y="4894263"/>
              <a:ext cx="7143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40" name="Oval 317"/>
            <p:cNvSpPr>
              <a:spLocks noChangeArrowheads="1"/>
            </p:cNvSpPr>
            <p:nvPr/>
          </p:nvSpPr>
          <p:spPr bwMode="auto">
            <a:xfrm>
              <a:off x="3063875" y="4899025"/>
              <a:ext cx="7143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956" name="Line 333"/>
            <p:cNvSpPr>
              <a:spLocks noChangeShapeType="1"/>
            </p:cNvSpPr>
            <p:nvPr/>
          </p:nvSpPr>
          <p:spPr bwMode="auto">
            <a:xfrm>
              <a:off x="1141413" y="5248275"/>
              <a:ext cx="33338"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57" name="Line 334"/>
            <p:cNvSpPr>
              <a:spLocks noChangeShapeType="1"/>
            </p:cNvSpPr>
            <p:nvPr/>
          </p:nvSpPr>
          <p:spPr bwMode="auto">
            <a:xfrm>
              <a:off x="1171575" y="5627688"/>
              <a:ext cx="0" cy="31273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58" name="Line 335"/>
            <p:cNvSpPr>
              <a:spLocks noChangeShapeType="1"/>
            </p:cNvSpPr>
            <p:nvPr/>
          </p:nvSpPr>
          <p:spPr bwMode="auto">
            <a:xfrm flipV="1">
              <a:off x="1127125" y="5599113"/>
              <a:ext cx="98425" cy="4762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59" name="Line 336"/>
            <p:cNvSpPr>
              <a:spLocks noChangeShapeType="1"/>
            </p:cNvSpPr>
            <p:nvPr/>
          </p:nvSpPr>
          <p:spPr bwMode="auto">
            <a:xfrm flipV="1">
              <a:off x="1123950" y="5551488"/>
              <a:ext cx="100013" cy="4762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5960" name="Text Box 337"/>
            <p:cNvSpPr txBox="1">
              <a:spLocks noChangeArrowheads="1"/>
            </p:cNvSpPr>
            <p:nvPr/>
          </p:nvSpPr>
          <p:spPr bwMode="auto">
            <a:xfrm>
              <a:off x="2794000" y="3868738"/>
              <a:ext cx="1470025" cy="396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b="1">
                  <a:solidFill>
                    <a:srgbClr val="FFFF00"/>
                  </a:solidFill>
                  <a:latin typeface="Times New Roman" pitchFamily="18" charset="0"/>
                </a:rPr>
                <a:t>NICOTINE</a:t>
              </a:r>
            </a:p>
          </p:txBody>
        </p:sp>
        <p:sp>
          <p:nvSpPr>
            <p:cNvPr id="35897" name="Line 338"/>
            <p:cNvSpPr>
              <a:spLocks noChangeShapeType="1"/>
            </p:cNvSpPr>
            <p:nvPr/>
          </p:nvSpPr>
          <p:spPr bwMode="auto">
            <a:xfrm>
              <a:off x="1143000" y="4419600"/>
              <a:ext cx="228600"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391"/>
          <p:cNvGrpSpPr>
            <a:grpSpLocks/>
          </p:cNvGrpSpPr>
          <p:nvPr/>
        </p:nvGrpSpPr>
        <p:grpSpPr bwMode="auto">
          <a:xfrm>
            <a:off x="4724400" y="3810000"/>
            <a:ext cx="4210051" cy="2859088"/>
            <a:chOff x="191" y="528"/>
            <a:chExt cx="2652" cy="1801"/>
          </a:xfrm>
        </p:grpSpPr>
        <p:grpSp>
          <p:nvGrpSpPr>
            <p:cNvPr id="11" name="Group 388"/>
            <p:cNvGrpSpPr>
              <a:grpSpLocks/>
            </p:cNvGrpSpPr>
            <p:nvPr/>
          </p:nvGrpSpPr>
          <p:grpSpPr bwMode="auto">
            <a:xfrm>
              <a:off x="191" y="528"/>
              <a:ext cx="2652" cy="1801"/>
              <a:chOff x="191" y="528"/>
              <a:chExt cx="2652" cy="1801"/>
            </a:xfrm>
          </p:grpSpPr>
          <p:sp>
            <p:nvSpPr>
              <p:cNvPr id="35850" name="Rectangle 341"/>
              <p:cNvSpPr>
                <a:spLocks noChangeArrowheads="1"/>
              </p:cNvSpPr>
              <p:nvPr/>
            </p:nvSpPr>
            <p:spPr bwMode="auto">
              <a:xfrm>
                <a:off x="192" y="551"/>
                <a:ext cx="2651" cy="1778"/>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51" name="Rectangle 342"/>
              <p:cNvSpPr>
                <a:spLocks noChangeArrowheads="1"/>
              </p:cNvSpPr>
              <p:nvPr/>
            </p:nvSpPr>
            <p:spPr bwMode="auto">
              <a:xfrm>
                <a:off x="912" y="2208"/>
                <a:ext cx="134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dirty="0">
                    <a:solidFill>
                      <a:schemeClr val="bg1"/>
                    </a:solidFill>
                    <a:latin typeface="Arial" pitchFamily="34" charset="0"/>
                  </a:rPr>
                  <a:t>Time After Methamphetamine</a:t>
                </a:r>
                <a:endParaRPr lang="en-US" altLang="en-US" sz="1200" dirty="0">
                  <a:solidFill>
                    <a:schemeClr val="bg1"/>
                  </a:solidFill>
                  <a:latin typeface="Times New Roman" pitchFamily="18" charset="0"/>
                </a:endParaRPr>
              </a:p>
            </p:txBody>
          </p:sp>
          <p:sp>
            <p:nvSpPr>
              <p:cNvPr id="35852" name="Rectangle 343"/>
              <p:cNvSpPr>
                <a:spLocks noChangeArrowheads="1"/>
              </p:cNvSpPr>
              <p:nvPr/>
            </p:nvSpPr>
            <p:spPr bwMode="auto">
              <a:xfrm rot="16200000">
                <a:off x="-132" y="1332"/>
                <a:ext cx="762"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chemeClr val="bg1"/>
                    </a:solidFill>
                    <a:latin typeface="Arial" pitchFamily="34" charset="0"/>
                  </a:rPr>
                  <a:t>% Basal Release</a:t>
                </a:r>
                <a:endParaRPr lang="en-US" altLang="en-US" sz="1200">
                  <a:solidFill>
                    <a:schemeClr val="bg1"/>
                  </a:solidFill>
                  <a:latin typeface="Times New Roman" pitchFamily="18" charset="0"/>
                </a:endParaRPr>
              </a:p>
            </p:txBody>
          </p:sp>
          <p:sp>
            <p:nvSpPr>
              <p:cNvPr id="35853" name="Text Box 344"/>
              <p:cNvSpPr txBox="1">
                <a:spLocks noChangeArrowheads="1"/>
              </p:cNvSpPr>
              <p:nvPr/>
            </p:nvSpPr>
            <p:spPr bwMode="auto">
              <a:xfrm>
                <a:off x="972" y="576"/>
                <a:ext cx="1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b="1">
                    <a:solidFill>
                      <a:srgbClr val="FFFF00"/>
                    </a:solidFill>
                    <a:latin typeface="Times New Roman" pitchFamily="18" charset="0"/>
                  </a:rPr>
                  <a:t>METHAMPHETAMINE</a:t>
                </a:r>
              </a:p>
            </p:txBody>
          </p:sp>
          <p:sp>
            <p:nvSpPr>
              <p:cNvPr id="35854" name="Line 345"/>
              <p:cNvSpPr>
                <a:spLocks noChangeShapeType="1"/>
              </p:cNvSpPr>
              <p:nvPr/>
            </p:nvSpPr>
            <p:spPr bwMode="auto">
              <a:xfrm>
                <a:off x="868" y="2000"/>
                <a:ext cx="1412" cy="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55" name="Line 346"/>
              <p:cNvSpPr>
                <a:spLocks noChangeShapeType="1"/>
              </p:cNvSpPr>
              <p:nvPr/>
            </p:nvSpPr>
            <p:spPr bwMode="auto">
              <a:xfrm flipV="1">
                <a:off x="868"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56" name="Line 347"/>
              <p:cNvSpPr>
                <a:spLocks noChangeShapeType="1"/>
              </p:cNvSpPr>
              <p:nvPr/>
            </p:nvSpPr>
            <p:spPr bwMode="auto">
              <a:xfrm flipV="1">
                <a:off x="1009"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57" name="Line 348"/>
              <p:cNvSpPr>
                <a:spLocks noChangeShapeType="1"/>
              </p:cNvSpPr>
              <p:nvPr/>
            </p:nvSpPr>
            <p:spPr bwMode="auto">
              <a:xfrm flipV="1">
                <a:off x="1149"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58" name="Line 349"/>
              <p:cNvSpPr>
                <a:spLocks noChangeShapeType="1"/>
              </p:cNvSpPr>
              <p:nvPr/>
            </p:nvSpPr>
            <p:spPr bwMode="auto">
              <a:xfrm flipV="1">
                <a:off x="1289"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59" name="Line 350"/>
              <p:cNvSpPr>
                <a:spLocks noChangeShapeType="1"/>
              </p:cNvSpPr>
              <p:nvPr/>
            </p:nvSpPr>
            <p:spPr bwMode="auto">
              <a:xfrm flipV="1">
                <a:off x="1432"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60" name="Line 351"/>
              <p:cNvSpPr>
                <a:spLocks noChangeShapeType="1"/>
              </p:cNvSpPr>
              <p:nvPr/>
            </p:nvSpPr>
            <p:spPr bwMode="auto">
              <a:xfrm flipV="1">
                <a:off x="1568"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61" name="Line 352"/>
              <p:cNvSpPr>
                <a:spLocks noChangeShapeType="1"/>
              </p:cNvSpPr>
              <p:nvPr/>
            </p:nvSpPr>
            <p:spPr bwMode="auto">
              <a:xfrm flipV="1">
                <a:off x="1712"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62" name="Line 353"/>
              <p:cNvSpPr>
                <a:spLocks noChangeShapeType="1"/>
              </p:cNvSpPr>
              <p:nvPr/>
            </p:nvSpPr>
            <p:spPr bwMode="auto">
              <a:xfrm flipV="1">
                <a:off x="1855"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63" name="Line 354"/>
              <p:cNvSpPr>
                <a:spLocks noChangeShapeType="1"/>
              </p:cNvSpPr>
              <p:nvPr/>
            </p:nvSpPr>
            <p:spPr bwMode="auto">
              <a:xfrm flipV="1">
                <a:off x="1991"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64" name="Line 355"/>
              <p:cNvSpPr>
                <a:spLocks noChangeShapeType="1"/>
              </p:cNvSpPr>
              <p:nvPr/>
            </p:nvSpPr>
            <p:spPr bwMode="auto">
              <a:xfrm flipV="1">
                <a:off x="2134"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65" name="Line 356"/>
              <p:cNvSpPr>
                <a:spLocks noChangeShapeType="1"/>
              </p:cNvSpPr>
              <p:nvPr/>
            </p:nvSpPr>
            <p:spPr bwMode="auto">
              <a:xfrm flipV="1">
                <a:off x="2276"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66" name="Rectangle 357"/>
              <p:cNvSpPr>
                <a:spLocks noChangeArrowheads="1"/>
              </p:cNvSpPr>
              <p:nvPr/>
            </p:nvSpPr>
            <p:spPr bwMode="auto">
              <a:xfrm>
                <a:off x="844"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35867" name="Rectangle 358"/>
              <p:cNvSpPr>
                <a:spLocks noChangeArrowheads="1"/>
              </p:cNvSpPr>
              <p:nvPr/>
            </p:nvSpPr>
            <p:spPr bwMode="auto">
              <a:xfrm>
                <a:off x="1263"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35868" name="Rectangle 359"/>
              <p:cNvSpPr>
                <a:spLocks noChangeArrowheads="1"/>
              </p:cNvSpPr>
              <p:nvPr/>
            </p:nvSpPr>
            <p:spPr bwMode="auto">
              <a:xfrm>
                <a:off x="1688"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35869" name="Rectangle 360"/>
              <p:cNvSpPr>
                <a:spLocks noChangeArrowheads="1"/>
              </p:cNvSpPr>
              <p:nvPr/>
            </p:nvSpPr>
            <p:spPr bwMode="auto">
              <a:xfrm>
                <a:off x="2110" y="2062"/>
                <a:ext cx="1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3hr</a:t>
                </a:r>
                <a:endParaRPr lang="en-US" altLang="en-US" sz="1200">
                  <a:latin typeface="Times New Roman" pitchFamily="18" charset="0"/>
                </a:endParaRPr>
              </a:p>
            </p:txBody>
          </p:sp>
          <p:sp>
            <p:nvSpPr>
              <p:cNvPr id="35870" name="Line 361"/>
              <p:cNvSpPr>
                <a:spLocks noChangeShapeType="1"/>
              </p:cNvSpPr>
              <p:nvPr/>
            </p:nvSpPr>
            <p:spPr bwMode="auto">
              <a:xfrm>
                <a:off x="660" y="877"/>
                <a:ext cx="0" cy="106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871" name="Text Box 362"/>
              <p:cNvSpPr txBox="1">
                <a:spLocks noChangeArrowheads="1"/>
              </p:cNvSpPr>
              <p:nvPr/>
            </p:nvSpPr>
            <p:spPr bwMode="auto">
              <a:xfrm>
                <a:off x="282" y="528"/>
                <a:ext cx="328" cy="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lnSpc>
                    <a:spcPct val="110000"/>
                  </a:lnSpc>
                </a:pPr>
                <a:endParaRPr lang="en-US" altLang="en-US" sz="1200" b="1" dirty="0">
                  <a:solidFill>
                    <a:schemeClr val="bg1"/>
                  </a:solidFill>
                  <a:latin typeface="Arial" pitchFamily="34" charset="0"/>
                </a:endParaRPr>
              </a:p>
              <a:p>
                <a:pPr algn="r" eaLnBrk="1" hangingPunct="1">
                  <a:lnSpc>
                    <a:spcPct val="110000"/>
                  </a:lnSpc>
                </a:pPr>
                <a:endParaRPr lang="en-US" altLang="en-US" sz="1200" b="1" dirty="0">
                  <a:solidFill>
                    <a:schemeClr val="bg1"/>
                  </a:solidFill>
                  <a:latin typeface="Arial" pitchFamily="34" charset="0"/>
                </a:endParaRPr>
              </a:p>
              <a:p>
                <a:pPr algn="r" eaLnBrk="1" hangingPunct="1">
                  <a:lnSpc>
                    <a:spcPct val="110000"/>
                  </a:lnSpc>
                </a:pPr>
                <a:r>
                  <a:rPr lang="en-US" altLang="en-US" sz="1200" b="1" dirty="0">
                    <a:solidFill>
                      <a:schemeClr val="bg1"/>
                    </a:solidFill>
                    <a:latin typeface="Arial" pitchFamily="34" charset="0"/>
                  </a:rPr>
                  <a:t>1500</a:t>
                </a:r>
              </a:p>
              <a:p>
                <a:pPr algn="r" eaLnBrk="1" hangingPunct="1">
                  <a:lnSpc>
                    <a:spcPct val="110000"/>
                  </a:lnSpc>
                </a:pPr>
                <a:endParaRPr lang="en-US" altLang="en-US" sz="1200" b="1" dirty="0">
                  <a:solidFill>
                    <a:schemeClr val="bg1"/>
                  </a:solidFill>
                  <a:latin typeface="Arial" pitchFamily="34" charset="0"/>
                </a:endParaRPr>
              </a:p>
              <a:p>
                <a:pPr algn="r" eaLnBrk="1" hangingPunct="1">
                  <a:lnSpc>
                    <a:spcPct val="110000"/>
                  </a:lnSpc>
                </a:pPr>
                <a:endParaRPr lang="en-US" altLang="en-US" sz="1200" b="1" dirty="0">
                  <a:solidFill>
                    <a:schemeClr val="bg1"/>
                  </a:solidFill>
                  <a:latin typeface="Arial" pitchFamily="34" charset="0"/>
                </a:endParaRPr>
              </a:p>
              <a:p>
                <a:pPr algn="r" eaLnBrk="1" hangingPunct="1">
                  <a:lnSpc>
                    <a:spcPct val="110000"/>
                  </a:lnSpc>
                </a:pPr>
                <a:r>
                  <a:rPr lang="en-US" altLang="en-US" sz="1200" b="1" dirty="0">
                    <a:solidFill>
                      <a:schemeClr val="bg1"/>
                    </a:solidFill>
                    <a:latin typeface="Arial" pitchFamily="34" charset="0"/>
                  </a:rPr>
                  <a:t>1000</a:t>
                </a:r>
              </a:p>
              <a:p>
                <a:pPr algn="r" eaLnBrk="1" hangingPunct="1">
                  <a:lnSpc>
                    <a:spcPct val="110000"/>
                  </a:lnSpc>
                </a:pPr>
                <a:endParaRPr lang="en-US" altLang="en-US" sz="1200" b="1" dirty="0">
                  <a:solidFill>
                    <a:schemeClr val="bg1"/>
                  </a:solidFill>
                  <a:latin typeface="Arial" pitchFamily="34" charset="0"/>
                </a:endParaRPr>
              </a:p>
              <a:p>
                <a:pPr algn="r" eaLnBrk="1" hangingPunct="1">
                  <a:lnSpc>
                    <a:spcPct val="110000"/>
                  </a:lnSpc>
                </a:pPr>
                <a:endParaRPr lang="en-US" altLang="en-US" sz="1200" b="1" dirty="0">
                  <a:solidFill>
                    <a:schemeClr val="bg1"/>
                  </a:solidFill>
                  <a:latin typeface="Arial" pitchFamily="34" charset="0"/>
                </a:endParaRPr>
              </a:p>
              <a:p>
                <a:pPr algn="r" eaLnBrk="1" hangingPunct="1">
                  <a:lnSpc>
                    <a:spcPct val="110000"/>
                  </a:lnSpc>
                </a:pPr>
                <a:r>
                  <a:rPr lang="en-US" altLang="en-US" sz="1200" b="1" dirty="0">
                    <a:solidFill>
                      <a:schemeClr val="bg1"/>
                    </a:solidFill>
                    <a:latin typeface="Arial" pitchFamily="34" charset="0"/>
                  </a:rPr>
                  <a:t>500</a:t>
                </a:r>
              </a:p>
              <a:p>
                <a:pPr algn="r" eaLnBrk="1" hangingPunct="1">
                  <a:lnSpc>
                    <a:spcPct val="110000"/>
                  </a:lnSpc>
                </a:pPr>
                <a:endParaRPr lang="en-US" altLang="en-US" sz="1200" b="1" dirty="0">
                  <a:solidFill>
                    <a:schemeClr val="bg1"/>
                  </a:solidFill>
                  <a:latin typeface="Arial" pitchFamily="34" charset="0"/>
                </a:endParaRPr>
              </a:p>
              <a:p>
                <a:pPr algn="r" eaLnBrk="1" hangingPunct="1">
                  <a:lnSpc>
                    <a:spcPct val="110000"/>
                  </a:lnSpc>
                </a:pPr>
                <a:endParaRPr lang="en-US" altLang="en-US" sz="1200" b="1" dirty="0">
                  <a:solidFill>
                    <a:schemeClr val="bg1"/>
                  </a:solidFill>
                  <a:latin typeface="Arial" pitchFamily="34" charset="0"/>
                </a:endParaRPr>
              </a:p>
              <a:p>
                <a:pPr algn="r" eaLnBrk="1" hangingPunct="1">
                  <a:lnSpc>
                    <a:spcPct val="110000"/>
                  </a:lnSpc>
                </a:pPr>
                <a:r>
                  <a:rPr lang="en-US" altLang="en-US" sz="1200" b="1" dirty="0">
                    <a:solidFill>
                      <a:schemeClr val="bg1"/>
                    </a:solidFill>
                    <a:latin typeface="Arial" pitchFamily="34" charset="0"/>
                  </a:rPr>
                  <a:t>0</a:t>
                </a:r>
              </a:p>
            </p:txBody>
          </p:sp>
          <p:sp>
            <p:nvSpPr>
              <p:cNvPr id="35872" name="Line 363"/>
              <p:cNvSpPr>
                <a:spLocks noChangeShapeType="1"/>
              </p:cNvSpPr>
              <p:nvPr/>
            </p:nvSpPr>
            <p:spPr bwMode="auto">
              <a:xfrm>
                <a:off x="591" y="1211"/>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73" name="Line 364"/>
              <p:cNvSpPr>
                <a:spLocks noChangeShapeType="1"/>
              </p:cNvSpPr>
              <p:nvPr/>
            </p:nvSpPr>
            <p:spPr bwMode="auto">
              <a:xfrm>
                <a:off x="581" y="1919"/>
                <a:ext cx="72"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74" name="Line 365"/>
              <p:cNvSpPr>
                <a:spLocks noChangeShapeType="1"/>
              </p:cNvSpPr>
              <p:nvPr/>
            </p:nvSpPr>
            <p:spPr bwMode="auto">
              <a:xfrm>
                <a:off x="591" y="1547"/>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75" name="Line 366"/>
              <p:cNvSpPr>
                <a:spLocks noChangeShapeType="1"/>
              </p:cNvSpPr>
              <p:nvPr/>
            </p:nvSpPr>
            <p:spPr bwMode="auto">
              <a:xfrm flipV="1">
                <a:off x="863" y="1705"/>
                <a:ext cx="128" cy="262"/>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76" name="Freeform 367"/>
              <p:cNvSpPr>
                <a:spLocks/>
              </p:cNvSpPr>
              <p:nvPr/>
            </p:nvSpPr>
            <p:spPr bwMode="auto">
              <a:xfrm>
                <a:off x="989" y="1084"/>
                <a:ext cx="144" cy="622"/>
              </a:xfrm>
              <a:custGeom>
                <a:avLst/>
                <a:gdLst>
                  <a:gd name="T0" fmla="*/ 0 w 132"/>
                  <a:gd name="T1" fmla="*/ 836 h 463"/>
                  <a:gd name="T2" fmla="*/ 157 w 132"/>
                  <a:gd name="T3" fmla="*/ 0 h 463"/>
                  <a:gd name="T4" fmla="*/ 0 60000 65536"/>
                  <a:gd name="T5" fmla="*/ 0 60000 65536"/>
                </a:gdLst>
                <a:ahLst/>
                <a:cxnLst>
                  <a:cxn ang="T4">
                    <a:pos x="T0" y="T1"/>
                  </a:cxn>
                  <a:cxn ang="T5">
                    <a:pos x="T2" y="T3"/>
                  </a:cxn>
                </a:cxnLst>
                <a:rect l="0" t="0" r="r" b="b"/>
                <a:pathLst>
                  <a:path w="132" h="463">
                    <a:moveTo>
                      <a:pt x="0" y="463"/>
                    </a:moveTo>
                    <a:lnTo>
                      <a:pt x="132"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77" name="Freeform 368"/>
              <p:cNvSpPr>
                <a:spLocks/>
              </p:cNvSpPr>
              <p:nvPr/>
            </p:nvSpPr>
            <p:spPr bwMode="auto">
              <a:xfrm>
                <a:off x="1133" y="1096"/>
                <a:ext cx="154" cy="424"/>
              </a:xfrm>
              <a:custGeom>
                <a:avLst/>
                <a:gdLst>
                  <a:gd name="T0" fmla="*/ 168 w 141"/>
                  <a:gd name="T1" fmla="*/ 571 h 315"/>
                  <a:gd name="T2" fmla="*/ 0 w 141"/>
                  <a:gd name="T3" fmla="*/ 0 h 315"/>
                  <a:gd name="T4" fmla="*/ 0 60000 65536"/>
                  <a:gd name="T5" fmla="*/ 0 60000 65536"/>
                </a:gdLst>
                <a:ahLst/>
                <a:cxnLst>
                  <a:cxn ang="T4">
                    <a:pos x="T0" y="T1"/>
                  </a:cxn>
                  <a:cxn ang="T5">
                    <a:pos x="T2" y="T3"/>
                  </a:cxn>
                </a:cxnLst>
                <a:rect l="0" t="0" r="r" b="b"/>
                <a:pathLst>
                  <a:path w="141" h="315">
                    <a:moveTo>
                      <a:pt x="141" y="3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78" name="Freeform 369"/>
              <p:cNvSpPr>
                <a:spLocks/>
              </p:cNvSpPr>
              <p:nvPr/>
            </p:nvSpPr>
            <p:spPr bwMode="auto">
              <a:xfrm>
                <a:off x="1294" y="1499"/>
                <a:ext cx="128" cy="65"/>
              </a:xfrm>
              <a:custGeom>
                <a:avLst/>
                <a:gdLst>
                  <a:gd name="T0" fmla="*/ 140 w 117"/>
                  <a:gd name="T1" fmla="*/ 88 h 48"/>
                  <a:gd name="T2" fmla="*/ 0 w 117"/>
                  <a:gd name="T3" fmla="*/ 0 h 48"/>
                  <a:gd name="T4" fmla="*/ 0 60000 65536"/>
                  <a:gd name="T5" fmla="*/ 0 60000 65536"/>
                </a:gdLst>
                <a:ahLst/>
                <a:cxnLst>
                  <a:cxn ang="T4">
                    <a:pos x="T0" y="T1"/>
                  </a:cxn>
                  <a:cxn ang="T5">
                    <a:pos x="T2" y="T3"/>
                  </a:cxn>
                </a:cxnLst>
                <a:rect l="0" t="0" r="r" b="b"/>
                <a:pathLst>
                  <a:path w="117" h="48">
                    <a:moveTo>
                      <a:pt x="117" y="4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79" name="Freeform 370"/>
              <p:cNvSpPr>
                <a:spLocks/>
              </p:cNvSpPr>
              <p:nvPr/>
            </p:nvSpPr>
            <p:spPr bwMode="auto">
              <a:xfrm>
                <a:off x="1429" y="1580"/>
                <a:ext cx="137" cy="141"/>
              </a:xfrm>
              <a:custGeom>
                <a:avLst/>
                <a:gdLst>
                  <a:gd name="T0" fmla="*/ 149 w 126"/>
                  <a:gd name="T1" fmla="*/ 189 h 105"/>
                  <a:gd name="T2" fmla="*/ 0 w 126"/>
                  <a:gd name="T3" fmla="*/ 0 h 105"/>
                  <a:gd name="T4" fmla="*/ 0 60000 65536"/>
                  <a:gd name="T5" fmla="*/ 0 60000 65536"/>
                </a:gdLst>
                <a:ahLst/>
                <a:cxnLst>
                  <a:cxn ang="T4">
                    <a:pos x="T0" y="T1"/>
                  </a:cxn>
                  <a:cxn ang="T5">
                    <a:pos x="T2" y="T3"/>
                  </a:cxn>
                </a:cxnLst>
                <a:rect l="0" t="0" r="r" b="b"/>
                <a:pathLst>
                  <a:path w="126" h="105">
                    <a:moveTo>
                      <a:pt x="126" y="10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80" name="Freeform 371"/>
              <p:cNvSpPr>
                <a:spLocks/>
              </p:cNvSpPr>
              <p:nvPr/>
            </p:nvSpPr>
            <p:spPr bwMode="auto">
              <a:xfrm>
                <a:off x="1570" y="1717"/>
                <a:ext cx="138" cy="105"/>
              </a:xfrm>
              <a:custGeom>
                <a:avLst/>
                <a:gdLst>
                  <a:gd name="T0" fmla="*/ 151 w 126"/>
                  <a:gd name="T1" fmla="*/ 141 h 78"/>
                  <a:gd name="T2" fmla="*/ 0 w 126"/>
                  <a:gd name="T3" fmla="*/ 0 h 78"/>
                  <a:gd name="T4" fmla="*/ 0 60000 65536"/>
                  <a:gd name="T5" fmla="*/ 0 60000 65536"/>
                </a:gdLst>
                <a:ahLst/>
                <a:cxnLst>
                  <a:cxn ang="T4">
                    <a:pos x="T0" y="T1"/>
                  </a:cxn>
                  <a:cxn ang="T5">
                    <a:pos x="T2" y="T3"/>
                  </a:cxn>
                </a:cxnLst>
                <a:rect l="0" t="0" r="r" b="b"/>
                <a:pathLst>
                  <a:path w="126" h="78">
                    <a:moveTo>
                      <a:pt x="126" y="7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81" name="Freeform 372"/>
              <p:cNvSpPr>
                <a:spLocks/>
              </p:cNvSpPr>
              <p:nvPr/>
            </p:nvSpPr>
            <p:spPr bwMode="auto">
              <a:xfrm>
                <a:off x="1698" y="1818"/>
                <a:ext cx="151" cy="44"/>
              </a:xfrm>
              <a:custGeom>
                <a:avLst/>
                <a:gdLst>
                  <a:gd name="T0" fmla="*/ 165 w 138"/>
                  <a:gd name="T1" fmla="*/ 59 h 33"/>
                  <a:gd name="T2" fmla="*/ 0 w 138"/>
                  <a:gd name="T3" fmla="*/ 0 h 33"/>
                  <a:gd name="T4" fmla="*/ 0 60000 65536"/>
                  <a:gd name="T5" fmla="*/ 0 60000 65536"/>
                </a:gdLst>
                <a:ahLst/>
                <a:cxnLst>
                  <a:cxn ang="T4">
                    <a:pos x="T0" y="T1"/>
                  </a:cxn>
                  <a:cxn ang="T5">
                    <a:pos x="T2" y="T3"/>
                  </a:cxn>
                </a:cxnLst>
                <a:rect l="0" t="0" r="r" b="b"/>
                <a:pathLst>
                  <a:path w="138" h="33">
                    <a:moveTo>
                      <a:pt x="138" y="33"/>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82" name="Freeform 373"/>
              <p:cNvSpPr>
                <a:spLocks/>
              </p:cNvSpPr>
              <p:nvPr/>
            </p:nvSpPr>
            <p:spPr bwMode="auto">
              <a:xfrm>
                <a:off x="1852" y="1867"/>
                <a:ext cx="129" cy="20"/>
              </a:xfrm>
              <a:custGeom>
                <a:avLst/>
                <a:gdLst>
                  <a:gd name="T0" fmla="*/ 142 w 117"/>
                  <a:gd name="T1" fmla="*/ 27 h 15"/>
                  <a:gd name="T2" fmla="*/ 0 w 117"/>
                  <a:gd name="T3" fmla="*/ 0 h 15"/>
                  <a:gd name="T4" fmla="*/ 0 60000 65536"/>
                  <a:gd name="T5" fmla="*/ 0 60000 65536"/>
                </a:gdLst>
                <a:ahLst/>
                <a:cxnLst>
                  <a:cxn ang="T4">
                    <a:pos x="T0" y="T1"/>
                  </a:cxn>
                  <a:cxn ang="T5">
                    <a:pos x="T2" y="T3"/>
                  </a:cxn>
                </a:cxnLst>
                <a:rect l="0" t="0" r="r" b="b"/>
                <a:pathLst>
                  <a:path w="117" h="15">
                    <a:moveTo>
                      <a:pt x="117" y="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83" name="Freeform 374"/>
              <p:cNvSpPr>
                <a:spLocks/>
              </p:cNvSpPr>
              <p:nvPr/>
            </p:nvSpPr>
            <p:spPr bwMode="auto">
              <a:xfrm>
                <a:off x="1981" y="1887"/>
                <a:ext cx="157" cy="36"/>
              </a:xfrm>
              <a:custGeom>
                <a:avLst/>
                <a:gdLst>
                  <a:gd name="T0" fmla="*/ 171 w 144"/>
                  <a:gd name="T1" fmla="*/ 48 h 27"/>
                  <a:gd name="T2" fmla="*/ 0 w 144"/>
                  <a:gd name="T3" fmla="*/ 0 h 27"/>
                  <a:gd name="T4" fmla="*/ 0 60000 65536"/>
                  <a:gd name="T5" fmla="*/ 0 60000 65536"/>
                </a:gdLst>
                <a:ahLst/>
                <a:cxnLst>
                  <a:cxn ang="T4">
                    <a:pos x="T0" y="T1"/>
                  </a:cxn>
                  <a:cxn ang="T5">
                    <a:pos x="T2" y="T3"/>
                  </a:cxn>
                </a:cxnLst>
                <a:rect l="0" t="0" r="r" b="b"/>
                <a:pathLst>
                  <a:path w="144" h="27">
                    <a:moveTo>
                      <a:pt x="144" y="27"/>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35884" name="Oval 375"/>
              <p:cNvSpPr>
                <a:spLocks noChangeArrowheads="1"/>
              </p:cNvSpPr>
              <p:nvPr/>
            </p:nvSpPr>
            <p:spPr bwMode="auto">
              <a:xfrm>
                <a:off x="966" y="1678"/>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85" name="Oval 376"/>
              <p:cNvSpPr>
                <a:spLocks noChangeArrowheads="1"/>
              </p:cNvSpPr>
              <p:nvPr/>
            </p:nvSpPr>
            <p:spPr bwMode="auto">
              <a:xfrm>
                <a:off x="844" y="1915"/>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86" name="Oval 377"/>
              <p:cNvSpPr>
                <a:spLocks noChangeArrowheads="1"/>
              </p:cNvSpPr>
              <p:nvPr/>
            </p:nvSpPr>
            <p:spPr bwMode="auto">
              <a:xfrm>
                <a:off x="1107" y="1043"/>
                <a:ext cx="51"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87" name="Oval 378"/>
              <p:cNvSpPr>
                <a:spLocks noChangeArrowheads="1"/>
              </p:cNvSpPr>
              <p:nvPr/>
            </p:nvSpPr>
            <p:spPr bwMode="auto">
              <a:xfrm>
                <a:off x="1395" y="1538"/>
                <a:ext cx="52"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88" name="Oval 379"/>
              <p:cNvSpPr>
                <a:spLocks noChangeArrowheads="1"/>
              </p:cNvSpPr>
              <p:nvPr/>
            </p:nvSpPr>
            <p:spPr bwMode="auto">
              <a:xfrm>
                <a:off x="1538" y="1680"/>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89" name="Oval 380"/>
              <p:cNvSpPr>
                <a:spLocks noChangeArrowheads="1"/>
              </p:cNvSpPr>
              <p:nvPr/>
            </p:nvSpPr>
            <p:spPr bwMode="auto">
              <a:xfrm>
                <a:off x="1676" y="1789"/>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90" name="Oval 381"/>
              <p:cNvSpPr>
                <a:spLocks noChangeArrowheads="1"/>
              </p:cNvSpPr>
              <p:nvPr/>
            </p:nvSpPr>
            <p:spPr bwMode="auto">
              <a:xfrm>
                <a:off x="1825" y="1831"/>
                <a:ext cx="52" cy="75"/>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91" name="Oval 382"/>
              <p:cNvSpPr>
                <a:spLocks noChangeArrowheads="1"/>
              </p:cNvSpPr>
              <p:nvPr/>
            </p:nvSpPr>
            <p:spPr bwMode="auto">
              <a:xfrm>
                <a:off x="1956" y="1853"/>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92" name="Oval 383"/>
              <p:cNvSpPr>
                <a:spLocks noChangeArrowheads="1"/>
              </p:cNvSpPr>
              <p:nvPr/>
            </p:nvSpPr>
            <p:spPr bwMode="auto">
              <a:xfrm>
                <a:off x="2114" y="1874"/>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93" name="Oval 384"/>
              <p:cNvSpPr>
                <a:spLocks noChangeArrowheads="1"/>
              </p:cNvSpPr>
              <p:nvPr/>
            </p:nvSpPr>
            <p:spPr bwMode="auto">
              <a:xfrm>
                <a:off x="1264" y="1466"/>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5894" name="Rectangle 385"/>
              <p:cNvSpPr>
                <a:spLocks noChangeArrowheads="1"/>
              </p:cNvSpPr>
              <p:nvPr/>
            </p:nvSpPr>
            <p:spPr bwMode="auto">
              <a:xfrm>
                <a:off x="745" y="852"/>
                <a:ext cx="54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35895" name="Line 386"/>
              <p:cNvSpPr>
                <a:spLocks noChangeShapeType="1"/>
              </p:cNvSpPr>
              <p:nvPr/>
            </p:nvSpPr>
            <p:spPr bwMode="auto">
              <a:xfrm>
                <a:off x="613" y="870"/>
                <a:ext cx="58"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grpSp>
        <p:sp>
          <p:nvSpPr>
            <p:cNvPr id="35849" name="Line 387"/>
            <p:cNvSpPr>
              <a:spLocks noChangeShapeType="1"/>
            </p:cNvSpPr>
            <p:nvPr/>
          </p:nvSpPr>
          <p:spPr bwMode="auto">
            <a:xfrm>
              <a:off x="636" y="1776"/>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 name="Group 18"/>
          <p:cNvGrpSpPr/>
          <p:nvPr/>
        </p:nvGrpSpPr>
        <p:grpSpPr>
          <a:xfrm>
            <a:off x="228600" y="3810000"/>
            <a:ext cx="4314825" cy="2832100"/>
            <a:chOff x="4573588" y="854075"/>
            <a:chExt cx="4314825" cy="2832100"/>
          </a:xfrm>
        </p:grpSpPr>
        <p:grpSp>
          <p:nvGrpSpPr>
            <p:cNvPr id="16" name="Group 15"/>
            <p:cNvGrpSpPr/>
            <p:nvPr/>
          </p:nvGrpSpPr>
          <p:grpSpPr>
            <a:xfrm>
              <a:off x="4573588" y="854075"/>
              <a:ext cx="4314825" cy="2832100"/>
              <a:chOff x="4573588" y="854075"/>
              <a:chExt cx="4314825" cy="2832100"/>
            </a:xfrm>
          </p:grpSpPr>
          <p:grpSp>
            <p:nvGrpSpPr>
              <p:cNvPr id="12" name="Group 11"/>
              <p:cNvGrpSpPr/>
              <p:nvPr/>
            </p:nvGrpSpPr>
            <p:grpSpPr>
              <a:xfrm>
                <a:off x="4573588" y="854075"/>
                <a:ext cx="4314825" cy="2832100"/>
                <a:chOff x="4573588" y="854075"/>
                <a:chExt cx="4314825" cy="2832100"/>
              </a:xfrm>
            </p:grpSpPr>
            <p:sp>
              <p:nvSpPr>
                <p:cNvPr id="36110" name="Rectangle 7"/>
                <p:cNvSpPr>
                  <a:spLocks noChangeArrowheads="1"/>
                </p:cNvSpPr>
                <p:nvPr/>
              </p:nvSpPr>
              <p:spPr bwMode="auto">
                <a:xfrm>
                  <a:off x="4573588" y="854075"/>
                  <a:ext cx="4314825" cy="2832100"/>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11" name="Line 8"/>
                <p:cNvSpPr>
                  <a:spLocks noChangeShapeType="1"/>
                </p:cNvSpPr>
                <p:nvPr/>
              </p:nvSpPr>
              <p:spPr bwMode="auto">
                <a:xfrm>
                  <a:off x="5304515" y="1277680"/>
                  <a:ext cx="1474" cy="196976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12" name="Line 9"/>
                <p:cNvSpPr>
                  <a:spLocks noChangeShapeType="1"/>
                </p:cNvSpPr>
                <p:nvPr/>
              </p:nvSpPr>
              <p:spPr bwMode="auto">
                <a:xfrm>
                  <a:off x="5264726" y="2262561"/>
                  <a:ext cx="39788" cy="151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13" name="Line 10"/>
                <p:cNvSpPr>
                  <a:spLocks noChangeShapeType="1"/>
                </p:cNvSpPr>
                <p:nvPr/>
              </p:nvSpPr>
              <p:spPr bwMode="auto">
                <a:xfrm>
                  <a:off x="5264726" y="1772389"/>
                  <a:ext cx="39788"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14" name="Line 11"/>
                <p:cNvSpPr>
                  <a:spLocks noChangeShapeType="1"/>
                </p:cNvSpPr>
                <p:nvPr/>
              </p:nvSpPr>
              <p:spPr bwMode="auto">
                <a:xfrm>
                  <a:off x="5264726" y="1277680"/>
                  <a:ext cx="39788" cy="151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15" name="Rectangle 12"/>
                <p:cNvSpPr>
                  <a:spLocks noChangeArrowheads="1"/>
                </p:cNvSpPr>
                <p:nvPr/>
              </p:nvSpPr>
              <p:spPr bwMode="auto">
                <a:xfrm>
                  <a:off x="5133572" y="3188439"/>
                  <a:ext cx="83998" cy="1800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36116" name="Rectangle 13"/>
                <p:cNvSpPr>
                  <a:spLocks noChangeArrowheads="1"/>
                </p:cNvSpPr>
                <p:nvPr/>
              </p:nvSpPr>
              <p:spPr bwMode="auto">
                <a:xfrm>
                  <a:off x="4987682" y="2698268"/>
                  <a:ext cx="251993" cy="1830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dirty="0">
                      <a:solidFill>
                        <a:srgbClr val="FFFFFF"/>
                      </a:solidFill>
                      <a:latin typeface="Arial" pitchFamily="34" charset="0"/>
                    </a:rPr>
                    <a:t>100</a:t>
                  </a:r>
                  <a:endParaRPr lang="en-US" altLang="en-US" sz="1200" dirty="0">
                    <a:latin typeface="Times New Roman" pitchFamily="18" charset="0"/>
                  </a:endParaRPr>
                </a:p>
              </p:txBody>
            </p:sp>
            <p:sp>
              <p:nvSpPr>
                <p:cNvPr id="36117" name="Rectangle 14"/>
                <p:cNvSpPr>
                  <a:spLocks noChangeArrowheads="1"/>
                </p:cNvSpPr>
                <p:nvPr/>
              </p:nvSpPr>
              <p:spPr bwMode="auto">
                <a:xfrm>
                  <a:off x="4987682" y="2203559"/>
                  <a:ext cx="251993" cy="1830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36118" name="Rectangle 15"/>
                <p:cNvSpPr>
                  <a:spLocks noChangeArrowheads="1"/>
                </p:cNvSpPr>
                <p:nvPr/>
              </p:nvSpPr>
              <p:spPr bwMode="auto">
                <a:xfrm>
                  <a:off x="4987682" y="1713387"/>
                  <a:ext cx="251993" cy="1800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300</a:t>
                  </a:r>
                  <a:endParaRPr lang="en-US" altLang="en-US" sz="1200">
                    <a:latin typeface="Times New Roman" pitchFamily="18" charset="0"/>
                  </a:endParaRPr>
                </a:p>
              </p:txBody>
            </p:sp>
            <p:sp>
              <p:nvSpPr>
                <p:cNvPr id="36119" name="Rectangle 16"/>
                <p:cNvSpPr>
                  <a:spLocks noChangeArrowheads="1"/>
                </p:cNvSpPr>
                <p:nvPr/>
              </p:nvSpPr>
              <p:spPr bwMode="auto">
                <a:xfrm>
                  <a:off x="4987682" y="1220190"/>
                  <a:ext cx="251993" cy="1830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400</a:t>
                  </a:r>
                  <a:endParaRPr lang="en-US" altLang="en-US" sz="1200">
                    <a:latin typeface="Times New Roman" pitchFamily="18" charset="0"/>
                  </a:endParaRPr>
                </a:p>
              </p:txBody>
            </p:sp>
            <p:sp>
              <p:nvSpPr>
                <p:cNvPr id="36121" name="Rectangle 18"/>
                <p:cNvSpPr>
                  <a:spLocks noChangeArrowheads="1"/>
                </p:cNvSpPr>
                <p:nvPr/>
              </p:nvSpPr>
              <p:spPr bwMode="auto">
                <a:xfrm>
                  <a:off x="6327222" y="3460757"/>
                  <a:ext cx="1388171" cy="1830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Time After Cocaine</a:t>
                  </a:r>
                  <a:endParaRPr lang="en-US" altLang="en-US" sz="1200">
                    <a:latin typeface="Times New Roman" pitchFamily="18" charset="0"/>
                  </a:endParaRPr>
                </a:p>
              </p:txBody>
            </p:sp>
            <p:sp>
              <p:nvSpPr>
                <p:cNvPr id="36122" name="Rectangle 19"/>
                <p:cNvSpPr>
                  <a:spLocks noChangeArrowheads="1"/>
                </p:cNvSpPr>
                <p:nvPr/>
              </p:nvSpPr>
              <p:spPr bwMode="auto">
                <a:xfrm rot="16200000">
                  <a:off x="4150368" y="1976034"/>
                  <a:ext cx="1385793" cy="1827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36124" name="Line 21"/>
                <p:cNvSpPr>
                  <a:spLocks noChangeShapeType="1"/>
                </p:cNvSpPr>
                <p:nvPr/>
              </p:nvSpPr>
              <p:spPr bwMode="auto">
                <a:xfrm flipV="1">
                  <a:off x="5475457" y="2176327"/>
                  <a:ext cx="191574" cy="57943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0" name="Line 27"/>
                <p:cNvSpPr>
                  <a:spLocks noChangeShapeType="1"/>
                </p:cNvSpPr>
                <p:nvPr/>
              </p:nvSpPr>
              <p:spPr bwMode="auto">
                <a:xfrm flipV="1">
                  <a:off x="5667031" y="1994782"/>
                  <a:ext cx="184205" cy="1815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1" name="Line 28"/>
                <p:cNvSpPr>
                  <a:spLocks noChangeShapeType="1"/>
                </p:cNvSpPr>
                <p:nvPr/>
              </p:nvSpPr>
              <p:spPr bwMode="auto">
                <a:xfrm flipV="1">
                  <a:off x="5851236" y="1846520"/>
                  <a:ext cx="193047" cy="14826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2" name="Line 29"/>
                <p:cNvSpPr>
                  <a:spLocks noChangeShapeType="1"/>
                </p:cNvSpPr>
                <p:nvPr/>
              </p:nvSpPr>
              <p:spPr bwMode="auto">
                <a:xfrm flipV="1">
                  <a:off x="6044283" y="1624128"/>
                  <a:ext cx="191574" cy="22239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3" name="Line 30"/>
                <p:cNvSpPr>
                  <a:spLocks noChangeShapeType="1"/>
                </p:cNvSpPr>
                <p:nvPr/>
              </p:nvSpPr>
              <p:spPr bwMode="auto">
                <a:xfrm>
                  <a:off x="6235857" y="1624128"/>
                  <a:ext cx="184205" cy="4841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4" name="Line 31"/>
                <p:cNvSpPr>
                  <a:spLocks noChangeShapeType="1"/>
                </p:cNvSpPr>
                <p:nvPr/>
              </p:nvSpPr>
              <p:spPr bwMode="auto">
                <a:xfrm>
                  <a:off x="6420062" y="1672540"/>
                  <a:ext cx="191574" cy="7715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5" name="Line 32"/>
                <p:cNvSpPr>
                  <a:spLocks noChangeShapeType="1"/>
                </p:cNvSpPr>
                <p:nvPr/>
              </p:nvSpPr>
              <p:spPr bwMode="auto">
                <a:xfrm>
                  <a:off x="6611635" y="1749696"/>
                  <a:ext cx="191574" cy="11951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6" name="Line 33"/>
                <p:cNvSpPr>
                  <a:spLocks noChangeShapeType="1"/>
                </p:cNvSpPr>
                <p:nvPr/>
              </p:nvSpPr>
              <p:spPr bwMode="auto">
                <a:xfrm>
                  <a:off x="6803209" y="1869213"/>
                  <a:ext cx="184205" cy="9833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7" name="Line 34"/>
                <p:cNvSpPr>
                  <a:spLocks noChangeShapeType="1"/>
                </p:cNvSpPr>
                <p:nvPr/>
              </p:nvSpPr>
              <p:spPr bwMode="auto">
                <a:xfrm>
                  <a:off x="6987414" y="1967550"/>
                  <a:ext cx="191574" cy="37216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8" name="Line 35"/>
                <p:cNvSpPr>
                  <a:spLocks noChangeShapeType="1"/>
                </p:cNvSpPr>
                <p:nvPr/>
              </p:nvSpPr>
              <p:spPr bwMode="auto">
                <a:xfrm>
                  <a:off x="7178988" y="2339717"/>
                  <a:ext cx="193047" cy="332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39" name="Line 36"/>
                <p:cNvSpPr>
                  <a:spLocks noChangeShapeType="1"/>
                </p:cNvSpPr>
                <p:nvPr/>
              </p:nvSpPr>
              <p:spPr bwMode="auto">
                <a:xfrm>
                  <a:off x="7372035" y="2373000"/>
                  <a:ext cx="184205" cy="6505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40" name="Line 37"/>
                <p:cNvSpPr>
                  <a:spLocks noChangeShapeType="1"/>
                </p:cNvSpPr>
                <p:nvPr/>
              </p:nvSpPr>
              <p:spPr bwMode="auto">
                <a:xfrm>
                  <a:off x="7556240" y="2438054"/>
                  <a:ext cx="191574" cy="4992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41" name="Line 38"/>
                <p:cNvSpPr>
                  <a:spLocks noChangeShapeType="1"/>
                </p:cNvSpPr>
                <p:nvPr/>
              </p:nvSpPr>
              <p:spPr bwMode="auto">
                <a:xfrm>
                  <a:off x="7747814" y="2487979"/>
                  <a:ext cx="191574" cy="7110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42" name="Line 39"/>
                <p:cNvSpPr>
                  <a:spLocks noChangeShapeType="1"/>
                </p:cNvSpPr>
                <p:nvPr/>
              </p:nvSpPr>
              <p:spPr bwMode="auto">
                <a:xfrm>
                  <a:off x="7939387" y="2559084"/>
                  <a:ext cx="185679" cy="4841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43" name="Line 40"/>
                <p:cNvSpPr>
                  <a:spLocks noChangeShapeType="1"/>
                </p:cNvSpPr>
                <p:nvPr/>
              </p:nvSpPr>
              <p:spPr bwMode="auto">
                <a:xfrm>
                  <a:off x="8125066" y="2607496"/>
                  <a:ext cx="191574" cy="1210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36172" name="Oval 69"/>
                <p:cNvSpPr>
                  <a:spLocks noChangeArrowheads="1"/>
                </p:cNvSpPr>
                <p:nvPr/>
              </p:nvSpPr>
              <p:spPr bwMode="auto">
                <a:xfrm>
                  <a:off x="5619874" y="2136992"/>
                  <a:ext cx="86945"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73" name="Oval 70"/>
                <p:cNvSpPr>
                  <a:spLocks noChangeArrowheads="1"/>
                </p:cNvSpPr>
                <p:nvPr/>
              </p:nvSpPr>
              <p:spPr bwMode="auto">
                <a:xfrm>
                  <a:off x="5805553" y="1956960"/>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74" name="Oval 71"/>
                <p:cNvSpPr>
                  <a:spLocks noChangeArrowheads="1"/>
                </p:cNvSpPr>
                <p:nvPr/>
              </p:nvSpPr>
              <p:spPr bwMode="auto">
                <a:xfrm>
                  <a:off x="5997127" y="1808698"/>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75" name="Oval 72"/>
                <p:cNvSpPr>
                  <a:spLocks noChangeArrowheads="1"/>
                </p:cNvSpPr>
                <p:nvPr/>
              </p:nvSpPr>
              <p:spPr bwMode="auto">
                <a:xfrm>
                  <a:off x="6188700" y="1584793"/>
                  <a:ext cx="86945"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76" name="Oval 73"/>
                <p:cNvSpPr>
                  <a:spLocks noChangeArrowheads="1"/>
                </p:cNvSpPr>
                <p:nvPr/>
              </p:nvSpPr>
              <p:spPr bwMode="auto">
                <a:xfrm>
                  <a:off x="6374379" y="1634718"/>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77" name="Oval 74"/>
                <p:cNvSpPr>
                  <a:spLocks noChangeArrowheads="1"/>
                </p:cNvSpPr>
                <p:nvPr/>
              </p:nvSpPr>
              <p:spPr bwMode="auto">
                <a:xfrm>
                  <a:off x="6565953" y="1711875"/>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78" name="Oval 75"/>
                <p:cNvSpPr>
                  <a:spLocks noChangeArrowheads="1"/>
                </p:cNvSpPr>
                <p:nvPr/>
              </p:nvSpPr>
              <p:spPr bwMode="auto">
                <a:xfrm>
                  <a:off x="6757526" y="1831392"/>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79" name="Oval 76"/>
                <p:cNvSpPr>
                  <a:spLocks noChangeArrowheads="1"/>
                </p:cNvSpPr>
                <p:nvPr/>
              </p:nvSpPr>
              <p:spPr bwMode="auto">
                <a:xfrm>
                  <a:off x="6941731" y="1929728"/>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80" name="Oval 77"/>
                <p:cNvSpPr>
                  <a:spLocks noChangeArrowheads="1"/>
                </p:cNvSpPr>
                <p:nvPr/>
              </p:nvSpPr>
              <p:spPr bwMode="auto">
                <a:xfrm>
                  <a:off x="7133305" y="2301895"/>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81" name="Oval 78"/>
                <p:cNvSpPr>
                  <a:spLocks noChangeArrowheads="1"/>
                </p:cNvSpPr>
                <p:nvPr/>
              </p:nvSpPr>
              <p:spPr bwMode="auto">
                <a:xfrm>
                  <a:off x="7324878" y="2333666"/>
                  <a:ext cx="86945"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82" name="Oval 79"/>
                <p:cNvSpPr>
                  <a:spLocks noChangeArrowheads="1"/>
                </p:cNvSpPr>
                <p:nvPr/>
              </p:nvSpPr>
              <p:spPr bwMode="auto">
                <a:xfrm>
                  <a:off x="7510557" y="2400232"/>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83" name="Oval 80"/>
                <p:cNvSpPr>
                  <a:spLocks noChangeArrowheads="1"/>
                </p:cNvSpPr>
                <p:nvPr/>
              </p:nvSpPr>
              <p:spPr bwMode="auto">
                <a:xfrm>
                  <a:off x="7702131" y="2448644"/>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84" name="Oval 81"/>
                <p:cNvSpPr>
                  <a:spLocks noChangeArrowheads="1"/>
                </p:cNvSpPr>
                <p:nvPr/>
              </p:nvSpPr>
              <p:spPr bwMode="auto">
                <a:xfrm>
                  <a:off x="7893704" y="2519749"/>
                  <a:ext cx="85471" cy="7261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85" name="Oval 82"/>
                <p:cNvSpPr>
                  <a:spLocks noChangeArrowheads="1"/>
                </p:cNvSpPr>
                <p:nvPr/>
              </p:nvSpPr>
              <p:spPr bwMode="auto">
                <a:xfrm>
                  <a:off x="8079383" y="2569674"/>
                  <a:ext cx="85471"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186" name="Oval 83"/>
                <p:cNvSpPr>
                  <a:spLocks noChangeArrowheads="1"/>
                </p:cNvSpPr>
                <p:nvPr/>
              </p:nvSpPr>
              <p:spPr bwMode="auto">
                <a:xfrm>
                  <a:off x="8270957" y="2580264"/>
                  <a:ext cx="83998" cy="7110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36226" name="Rectangle 123"/>
                <p:cNvSpPr>
                  <a:spLocks noChangeArrowheads="1"/>
                </p:cNvSpPr>
                <p:nvPr/>
              </p:nvSpPr>
              <p:spPr bwMode="auto">
                <a:xfrm>
                  <a:off x="5497562" y="1135470"/>
                  <a:ext cx="862081" cy="1800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1200" b="1">
                      <a:solidFill>
                        <a:srgbClr val="FFFFFF"/>
                      </a:solidFill>
                      <a:latin typeface="Arial" pitchFamily="34" charset="0"/>
                    </a:rPr>
                    <a:t>Accumbens</a:t>
                  </a:r>
                  <a:endParaRPr lang="en-US" altLang="en-US" sz="1200">
                    <a:latin typeface="Times New Roman" pitchFamily="18" charset="0"/>
                  </a:endParaRPr>
                </a:p>
              </p:txBody>
            </p:sp>
          </p:grpSp>
          <p:sp>
            <p:nvSpPr>
              <p:cNvPr id="36109" name="Text Box 125"/>
              <p:cNvSpPr txBox="1">
                <a:spLocks noChangeArrowheads="1"/>
              </p:cNvSpPr>
              <p:nvPr/>
            </p:nvSpPr>
            <p:spPr bwMode="auto">
              <a:xfrm>
                <a:off x="7050781" y="890384"/>
                <a:ext cx="1385224" cy="3963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000" b="1">
                    <a:solidFill>
                      <a:srgbClr val="FFFF00"/>
                    </a:solidFill>
                    <a:latin typeface="Times New Roman" pitchFamily="18" charset="0"/>
                  </a:rPr>
                  <a:t>COCAINE</a:t>
                </a:r>
              </a:p>
            </p:txBody>
          </p:sp>
          <p:sp>
            <p:nvSpPr>
              <p:cNvPr id="36107" name="Line 126"/>
              <p:cNvSpPr>
                <a:spLocks noChangeShapeType="1"/>
              </p:cNvSpPr>
              <p:nvPr/>
            </p:nvSpPr>
            <p:spPr bwMode="auto">
              <a:xfrm>
                <a:off x="5257801" y="2266950"/>
                <a:ext cx="228600"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6" name="Line 135"/>
            <p:cNvSpPr>
              <a:spLocks noChangeShapeType="1"/>
            </p:cNvSpPr>
            <p:nvPr/>
          </p:nvSpPr>
          <p:spPr bwMode="auto">
            <a:xfrm>
              <a:off x="5585281" y="3200400"/>
              <a:ext cx="2529559" cy="163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97" name="Rectangle 229"/>
            <p:cNvSpPr>
              <a:spLocks noChangeArrowheads="1"/>
            </p:cNvSpPr>
            <p:nvPr/>
          </p:nvSpPr>
          <p:spPr bwMode="auto">
            <a:xfrm>
              <a:off x="5540024" y="3288529"/>
              <a:ext cx="84049"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398" name="Rectangle 230"/>
            <p:cNvSpPr>
              <a:spLocks noChangeArrowheads="1"/>
            </p:cNvSpPr>
            <p:nvPr/>
          </p:nvSpPr>
          <p:spPr bwMode="auto">
            <a:xfrm>
              <a:off x="6175242" y="3288529"/>
              <a:ext cx="84049"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399" name="Rectangle 231"/>
            <p:cNvSpPr>
              <a:spLocks noChangeArrowheads="1"/>
            </p:cNvSpPr>
            <p:nvPr/>
          </p:nvSpPr>
          <p:spPr bwMode="auto">
            <a:xfrm>
              <a:off x="6803995" y="3288529"/>
              <a:ext cx="84049"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2</a:t>
              </a:r>
              <a:endParaRPr lang="en-US" altLang="en-US" sz="1200" b="1">
                <a:solidFill>
                  <a:schemeClr val="bg1"/>
                </a:solidFill>
                <a:latin typeface="Times New Roman" pitchFamily="18" charset="0"/>
              </a:endParaRPr>
            </a:p>
          </p:txBody>
        </p:sp>
        <p:sp>
          <p:nvSpPr>
            <p:cNvPr id="400" name="Rectangle 232"/>
            <p:cNvSpPr>
              <a:spLocks noChangeArrowheads="1"/>
            </p:cNvSpPr>
            <p:nvPr/>
          </p:nvSpPr>
          <p:spPr bwMode="auto">
            <a:xfrm>
              <a:off x="7432748" y="3288529"/>
              <a:ext cx="85666"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3</a:t>
              </a:r>
              <a:endParaRPr lang="en-US" altLang="en-US" sz="1200" b="1">
                <a:solidFill>
                  <a:schemeClr val="bg1"/>
                </a:solidFill>
                <a:latin typeface="Times New Roman" pitchFamily="18" charset="0"/>
              </a:endParaRPr>
            </a:p>
          </p:txBody>
        </p:sp>
        <p:sp>
          <p:nvSpPr>
            <p:cNvPr id="401" name="Rectangle 233"/>
            <p:cNvSpPr>
              <a:spLocks noChangeArrowheads="1"/>
            </p:cNvSpPr>
            <p:nvPr/>
          </p:nvSpPr>
          <p:spPr bwMode="auto">
            <a:xfrm>
              <a:off x="7991999" y="3288529"/>
              <a:ext cx="237601" cy="181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en-US" sz="1200" b="1">
                  <a:solidFill>
                    <a:schemeClr val="bg1"/>
                  </a:solidFill>
                  <a:latin typeface="Arial" pitchFamily="34" charset="0"/>
                </a:rPr>
                <a:t>4hr</a:t>
              </a:r>
              <a:endParaRPr lang="en-US" altLang="en-US" sz="1200" b="1">
                <a:solidFill>
                  <a:schemeClr val="bg1"/>
                </a:solidFill>
                <a:latin typeface="Times New Roman" pitchFamily="18" charset="0"/>
              </a:endParaRPr>
            </a:p>
          </p:txBody>
        </p:sp>
      </p:grpSp>
      <p:sp>
        <p:nvSpPr>
          <p:cNvPr id="219" name="Rectangle 546"/>
          <p:cNvSpPr>
            <a:spLocks noGrp="1" noChangeArrowheads="1"/>
          </p:cNvSpPr>
          <p:nvPr>
            <p:ph type="title"/>
          </p:nvPr>
        </p:nvSpPr>
        <p:spPr>
          <a:xfrm>
            <a:off x="0" y="0"/>
            <a:ext cx="9144000" cy="914400"/>
          </a:xfrm>
        </p:spPr>
        <p:txBody>
          <a:bodyPr/>
          <a:lstStyle/>
          <a:p>
            <a:pPr eaLnBrk="1" hangingPunct="1"/>
            <a:r>
              <a:rPr lang="en-US" sz="3000" b="1" dirty="0" smtClean="0"/>
              <a:t>Drugs Also Bring Reward (via Dopamine)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13" descr="http://www.tayloredhypnotherapy.co.uk/images/connections-in-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1794" name="Text Box 2"/>
          <p:cNvSpPr txBox="1">
            <a:spLocks noChangeArrowheads="1"/>
          </p:cNvSpPr>
          <p:nvPr/>
        </p:nvSpPr>
        <p:spPr bwMode="auto">
          <a:xfrm>
            <a:off x="1276350" y="1965325"/>
            <a:ext cx="675640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wrap="none" anchor="ctr">
            <a:spAutoFit/>
          </a:bodyPr>
          <a:lstStyle/>
          <a:p>
            <a:pPr algn="ctr" eaLnBrk="0" hangingPunct="0">
              <a:lnSpc>
                <a:spcPct val="155000"/>
              </a:lnSpc>
              <a:spcBef>
                <a:spcPct val="30000"/>
              </a:spcBef>
              <a:defRPr/>
            </a:pPr>
            <a:r>
              <a:rPr lang="en-US" sz="4000" b="1">
                <a:solidFill>
                  <a:srgbClr val="FFFF00"/>
                </a:solidFill>
                <a:effectLst>
                  <a:outerShdw blurRad="38100" dist="38100" dir="2700000" algn="tl">
                    <a:srgbClr val="000000"/>
                  </a:outerShdw>
                </a:effectLst>
                <a:latin typeface="Arial" pitchFamily="34" charset="0"/>
                <a:cs typeface="+mn-cs"/>
              </a:rPr>
              <a:t>Prolonged Drug Use Changes </a:t>
            </a:r>
            <a:br>
              <a:rPr lang="en-US" sz="4000" b="1">
                <a:solidFill>
                  <a:srgbClr val="FFFF00"/>
                </a:solidFill>
                <a:effectLst>
                  <a:outerShdw blurRad="38100" dist="38100" dir="2700000" algn="tl">
                    <a:srgbClr val="000000"/>
                  </a:outerShdw>
                </a:effectLst>
                <a:latin typeface="Arial" pitchFamily="34" charset="0"/>
                <a:cs typeface="+mn-cs"/>
              </a:rPr>
            </a:br>
            <a:r>
              <a:rPr lang="en-US" sz="4000" b="1">
                <a:solidFill>
                  <a:srgbClr val="FFFF00"/>
                </a:solidFill>
                <a:effectLst>
                  <a:outerShdw blurRad="38100" dist="38100" dir="2700000" algn="tl">
                    <a:srgbClr val="000000"/>
                  </a:outerShdw>
                </a:effectLst>
                <a:latin typeface="Arial" pitchFamily="34" charset="0"/>
                <a:cs typeface="+mn-cs"/>
              </a:rPr>
              <a:t>The Brain In Fundamental and </a:t>
            </a:r>
            <a:br>
              <a:rPr lang="en-US" sz="4000" b="1">
                <a:solidFill>
                  <a:srgbClr val="FFFF00"/>
                </a:solidFill>
                <a:effectLst>
                  <a:outerShdw blurRad="38100" dist="38100" dir="2700000" algn="tl">
                    <a:srgbClr val="000000"/>
                  </a:outerShdw>
                </a:effectLst>
                <a:latin typeface="Arial" pitchFamily="34" charset="0"/>
                <a:cs typeface="+mn-cs"/>
              </a:rPr>
            </a:br>
            <a:r>
              <a:rPr lang="en-US" sz="4000" b="1">
                <a:solidFill>
                  <a:srgbClr val="FFFF00"/>
                </a:solidFill>
                <a:effectLst>
                  <a:outerShdw blurRad="38100" dist="38100" dir="2700000" algn="tl">
                    <a:srgbClr val="000000"/>
                  </a:outerShdw>
                </a:effectLst>
                <a:latin typeface="Arial" pitchFamily="34" charset="0"/>
                <a:cs typeface="+mn-cs"/>
              </a:rPr>
              <a:t>Long-Lasting Ways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1794"/>
                                        </p:tgtEl>
                                        <p:attrNameLst>
                                          <p:attrName>style.visibility</p:attrName>
                                        </p:attrNameLst>
                                      </p:cBhvr>
                                      <p:to>
                                        <p:strVal val="visible"/>
                                      </p:to>
                                    </p:set>
                                    <p:animEffect transition="in" filter="dissolve">
                                      <p:cBhvr>
                                        <p:cTn id="7" dur="500"/>
                                        <p:tgtEl>
                                          <p:spTgt spid="80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 y="457200"/>
            <a:ext cx="5257800" cy="5943600"/>
          </a:xfrm>
        </p:spPr>
        <p:txBody>
          <a:bodyPr/>
          <a:lstStyle/>
          <a:p>
            <a:pPr algn="l" eaLnBrk="1" hangingPunct="1"/>
            <a:r>
              <a:rPr lang="en-US" sz="2400" dirty="0" smtClean="0">
                <a:solidFill>
                  <a:srgbClr val="FF0000"/>
                </a:solidFill>
              </a:rPr>
              <a:t>BRAIN CHANGES</a:t>
            </a:r>
            <a:r>
              <a:rPr lang="en-US" sz="2400" dirty="0" smtClean="0">
                <a:solidFill>
                  <a:schemeClr val="tx1"/>
                </a:solidFill>
              </a:rPr>
              <a:t> appear prominently in PET scans of current and past drug users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Drug users have far less dopamine activity (</a:t>
            </a:r>
            <a:r>
              <a:rPr lang="en-US" sz="2400" i="1" dirty="0" smtClean="0">
                <a:solidFill>
                  <a:schemeClr val="tx1"/>
                </a:solidFill>
              </a:rPr>
              <a:t>right</a:t>
            </a:r>
            <a:r>
              <a:rPr lang="en-US" sz="2400" dirty="0" smtClean="0">
                <a:solidFill>
                  <a:schemeClr val="tx1"/>
                </a:solidFill>
              </a:rPr>
              <a:t>), as is indicated by the depletion (dark red shows disruption), compared to the controls </a:t>
            </a:r>
            <a:r>
              <a:rPr lang="en-US" sz="2400" i="1" dirty="0" smtClean="0">
                <a:solidFill>
                  <a:schemeClr val="tx1"/>
                </a:solidFill>
              </a:rPr>
              <a:t>(left)</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Studies show that this difference contributes to </a:t>
            </a:r>
            <a:r>
              <a:rPr lang="en-US" sz="2400" dirty="0" smtClean="0">
                <a:solidFill>
                  <a:srgbClr val="FF0000"/>
                </a:solidFill>
              </a:rPr>
              <a:t>dependence and a diseased brain</a:t>
            </a:r>
            <a:r>
              <a:rPr lang="en-US" sz="2400" dirty="0" smtClean="0">
                <a:solidFill>
                  <a:srgbClr val="FF0066"/>
                </a:solidFill>
              </a:rPr>
              <a:t> </a:t>
            </a:r>
          </a:p>
        </p:txBody>
      </p:sp>
      <p:pic>
        <p:nvPicPr>
          <p:cNvPr id="63491" name="Picture 3"/>
          <p:cNvPicPr>
            <a:picLocks noChangeAspect="1" noChangeArrowheads="1"/>
          </p:cNvPicPr>
          <p:nvPr/>
        </p:nvPicPr>
        <p:blipFill>
          <a:blip r:embed="rId3" cstate="print"/>
          <a:srcRect/>
          <a:stretch>
            <a:fillRect/>
          </a:stretch>
        </p:blipFill>
        <p:spPr bwMode="auto">
          <a:xfrm>
            <a:off x="5334000" y="304800"/>
            <a:ext cx="3609975" cy="6248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idx="1"/>
          </p:nvPr>
        </p:nvSpPr>
        <p:spPr/>
        <p:txBody>
          <a:bodyPr/>
          <a:lstStyle/>
          <a:p>
            <a:pPr eaLnBrk="1" hangingPunct="1">
              <a:buFont typeface="Wingdings" pitchFamily="2" charset="2"/>
              <a:buNone/>
              <a:defRPr/>
            </a:pPr>
            <a:endParaRPr lang="en-US" sz="3600" b="1" dirty="0"/>
          </a:p>
          <a:p>
            <a:pPr eaLnBrk="1" hangingPunct="1">
              <a:buFont typeface="Wingdings" pitchFamily="2" charset="2"/>
              <a:buNone/>
              <a:defRPr/>
            </a:pPr>
            <a:endParaRPr lang="en-US" sz="3600" b="1" dirty="0"/>
          </a:p>
          <a:p>
            <a:pPr eaLnBrk="1" hangingPunct="1">
              <a:buFont typeface="Wingdings" pitchFamily="2" charset="2"/>
              <a:buNone/>
              <a:defRPr/>
            </a:pPr>
            <a:r>
              <a:rPr lang="en-US" sz="3600" b="1" dirty="0"/>
              <a:t>Cognitive and </a:t>
            </a:r>
          </a:p>
          <a:p>
            <a:pPr lvl="1" eaLnBrk="1" hangingPunct="1">
              <a:buFontTx/>
              <a:buNone/>
              <a:defRPr/>
            </a:pPr>
            <a:r>
              <a:rPr lang="en-US" sz="3600" b="1" dirty="0"/>
              <a:t>Memory Effects</a:t>
            </a:r>
          </a:p>
        </p:txBody>
      </p:sp>
      <p:grpSp>
        <p:nvGrpSpPr>
          <p:cNvPr id="2" name="Group 3"/>
          <p:cNvGrpSpPr>
            <a:grpSpLocks/>
          </p:cNvGrpSpPr>
          <p:nvPr/>
        </p:nvGrpSpPr>
        <p:grpSpPr bwMode="auto">
          <a:xfrm>
            <a:off x="4419600" y="1143000"/>
            <a:ext cx="4198938" cy="4422775"/>
            <a:chOff x="3024" y="1198"/>
            <a:chExt cx="2976" cy="2786"/>
          </a:xfrm>
        </p:grpSpPr>
        <p:sp>
          <p:nvSpPr>
            <p:cNvPr id="47108" name="Freeform 4"/>
            <p:cNvSpPr>
              <a:spLocks/>
            </p:cNvSpPr>
            <p:nvPr/>
          </p:nvSpPr>
          <p:spPr bwMode="auto">
            <a:xfrm>
              <a:off x="3927" y="2603"/>
              <a:ext cx="1706" cy="743"/>
            </a:xfrm>
            <a:custGeom>
              <a:avLst/>
              <a:gdLst>
                <a:gd name="T0" fmla="*/ 49 w 1457"/>
                <a:gd name="T1" fmla="*/ 244 h 659"/>
                <a:gd name="T2" fmla="*/ 29 w 1457"/>
                <a:gd name="T3" fmla="*/ 267 h 659"/>
                <a:gd name="T4" fmla="*/ 14 w 1457"/>
                <a:gd name="T5" fmla="*/ 297 h 659"/>
                <a:gd name="T6" fmla="*/ 6 w 1457"/>
                <a:gd name="T7" fmla="*/ 329 h 659"/>
                <a:gd name="T8" fmla="*/ 0 w 1457"/>
                <a:gd name="T9" fmla="*/ 365 h 659"/>
                <a:gd name="T10" fmla="*/ 0 w 1457"/>
                <a:gd name="T11" fmla="*/ 401 h 659"/>
                <a:gd name="T12" fmla="*/ 6 w 1457"/>
                <a:gd name="T13" fmla="*/ 439 h 659"/>
                <a:gd name="T14" fmla="*/ 14 w 1457"/>
                <a:gd name="T15" fmla="*/ 472 h 659"/>
                <a:gd name="T16" fmla="*/ 25 w 1457"/>
                <a:gd name="T17" fmla="*/ 505 h 659"/>
                <a:gd name="T18" fmla="*/ 41 w 1457"/>
                <a:gd name="T19" fmla="*/ 531 h 659"/>
                <a:gd name="T20" fmla="*/ 77 w 1457"/>
                <a:gd name="T21" fmla="*/ 567 h 659"/>
                <a:gd name="T22" fmla="*/ 121 w 1457"/>
                <a:gd name="T23" fmla="*/ 601 h 659"/>
                <a:gd name="T24" fmla="*/ 171 w 1457"/>
                <a:gd name="T25" fmla="*/ 637 h 659"/>
                <a:gd name="T26" fmla="*/ 227 w 1457"/>
                <a:gd name="T27" fmla="*/ 674 h 659"/>
                <a:gd name="T28" fmla="*/ 288 w 1457"/>
                <a:gd name="T29" fmla="*/ 709 h 659"/>
                <a:gd name="T30" fmla="*/ 351 w 1457"/>
                <a:gd name="T31" fmla="*/ 742 h 659"/>
                <a:gd name="T32" fmla="*/ 414 w 1457"/>
                <a:gd name="T33" fmla="*/ 772 h 659"/>
                <a:gd name="T34" fmla="*/ 474 w 1457"/>
                <a:gd name="T35" fmla="*/ 798 h 659"/>
                <a:gd name="T36" fmla="*/ 532 w 1457"/>
                <a:gd name="T37" fmla="*/ 819 h 659"/>
                <a:gd name="T38" fmla="*/ 584 w 1457"/>
                <a:gd name="T39" fmla="*/ 831 h 659"/>
                <a:gd name="T40" fmla="*/ 628 w 1457"/>
                <a:gd name="T41" fmla="*/ 837 h 659"/>
                <a:gd name="T42" fmla="*/ 672 w 1457"/>
                <a:gd name="T43" fmla="*/ 837 h 659"/>
                <a:gd name="T44" fmla="*/ 705 w 1457"/>
                <a:gd name="T45" fmla="*/ 835 h 659"/>
                <a:gd name="T46" fmla="*/ 740 w 1457"/>
                <a:gd name="T47" fmla="*/ 834 h 659"/>
                <a:gd name="T48" fmla="*/ 775 w 1457"/>
                <a:gd name="T49" fmla="*/ 832 h 659"/>
                <a:gd name="T50" fmla="*/ 809 w 1457"/>
                <a:gd name="T51" fmla="*/ 829 h 659"/>
                <a:gd name="T52" fmla="*/ 843 w 1457"/>
                <a:gd name="T53" fmla="*/ 822 h 659"/>
                <a:gd name="T54" fmla="*/ 876 w 1457"/>
                <a:gd name="T55" fmla="*/ 814 h 659"/>
                <a:gd name="T56" fmla="*/ 907 w 1457"/>
                <a:gd name="T57" fmla="*/ 804 h 659"/>
                <a:gd name="T58" fmla="*/ 938 w 1457"/>
                <a:gd name="T59" fmla="*/ 788 h 659"/>
                <a:gd name="T60" fmla="*/ 966 w 1457"/>
                <a:gd name="T61" fmla="*/ 770 h 659"/>
                <a:gd name="T62" fmla="*/ 992 w 1457"/>
                <a:gd name="T63" fmla="*/ 750 h 659"/>
                <a:gd name="T64" fmla="*/ 1005 w 1457"/>
                <a:gd name="T65" fmla="*/ 737 h 659"/>
                <a:gd name="T66" fmla="*/ 1018 w 1457"/>
                <a:gd name="T67" fmla="*/ 726 h 659"/>
                <a:gd name="T68" fmla="*/ 1029 w 1457"/>
                <a:gd name="T69" fmla="*/ 715 h 659"/>
                <a:gd name="T70" fmla="*/ 1041 w 1457"/>
                <a:gd name="T71" fmla="*/ 705 h 659"/>
                <a:gd name="T72" fmla="*/ 1053 w 1457"/>
                <a:gd name="T73" fmla="*/ 696 h 659"/>
                <a:gd name="T74" fmla="*/ 1066 w 1457"/>
                <a:gd name="T75" fmla="*/ 687 h 659"/>
                <a:gd name="T76" fmla="*/ 1078 w 1457"/>
                <a:gd name="T77" fmla="*/ 678 h 659"/>
                <a:gd name="T78" fmla="*/ 1094 w 1457"/>
                <a:gd name="T79" fmla="*/ 669 h 659"/>
                <a:gd name="T80" fmla="*/ 1114 w 1457"/>
                <a:gd name="T81" fmla="*/ 660 h 659"/>
                <a:gd name="T82" fmla="*/ 1146 w 1457"/>
                <a:gd name="T83" fmla="*/ 645 h 659"/>
                <a:gd name="T84" fmla="*/ 1172 w 1457"/>
                <a:gd name="T85" fmla="*/ 626 h 659"/>
                <a:gd name="T86" fmla="*/ 1198 w 1457"/>
                <a:gd name="T87" fmla="*/ 600 h 659"/>
                <a:gd name="T88" fmla="*/ 1222 w 1457"/>
                <a:gd name="T89" fmla="*/ 572 h 659"/>
                <a:gd name="T90" fmla="*/ 1246 w 1457"/>
                <a:gd name="T91" fmla="*/ 541 h 659"/>
                <a:gd name="T92" fmla="*/ 1270 w 1457"/>
                <a:gd name="T93" fmla="*/ 508 h 659"/>
                <a:gd name="T94" fmla="*/ 1297 w 1457"/>
                <a:gd name="T95" fmla="*/ 477 h 659"/>
                <a:gd name="T96" fmla="*/ 1324 w 1457"/>
                <a:gd name="T97" fmla="*/ 446 h 659"/>
                <a:gd name="T98" fmla="*/ 1354 w 1457"/>
                <a:gd name="T99" fmla="*/ 417 h 659"/>
                <a:gd name="T100" fmla="*/ 1385 w 1457"/>
                <a:gd name="T101" fmla="*/ 395 h 659"/>
                <a:gd name="T102" fmla="*/ 1420 w 1457"/>
                <a:gd name="T103" fmla="*/ 375 h 659"/>
                <a:gd name="T104" fmla="*/ 1486 w 1457"/>
                <a:gd name="T105" fmla="*/ 339 h 659"/>
                <a:gd name="T106" fmla="*/ 1539 w 1457"/>
                <a:gd name="T107" fmla="*/ 302 h 659"/>
                <a:gd name="T108" fmla="*/ 1594 w 1457"/>
                <a:gd name="T109" fmla="*/ 260 h 659"/>
                <a:gd name="T110" fmla="*/ 1647 w 1457"/>
                <a:gd name="T111" fmla="*/ 215 h 659"/>
                <a:gd name="T112" fmla="*/ 1702 w 1457"/>
                <a:gd name="T113" fmla="*/ 169 h 659"/>
                <a:gd name="T114" fmla="*/ 1759 w 1457"/>
                <a:gd name="T115" fmla="*/ 123 h 659"/>
                <a:gd name="T116" fmla="*/ 1815 w 1457"/>
                <a:gd name="T117" fmla="*/ 81 h 659"/>
                <a:gd name="T118" fmla="*/ 1870 w 1457"/>
                <a:gd name="T119" fmla="*/ 46 h 659"/>
                <a:gd name="T120" fmla="*/ 1925 w 1457"/>
                <a:gd name="T121" fmla="*/ 19 h 659"/>
                <a:gd name="T122" fmla="*/ 1979 w 1457"/>
                <a:gd name="T123" fmla="*/ 2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7" h="659">
                  <a:moveTo>
                    <a:pt x="55" y="180"/>
                  </a:moveTo>
                  <a:lnTo>
                    <a:pt x="42" y="188"/>
                  </a:lnTo>
                  <a:lnTo>
                    <a:pt x="36" y="192"/>
                  </a:lnTo>
                  <a:lnTo>
                    <a:pt x="30" y="198"/>
                  </a:lnTo>
                  <a:lnTo>
                    <a:pt x="25" y="204"/>
                  </a:lnTo>
                  <a:lnTo>
                    <a:pt x="21" y="210"/>
                  </a:lnTo>
                  <a:lnTo>
                    <a:pt x="17" y="218"/>
                  </a:lnTo>
                  <a:lnTo>
                    <a:pt x="14" y="225"/>
                  </a:lnTo>
                  <a:lnTo>
                    <a:pt x="10" y="233"/>
                  </a:lnTo>
                  <a:lnTo>
                    <a:pt x="8" y="241"/>
                  </a:lnTo>
                  <a:lnTo>
                    <a:pt x="5" y="250"/>
                  </a:lnTo>
                  <a:lnTo>
                    <a:pt x="4" y="259"/>
                  </a:lnTo>
                  <a:lnTo>
                    <a:pt x="2" y="268"/>
                  </a:lnTo>
                  <a:lnTo>
                    <a:pt x="1" y="278"/>
                  </a:lnTo>
                  <a:lnTo>
                    <a:pt x="0" y="287"/>
                  </a:lnTo>
                  <a:lnTo>
                    <a:pt x="0" y="297"/>
                  </a:lnTo>
                  <a:lnTo>
                    <a:pt x="0" y="306"/>
                  </a:lnTo>
                  <a:lnTo>
                    <a:pt x="0" y="316"/>
                  </a:lnTo>
                  <a:lnTo>
                    <a:pt x="1" y="326"/>
                  </a:lnTo>
                  <a:lnTo>
                    <a:pt x="2" y="336"/>
                  </a:lnTo>
                  <a:lnTo>
                    <a:pt x="4" y="345"/>
                  </a:lnTo>
                  <a:lnTo>
                    <a:pt x="5" y="354"/>
                  </a:lnTo>
                  <a:lnTo>
                    <a:pt x="7" y="364"/>
                  </a:lnTo>
                  <a:lnTo>
                    <a:pt x="10" y="372"/>
                  </a:lnTo>
                  <a:lnTo>
                    <a:pt x="12" y="381"/>
                  </a:lnTo>
                  <a:lnTo>
                    <a:pt x="15" y="389"/>
                  </a:lnTo>
                  <a:lnTo>
                    <a:pt x="18" y="397"/>
                  </a:lnTo>
                  <a:lnTo>
                    <a:pt x="22" y="404"/>
                  </a:lnTo>
                  <a:lnTo>
                    <a:pt x="26" y="411"/>
                  </a:lnTo>
                  <a:lnTo>
                    <a:pt x="30" y="418"/>
                  </a:lnTo>
                  <a:lnTo>
                    <a:pt x="34" y="424"/>
                  </a:lnTo>
                  <a:lnTo>
                    <a:pt x="39" y="429"/>
                  </a:lnTo>
                  <a:lnTo>
                    <a:pt x="56" y="446"/>
                  </a:lnTo>
                  <a:lnTo>
                    <a:pt x="66" y="454"/>
                  </a:lnTo>
                  <a:lnTo>
                    <a:pt x="76" y="464"/>
                  </a:lnTo>
                  <a:lnTo>
                    <a:pt x="88" y="473"/>
                  </a:lnTo>
                  <a:lnTo>
                    <a:pt x="100" y="482"/>
                  </a:lnTo>
                  <a:lnTo>
                    <a:pt x="112" y="492"/>
                  </a:lnTo>
                  <a:lnTo>
                    <a:pt x="125" y="501"/>
                  </a:lnTo>
                  <a:lnTo>
                    <a:pt x="138" y="511"/>
                  </a:lnTo>
                  <a:lnTo>
                    <a:pt x="152" y="520"/>
                  </a:lnTo>
                  <a:lnTo>
                    <a:pt x="166" y="530"/>
                  </a:lnTo>
                  <a:lnTo>
                    <a:pt x="181" y="539"/>
                  </a:lnTo>
                  <a:lnTo>
                    <a:pt x="196" y="548"/>
                  </a:lnTo>
                  <a:lnTo>
                    <a:pt x="210" y="558"/>
                  </a:lnTo>
                  <a:lnTo>
                    <a:pt x="226" y="567"/>
                  </a:lnTo>
                  <a:lnTo>
                    <a:pt x="241" y="576"/>
                  </a:lnTo>
                  <a:lnTo>
                    <a:pt x="256" y="584"/>
                  </a:lnTo>
                  <a:lnTo>
                    <a:pt x="272" y="592"/>
                  </a:lnTo>
                  <a:lnTo>
                    <a:pt x="287" y="600"/>
                  </a:lnTo>
                  <a:lnTo>
                    <a:pt x="302" y="608"/>
                  </a:lnTo>
                  <a:lnTo>
                    <a:pt x="317" y="615"/>
                  </a:lnTo>
                  <a:lnTo>
                    <a:pt x="332" y="622"/>
                  </a:lnTo>
                  <a:lnTo>
                    <a:pt x="346" y="628"/>
                  </a:lnTo>
                  <a:lnTo>
                    <a:pt x="360" y="634"/>
                  </a:lnTo>
                  <a:lnTo>
                    <a:pt x="374" y="639"/>
                  </a:lnTo>
                  <a:lnTo>
                    <a:pt x="388" y="644"/>
                  </a:lnTo>
                  <a:lnTo>
                    <a:pt x="401" y="648"/>
                  </a:lnTo>
                  <a:lnTo>
                    <a:pt x="414" y="651"/>
                  </a:lnTo>
                  <a:lnTo>
                    <a:pt x="426" y="654"/>
                  </a:lnTo>
                  <a:lnTo>
                    <a:pt x="437" y="656"/>
                  </a:lnTo>
                  <a:lnTo>
                    <a:pt x="448" y="657"/>
                  </a:lnTo>
                  <a:lnTo>
                    <a:pt x="458" y="658"/>
                  </a:lnTo>
                  <a:lnTo>
                    <a:pt x="474" y="658"/>
                  </a:lnTo>
                  <a:lnTo>
                    <a:pt x="482" y="658"/>
                  </a:lnTo>
                  <a:lnTo>
                    <a:pt x="490" y="658"/>
                  </a:lnTo>
                  <a:lnTo>
                    <a:pt x="498" y="658"/>
                  </a:lnTo>
                  <a:lnTo>
                    <a:pt x="506" y="658"/>
                  </a:lnTo>
                  <a:lnTo>
                    <a:pt x="514" y="657"/>
                  </a:lnTo>
                  <a:lnTo>
                    <a:pt x="523" y="657"/>
                  </a:lnTo>
                  <a:lnTo>
                    <a:pt x="531" y="657"/>
                  </a:lnTo>
                  <a:lnTo>
                    <a:pt x="540" y="656"/>
                  </a:lnTo>
                  <a:lnTo>
                    <a:pt x="548" y="656"/>
                  </a:lnTo>
                  <a:lnTo>
                    <a:pt x="556" y="656"/>
                  </a:lnTo>
                  <a:lnTo>
                    <a:pt x="565" y="655"/>
                  </a:lnTo>
                  <a:lnTo>
                    <a:pt x="573" y="654"/>
                  </a:lnTo>
                  <a:lnTo>
                    <a:pt x="582" y="653"/>
                  </a:lnTo>
                  <a:lnTo>
                    <a:pt x="590" y="652"/>
                  </a:lnTo>
                  <a:lnTo>
                    <a:pt x="598" y="650"/>
                  </a:lnTo>
                  <a:lnTo>
                    <a:pt x="607" y="649"/>
                  </a:lnTo>
                  <a:lnTo>
                    <a:pt x="615" y="647"/>
                  </a:lnTo>
                  <a:lnTo>
                    <a:pt x="623" y="645"/>
                  </a:lnTo>
                  <a:lnTo>
                    <a:pt x="631" y="643"/>
                  </a:lnTo>
                  <a:lnTo>
                    <a:pt x="639" y="640"/>
                  </a:lnTo>
                  <a:lnTo>
                    <a:pt x="647" y="638"/>
                  </a:lnTo>
                  <a:lnTo>
                    <a:pt x="655" y="635"/>
                  </a:lnTo>
                  <a:lnTo>
                    <a:pt x="662" y="632"/>
                  </a:lnTo>
                  <a:lnTo>
                    <a:pt x="670" y="628"/>
                  </a:lnTo>
                  <a:lnTo>
                    <a:pt x="677" y="624"/>
                  </a:lnTo>
                  <a:lnTo>
                    <a:pt x="684" y="620"/>
                  </a:lnTo>
                  <a:lnTo>
                    <a:pt x="691" y="616"/>
                  </a:lnTo>
                  <a:lnTo>
                    <a:pt x="698" y="611"/>
                  </a:lnTo>
                  <a:lnTo>
                    <a:pt x="705" y="606"/>
                  </a:lnTo>
                  <a:lnTo>
                    <a:pt x="712" y="600"/>
                  </a:lnTo>
                  <a:lnTo>
                    <a:pt x="719" y="593"/>
                  </a:lnTo>
                  <a:lnTo>
                    <a:pt x="723" y="590"/>
                  </a:lnTo>
                  <a:lnTo>
                    <a:pt x="726" y="586"/>
                  </a:lnTo>
                  <a:lnTo>
                    <a:pt x="730" y="583"/>
                  </a:lnTo>
                  <a:lnTo>
                    <a:pt x="733" y="580"/>
                  </a:lnTo>
                  <a:lnTo>
                    <a:pt x="736" y="577"/>
                  </a:lnTo>
                  <a:lnTo>
                    <a:pt x="739" y="574"/>
                  </a:lnTo>
                  <a:lnTo>
                    <a:pt x="742" y="571"/>
                  </a:lnTo>
                  <a:lnTo>
                    <a:pt x="745" y="568"/>
                  </a:lnTo>
                  <a:lnTo>
                    <a:pt x="748" y="565"/>
                  </a:lnTo>
                  <a:lnTo>
                    <a:pt x="751" y="562"/>
                  </a:lnTo>
                  <a:lnTo>
                    <a:pt x="754" y="560"/>
                  </a:lnTo>
                  <a:lnTo>
                    <a:pt x="756" y="557"/>
                  </a:lnTo>
                  <a:lnTo>
                    <a:pt x="759" y="554"/>
                  </a:lnTo>
                  <a:lnTo>
                    <a:pt x="762" y="552"/>
                  </a:lnTo>
                  <a:lnTo>
                    <a:pt x="765" y="550"/>
                  </a:lnTo>
                  <a:lnTo>
                    <a:pt x="768" y="547"/>
                  </a:lnTo>
                  <a:lnTo>
                    <a:pt x="770" y="544"/>
                  </a:lnTo>
                  <a:lnTo>
                    <a:pt x="774" y="542"/>
                  </a:lnTo>
                  <a:lnTo>
                    <a:pt x="777" y="540"/>
                  </a:lnTo>
                  <a:lnTo>
                    <a:pt x="780" y="537"/>
                  </a:lnTo>
                  <a:lnTo>
                    <a:pt x="783" y="535"/>
                  </a:lnTo>
                  <a:lnTo>
                    <a:pt x="787" y="533"/>
                  </a:lnTo>
                  <a:lnTo>
                    <a:pt x="791" y="530"/>
                  </a:lnTo>
                  <a:lnTo>
                    <a:pt x="794" y="528"/>
                  </a:lnTo>
                  <a:lnTo>
                    <a:pt x="798" y="526"/>
                  </a:lnTo>
                  <a:lnTo>
                    <a:pt x="803" y="524"/>
                  </a:lnTo>
                  <a:lnTo>
                    <a:pt x="807" y="521"/>
                  </a:lnTo>
                  <a:lnTo>
                    <a:pt x="812" y="519"/>
                  </a:lnTo>
                  <a:lnTo>
                    <a:pt x="817" y="516"/>
                  </a:lnTo>
                  <a:lnTo>
                    <a:pt x="822" y="514"/>
                  </a:lnTo>
                  <a:lnTo>
                    <a:pt x="836" y="507"/>
                  </a:lnTo>
                  <a:lnTo>
                    <a:pt x="842" y="502"/>
                  </a:lnTo>
                  <a:lnTo>
                    <a:pt x="849" y="497"/>
                  </a:lnTo>
                  <a:lnTo>
                    <a:pt x="855" y="492"/>
                  </a:lnTo>
                  <a:lnTo>
                    <a:pt x="861" y="486"/>
                  </a:lnTo>
                  <a:lnTo>
                    <a:pt x="868" y="479"/>
                  </a:lnTo>
                  <a:lnTo>
                    <a:pt x="874" y="472"/>
                  </a:lnTo>
                  <a:lnTo>
                    <a:pt x="880" y="465"/>
                  </a:lnTo>
                  <a:lnTo>
                    <a:pt x="886" y="458"/>
                  </a:lnTo>
                  <a:lnTo>
                    <a:pt x="892" y="450"/>
                  </a:lnTo>
                  <a:lnTo>
                    <a:pt x="897" y="442"/>
                  </a:lnTo>
                  <a:lnTo>
                    <a:pt x="903" y="434"/>
                  </a:lnTo>
                  <a:lnTo>
                    <a:pt x="909" y="426"/>
                  </a:lnTo>
                  <a:lnTo>
                    <a:pt x="915" y="417"/>
                  </a:lnTo>
                  <a:lnTo>
                    <a:pt x="921" y="409"/>
                  </a:lnTo>
                  <a:lnTo>
                    <a:pt x="927" y="400"/>
                  </a:lnTo>
                  <a:lnTo>
                    <a:pt x="934" y="392"/>
                  </a:lnTo>
                  <a:lnTo>
                    <a:pt x="940" y="383"/>
                  </a:lnTo>
                  <a:lnTo>
                    <a:pt x="946" y="375"/>
                  </a:lnTo>
                  <a:lnTo>
                    <a:pt x="952" y="367"/>
                  </a:lnTo>
                  <a:lnTo>
                    <a:pt x="959" y="358"/>
                  </a:lnTo>
                  <a:lnTo>
                    <a:pt x="966" y="351"/>
                  </a:lnTo>
                  <a:lnTo>
                    <a:pt x="973" y="343"/>
                  </a:lnTo>
                  <a:lnTo>
                    <a:pt x="980" y="336"/>
                  </a:lnTo>
                  <a:lnTo>
                    <a:pt x="987" y="328"/>
                  </a:lnTo>
                  <a:lnTo>
                    <a:pt x="995" y="322"/>
                  </a:lnTo>
                  <a:lnTo>
                    <a:pt x="1003" y="316"/>
                  </a:lnTo>
                  <a:lnTo>
                    <a:pt x="1010" y="310"/>
                  </a:lnTo>
                  <a:lnTo>
                    <a:pt x="1019" y="304"/>
                  </a:lnTo>
                  <a:lnTo>
                    <a:pt x="1027" y="299"/>
                  </a:lnTo>
                  <a:lnTo>
                    <a:pt x="1036" y="295"/>
                  </a:lnTo>
                  <a:lnTo>
                    <a:pt x="1060" y="282"/>
                  </a:lnTo>
                  <a:lnTo>
                    <a:pt x="1072" y="275"/>
                  </a:lnTo>
                  <a:lnTo>
                    <a:pt x="1084" y="267"/>
                  </a:lnTo>
                  <a:lnTo>
                    <a:pt x="1097" y="258"/>
                  </a:lnTo>
                  <a:lnTo>
                    <a:pt x="1110" y="248"/>
                  </a:lnTo>
                  <a:lnTo>
                    <a:pt x="1122" y="238"/>
                  </a:lnTo>
                  <a:lnTo>
                    <a:pt x="1135" y="227"/>
                  </a:lnTo>
                  <a:lnTo>
                    <a:pt x="1148" y="216"/>
                  </a:lnTo>
                  <a:lnTo>
                    <a:pt x="1162" y="205"/>
                  </a:lnTo>
                  <a:lnTo>
                    <a:pt x="1175" y="193"/>
                  </a:lnTo>
                  <a:lnTo>
                    <a:pt x="1188" y="181"/>
                  </a:lnTo>
                  <a:lnTo>
                    <a:pt x="1202" y="169"/>
                  </a:lnTo>
                  <a:lnTo>
                    <a:pt x="1215" y="157"/>
                  </a:lnTo>
                  <a:lnTo>
                    <a:pt x="1229" y="145"/>
                  </a:lnTo>
                  <a:lnTo>
                    <a:pt x="1242" y="133"/>
                  </a:lnTo>
                  <a:lnTo>
                    <a:pt x="1256" y="120"/>
                  </a:lnTo>
                  <a:lnTo>
                    <a:pt x="1270" y="109"/>
                  </a:lnTo>
                  <a:lnTo>
                    <a:pt x="1283" y="97"/>
                  </a:lnTo>
                  <a:lnTo>
                    <a:pt x="1297" y="86"/>
                  </a:lnTo>
                  <a:lnTo>
                    <a:pt x="1310" y="75"/>
                  </a:lnTo>
                  <a:lnTo>
                    <a:pt x="1324" y="64"/>
                  </a:lnTo>
                  <a:lnTo>
                    <a:pt x="1338" y="54"/>
                  </a:lnTo>
                  <a:lnTo>
                    <a:pt x="1351" y="45"/>
                  </a:lnTo>
                  <a:lnTo>
                    <a:pt x="1364" y="36"/>
                  </a:lnTo>
                  <a:lnTo>
                    <a:pt x="1378" y="28"/>
                  </a:lnTo>
                  <a:lnTo>
                    <a:pt x="1391" y="21"/>
                  </a:lnTo>
                  <a:lnTo>
                    <a:pt x="1404" y="15"/>
                  </a:lnTo>
                  <a:lnTo>
                    <a:pt x="1417" y="10"/>
                  </a:lnTo>
                  <a:lnTo>
                    <a:pt x="1430" y="5"/>
                  </a:lnTo>
                  <a:lnTo>
                    <a:pt x="1443" y="2"/>
                  </a:lnTo>
                  <a:lnTo>
                    <a:pt x="1456"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Freeform 5"/>
            <p:cNvSpPr>
              <a:spLocks/>
            </p:cNvSpPr>
            <p:nvPr/>
          </p:nvSpPr>
          <p:spPr bwMode="auto">
            <a:xfrm>
              <a:off x="5446" y="1806"/>
              <a:ext cx="479" cy="802"/>
            </a:xfrm>
            <a:custGeom>
              <a:avLst/>
              <a:gdLst>
                <a:gd name="T0" fmla="*/ 19 w 409"/>
                <a:gd name="T1" fmla="*/ 14 h 711"/>
                <a:gd name="T2" fmla="*/ 40 w 409"/>
                <a:gd name="T3" fmla="*/ 7 h 711"/>
                <a:gd name="T4" fmla="*/ 62 w 409"/>
                <a:gd name="T5" fmla="*/ 2 h 711"/>
                <a:gd name="T6" fmla="*/ 82 w 409"/>
                <a:gd name="T7" fmla="*/ 0 h 711"/>
                <a:gd name="T8" fmla="*/ 104 w 409"/>
                <a:gd name="T9" fmla="*/ 0 h 711"/>
                <a:gd name="T10" fmla="*/ 126 w 409"/>
                <a:gd name="T11" fmla="*/ 2 h 711"/>
                <a:gd name="T12" fmla="*/ 146 w 409"/>
                <a:gd name="T13" fmla="*/ 8 h 711"/>
                <a:gd name="T14" fmla="*/ 167 w 409"/>
                <a:gd name="T15" fmla="*/ 14 h 711"/>
                <a:gd name="T16" fmla="*/ 186 w 409"/>
                <a:gd name="T17" fmla="*/ 23 h 711"/>
                <a:gd name="T18" fmla="*/ 206 w 409"/>
                <a:gd name="T19" fmla="*/ 34 h 711"/>
                <a:gd name="T20" fmla="*/ 223 w 409"/>
                <a:gd name="T21" fmla="*/ 47 h 711"/>
                <a:gd name="T22" fmla="*/ 239 w 409"/>
                <a:gd name="T23" fmla="*/ 61 h 711"/>
                <a:gd name="T24" fmla="*/ 252 w 409"/>
                <a:gd name="T25" fmla="*/ 78 h 711"/>
                <a:gd name="T26" fmla="*/ 265 w 409"/>
                <a:gd name="T27" fmla="*/ 94 h 711"/>
                <a:gd name="T28" fmla="*/ 274 w 409"/>
                <a:gd name="T29" fmla="*/ 113 h 711"/>
                <a:gd name="T30" fmla="*/ 282 w 409"/>
                <a:gd name="T31" fmla="*/ 133 h 711"/>
                <a:gd name="T32" fmla="*/ 294 w 409"/>
                <a:gd name="T33" fmla="*/ 165 h 711"/>
                <a:gd name="T34" fmla="*/ 304 w 409"/>
                <a:gd name="T35" fmla="*/ 185 h 711"/>
                <a:gd name="T36" fmla="*/ 319 w 409"/>
                <a:gd name="T37" fmla="*/ 203 h 711"/>
                <a:gd name="T38" fmla="*/ 331 w 409"/>
                <a:gd name="T39" fmla="*/ 222 h 711"/>
                <a:gd name="T40" fmla="*/ 347 w 409"/>
                <a:gd name="T41" fmla="*/ 240 h 711"/>
                <a:gd name="T42" fmla="*/ 362 w 409"/>
                <a:gd name="T43" fmla="*/ 259 h 711"/>
                <a:gd name="T44" fmla="*/ 378 w 409"/>
                <a:gd name="T45" fmla="*/ 277 h 711"/>
                <a:gd name="T46" fmla="*/ 395 w 409"/>
                <a:gd name="T47" fmla="*/ 296 h 711"/>
                <a:gd name="T48" fmla="*/ 410 w 409"/>
                <a:gd name="T49" fmla="*/ 315 h 711"/>
                <a:gd name="T50" fmla="*/ 425 w 409"/>
                <a:gd name="T51" fmla="*/ 334 h 711"/>
                <a:gd name="T52" fmla="*/ 439 w 409"/>
                <a:gd name="T53" fmla="*/ 352 h 711"/>
                <a:gd name="T54" fmla="*/ 451 w 409"/>
                <a:gd name="T55" fmla="*/ 371 h 711"/>
                <a:gd name="T56" fmla="*/ 461 w 409"/>
                <a:gd name="T57" fmla="*/ 394 h 711"/>
                <a:gd name="T58" fmla="*/ 470 w 409"/>
                <a:gd name="T59" fmla="*/ 415 h 711"/>
                <a:gd name="T60" fmla="*/ 474 w 409"/>
                <a:gd name="T61" fmla="*/ 438 h 711"/>
                <a:gd name="T62" fmla="*/ 480 w 409"/>
                <a:gd name="T63" fmla="*/ 470 h 711"/>
                <a:gd name="T64" fmla="*/ 486 w 409"/>
                <a:gd name="T65" fmla="*/ 494 h 711"/>
                <a:gd name="T66" fmla="*/ 492 w 409"/>
                <a:gd name="T67" fmla="*/ 517 h 711"/>
                <a:gd name="T68" fmla="*/ 499 w 409"/>
                <a:gd name="T69" fmla="*/ 539 h 711"/>
                <a:gd name="T70" fmla="*/ 507 w 409"/>
                <a:gd name="T71" fmla="*/ 564 h 711"/>
                <a:gd name="T72" fmla="*/ 515 w 409"/>
                <a:gd name="T73" fmla="*/ 588 h 711"/>
                <a:gd name="T74" fmla="*/ 524 w 409"/>
                <a:gd name="T75" fmla="*/ 610 h 711"/>
                <a:gd name="T76" fmla="*/ 532 w 409"/>
                <a:gd name="T77" fmla="*/ 636 h 711"/>
                <a:gd name="T78" fmla="*/ 540 w 409"/>
                <a:gd name="T79" fmla="*/ 659 h 711"/>
                <a:gd name="T80" fmla="*/ 546 w 409"/>
                <a:gd name="T81" fmla="*/ 684 h 711"/>
                <a:gd name="T82" fmla="*/ 553 w 409"/>
                <a:gd name="T83" fmla="*/ 707 h 711"/>
                <a:gd name="T84" fmla="*/ 556 w 409"/>
                <a:gd name="T85" fmla="*/ 732 h 711"/>
                <a:gd name="T86" fmla="*/ 560 w 409"/>
                <a:gd name="T87" fmla="*/ 756 h 711"/>
                <a:gd name="T88" fmla="*/ 560 w 409"/>
                <a:gd name="T89" fmla="*/ 778 h 711"/>
                <a:gd name="T90" fmla="*/ 556 w 409"/>
                <a:gd name="T91" fmla="*/ 802 h 711"/>
                <a:gd name="T92" fmla="*/ 553 w 409"/>
                <a:gd name="T93" fmla="*/ 825 h 711"/>
                <a:gd name="T94" fmla="*/ 540 w 409"/>
                <a:gd name="T95" fmla="*/ 849 h 711"/>
                <a:gd name="T96" fmla="*/ 527 w 409"/>
                <a:gd name="T97" fmla="*/ 864 h 711"/>
                <a:gd name="T98" fmla="*/ 508 w 409"/>
                <a:gd name="T99" fmla="*/ 875 h 711"/>
                <a:gd name="T100" fmla="*/ 488 w 409"/>
                <a:gd name="T101" fmla="*/ 884 h 711"/>
                <a:gd name="T102" fmla="*/ 465 w 409"/>
                <a:gd name="T103" fmla="*/ 892 h 711"/>
                <a:gd name="T104" fmla="*/ 440 w 409"/>
                <a:gd name="T105" fmla="*/ 897 h 711"/>
                <a:gd name="T106" fmla="*/ 415 w 409"/>
                <a:gd name="T107" fmla="*/ 901 h 711"/>
                <a:gd name="T108" fmla="*/ 386 w 409"/>
                <a:gd name="T109" fmla="*/ 904 h 711"/>
                <a:gd name="T110" fmla="*/ 361 w 409"/>
                <a:gd name="T111" fmla="*/ 904 h 711"/>
                <a:gd name="T112" fmla="*/ 334 w 409"/>
                <a:gd name="T113" fmla="*/ 904 h 711"/>
                <a:gd name="T114" fmla="*/ 307 w 409"/>
                <a:gd name="T115" fmla="*/ 901 h 711"/>
                <a:gd name="T116" fmla="*/ 282 w 409"/>
                <a:gd name="T117" fmla="*/ 898 h 711"/>
                <a:gd name="T118" fmla="*/ 261 w 409"/>
                <a:gd name="T119" fmla="*/ 896 h 711"/>
                <a:gd name="T120" fmla="*/ 240 w 409"/>
                <a:gd name="T121" fmla="*/ 892 h 711"/>
                <a:gd name="T122" fmla="*/ 224 w 409"/>
                <a:gd name="T123" fmla="*/ 888 h 7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9" h="711">
                  <a:moveTo>
                    <a:pt x="0" y="19"/>
                  </a:moveTo>
                  <a:lnTo>
                    <a:pt x="14" y="11"/>
                  </a:lnTo>
                  <a:lnTo>
                    <a:pt x="22" y="8"/>
                  </a:lnTo>
                  <a:lnTo>
                    <a:pt x="29" y="5"/>
                  </a:lnTo>
                  <a:lnTo>
                    <a:pt x="37" y="3"/>
                  </a:lnTo>
                  <a:lnTo>
                    <a:pt x="45" y="2"/>
                  </a:lnTo>
                  <a:lnTo>
                    <a:pt x="52" y="0"/>
                  </a:lnTo>
                  <a:lnTo>
                    <a:pt x="60" y="0"/>
                  </a:lnTo>
                  <a:lnTo>
                    <a:pt x="68" y="0"/>
                  </a:lnTo>
                  <a:lnTo>
                    <a:pt x="76" y="0"/>
                  </a:lnTo>
                  <a:lnTo>
                    <a:pt x="84" y="1"/>
                  </a:lnTo>
                  <a:lnTo>
                    <a:pt x="92" y="2"/>
                  </a:lnTo>
                  <a:lnTo>
                    <a:pt x="99" y="4"/>
                  </a:lnTo>
                  <a:lnTo>
                    <a:pt x="107" y="6"/>
                  </a:lnTo>
                  <a:lnTo>
                    <a:pt x="114" y="8"/>
                  </a:lnTo>
                  <a:lnTo>
                    <a:pt x="122" y="11"/>
                  </a:lnTo>
                  <a:lnTo>
                    <a:pt x="129" y="15"/>
                  </a:lnTo>
                  <a:lnTo>
                    <a:pt x="136" y="18"/>
                  </a:lnTo>
                  <a:lnTo>
                    <a:pt x="143" y="22"/>
                  </a:lnTo>
                  <a:lnTo>
                    <a:pt x="150" y="27"/>
                  </a:lnTo>
                  <a:lnTo>
                    <a:pt x="156" y="32"/>
                  </a:lnTo>
                  <a:lnTo>
                    <a:pt x="162" y="37"/>
                  </a:lnTo>
                  <a:lnTo>
                    <a:pt x="168" y="42"/>
                  </a:lnTo>
                  <a:lnTo>
                    <a:pt x="174" y="48"/>
                  </a:lnTo>
                  <a:lnTo>
                    <a:pt x="179" y="54"/>
                  </a:lnTo>
                  <a:lnTo>
                    <a:pt x="184" y="61"/>
                  </a:lnTo>
                  <a:lnTo>
                    <a:pt x="188" y="67"/>
                  </a:lnTo>
                  <a:lnTo>
                    <a:pt x="193" y="74"/>
                  </a:lnTo>
                  <a:lnTo>
                    <a:pt x="196" y="82"/>
                  </a:lnTo>
                  <a:lnTo>
                    <a:pt x="200" y="89"/>
                  </a:lnTo>
                  <a:lnTo>
                    <a:pt x="203" y="97"/>
                  </a:lnTo>
                  <a:lnTo>
                    <a:pt x="206" y="105"/>
                  </a:lnTo>
                  <a:lnTo>
                    <a:pt x="211" y="121"/>
                  </a:lnTo>
                  <a:lnTo>
                    <a:pt x="214" y="129"/>
                  </a:lnTo>
                  <a:lnTo>
                    <a:pt x="218" y="137"/>
                  </a:lnTo>
                  <a:lnTo>
                    <a:pt x="222" y="145"/>
                  </a:lnTo>
                  <a:lnTo>
                    <a:pt x="227" y="152"/>
                  </a:lnTo>
                  <a:lnTo>
                    <a:pt x="232" y="160"/>
                  </a:lnTo>
                  <a:lnTo>
                    <a:pt x="237" y="167"/>
                  </a:lnTo>
                  <a:lnTo>
                    <a:pt x="242" y="175"/>
                  </a:lnTo>
                  <a:lnTo>
                    <a:pt x="247" y="182"/>
                  </a:lnTo>
                  <a:lnTo>
                    <a:pt x="253" y="189"/>
                  </a:lnTo>
                  <a:lnTo>
                    <a:pt x="258" y="196"/>
                  </a:lnTo>
                  <a:lnTo>
                    <a:pt x="264" y="204"/>
                  </a:lnTo>
                  <a:lnTo>
                    <a:pt x="270" y="211"/>
                  </a:lnTo>
                  <a:lnTo>
                    <a:pt x="276" y="218"/>
                  </a:lnTo>
                  <a:lnTo>
                    <a:pt x="282" y="225"/>
                  </a:lnTo>
                  <a:lnTo>
                    <a:pt x="288" y="232"/>
                  </a:lnTo>
                  <a:lnTo>
                    <a:pt x="293" y="239"/>
                  </a:lnTo>
                  <a:lnTo>
                    <a:pt x="299" y="247"/>
                  </a:lnTo>
                  <a:lnTo>
                    <a:pt x="304" y="254"/>
                  </a:lnTo>
                  <a:lnTo>
                    <a:pt x="310" y="262"/>
                  </a:lnTo>
                  <a:lnTo>
                    <a:pt x="315" y="269"/>
                  </a:lnTo>
                  <a:lnTo>
                    <a:pt x="320" y="277"/>
                  </a:lnTo>
                  <a:lnTo>
                    <a:pt x="324" y="285"/>
                  </a:lnTo>
                  <a:lnTo>
                    <a:pt x="329" y="292"/>
                  </a:lnTo>
                  <a:lnTo>
                    <a:pt x="333" y="301"/>
                  </a:lnTo>
                  <a:lnTo>
                    <a:pt x="336" y="309"/>
                  </a:lnTo>
                  <a:lnTo>
                    <a:pt x="340" y="317"/>
                  </a:lnTo>
                  <a:lnTo>
                    <a:pt x="342" y="326"/>
                  </a:lnTo>
                  <a:lnTo>
                    <a:pt x="345" y="335"/>
                  </a:lnTo>
                  <a:lnTo>
                    <a:pt x="346" y="344"/>
                  </a:lnTo>
                  <a:lnTo>
                    <a:pt x="348" y="353"/>
                  </a:lnTo>
                  <a:lnTo>
                    <a:pt x="350" y="370"/>
                  </a:lnTo>
                  <a:lnTo>
                    <a:pt x="352" y="379"/>
                  </a:lnTo>
                  <a:lnTo>
                    <a:pt x="354" y="388"/>
                  </a:lnTo>
                  <a:lnTo>
                    <a:pt x="356" y="397"/>
                  </a:lnTo>
                  <a:lnTo>
                    <a:pt x="359" y="406"/>
                  </a:lnTo>
                  <a:lnTo>
                    <a:pt x="361" y="415"/>
                  </a:lnTo>
                  <a:lnTo>
                    <a:pt x="364" y="424"/>
                  </a:lnTo>
                  <a:lnTo>
                    <a:pt x="367" y="434"/>
                  </a:lnTo>
                  <a:lnTo>
                    <a:pt x="370" y="443"/>
                  </a:lnTo>
                  <a:lnTo>
                    <a:pt x="373" y="452"/>
                  </a:lnTo>
                  <a:lnTo>
                    <a:pt x="376" y="462"/>
                  </a:lnTo>
                  <a:lnTo>
                    <a:pt x="379" y="471"/>
                  </a:lnTo>
                  <a:lnTo>
                    <a:pt x="382" y="480"/>
                  </a:lnTo>
                  <a:lnTo>
                    <a:pt x="385" y="490"/>
                  </a:lnTo>
                  <a:lnTo>
                    <a:pt x="388" y="500"/>
                  </a:lnTo>
                  <a:lnTo>
                    <a:pt x="391" y="509"/>
                  </a:lnTo>
                  <a:lnTo>
                    <a:pt x="394" y="518"/>
                  </a:lnTo>
                  <a:lnTo>
                    <a:pt x="396" y="528"/>
                  </a:lnTo>
                  <a:lnTo>
                    <a:pt x="398" y="537"/>
                  </a:lnTo>
                  <a:lnTo>
                    <a:pt x="401" y="547"/>
                  </a:lnTo>
                  <a:lnTo>
                    <a:pt x="403" y="556"/>
                  </a:lnTo>
                  <a:lnTo>
                    <a:pt x="404" y="566"/>
                  </a:lnTo>
                  <a:lnTo>
                    <a:pt x="406" y="575"/>
                  </a:lnTo>
                  <a:lnTo>
                    <a:pt x="407" y="584"/>
                  </a:lnTo>
                  <a:lnTo>
                    <a:pt x="408" y="594"/>
                  </a:lnTo>
                  <a:lnTo>
                    <a:pt x="408" y="603"/>
                  </a:lnTo>
                  <a:lnTo>
                    <a:pt x="408" y="612"/>
                  </a:lnTo>
                  <a:lnTo>
                    <a:pt x="407" y="621"/>
                  </a:lnTo>
                  <a:lnTo>
                    <a:pt x="406" y="630"/>
                  </a:lnTo>
                  <a:lnTo>
                    <a:pt x="405" y="639"/>
                  </a:lnTo>
                  <a:lnTo>
                    <a:pt x="403" y="648"/>
                  </a:lnTo>
                  <a:lnTo>
                    <a:pt x="398" y="662"/>
                  </a:lnTo>
                  <a:lnTo>
                    <a:pt x="394" y="668"/>
                  </a:lnTo>
                  <a:lnTo>
                    <a:pt x="389" y="674"/>
                  </a:lnTo>
                  <a:lnTo>
                    <a:pt x="384" y="679"/>
                  </a:lnTo>
                  <a:lnTo>
                    <a:pt x="378" y="684"/>
                  </a:lnTo>
                  <a:lnTo>
                    <a:pt x="371" y="688"/>
                  </a:lnTo>
                  <a:lnTo>
                    <a:pt x="364" y="692"/>
                  </a:lnTo>
                  <a:lnTo>
                    <a:pt x="356" y="695"/>
                  </a:lnTo>
                  <a:lnTo>
                    <a:pt x="348" y="698"/>
                  </a:lnTo>
                  <a:lnTo>
                    <a:pt x="339" y="701"/>
                  </a:lnTo>
                  <a:lnTo>
                    <a:pt x="330" y="703"/>
                  </a:lnTo>
                  <a:lnTo>
                    <a:pt x="321" y="705"/>
                  </a:lnTo>
                  <a:lnTo>
                    <a:pt x="312" y="707"/>
                  </a:lnTo>
                  <a:lnTo>
                    <a:pt x="302" y="708"/>
                  </a:lnTo>
                  <a:lnTo>
                    <a:pt x="292" y="709"/>
                  </a:lnTo>
                  <a:lnTo>
                    <a:pt x="282" y="710"/>
                  </a:lnTo>
                  <a:lnTo>
                    <a:pt x="273" y="710"/>
                  </a:lnTo>
                  <a:lnTo>
                    <a:pt x="263" y="710"/>
                  </a:lnTo>
                  <a:lnTo>
                    <a:pt x="253" y="710"/>
                  </a:lnTo>
                  <a:lnTo>
                    <a:pt x="243" y="710"/>
                  </a:lnTo>
                  <a:lnTo>
                    <a:pt x="234" y="709"/>
                  </a:lnTo>
                  <a:lnTo>
                    <a:pt x="224" y="708"/>
                  </a:lnTo>
                  <a:lnTo>
                    <a:pt x="215" y="708"/>
                  </a:lnTo>
                  <a:lnTo>
                    <a:pt x="206" y="706"/>
                  </a:lnTo>
                  <a:lnTo>
                    <a:pt x="198" y="705"/>
                  </a:lnTo>
                  <a:lnTo>
                    <a:pt x="190" y="704"/>
                  </a:lnTo>
                  <a:lnTo>
                    <a:pt x="182" y="702"/>
                  </a:lnTo>
                  <a:lnTo>
                    <a:pt x="175" y="701"/>
                  </a:lnTo>
                  <a:lnTo>
                    <a:pt x="169" y="699"/>
                  </a:lnTo>
                  <a:lnTo>
                    <a:pt x="163" y="698"/>
                  </a:lnTo>
                  <a:lnTo>
                    <a:pt x="158" y="6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Freeform 6"/>
            <p:cNvSpPr>
              <a:spLocks/>
            </p:cNvSpPr>
            <p:nvPr/>
          </p:nvSpPr>
          <p:spPr bwMode="auto">
            <a:xfrm>
              <a:off x="5019" y="3104"/>
              <a:ext cx="512" cy="299"/>
            </a:xfrm>
            <a:custGeom>
              <a:avLst/>
              <a:gdLst>
                <a:gd name="T0" fmla="*/ 15 w 437"/>
                <a:gd name="T1" fmla="*/ 1 h 265"/>
                <a:gd name="T2" fmla="*/ 33 w 437"/>
                <a:gd name="T3" fmla="*/ 0 h 265"/>
                <a:gd name="T4" fmla="*/ 50 w 437"/>
                <a:gd name="T5" fmla="*/ 2 h 265"/>
                <a:gd name="T6" fmla="*/ 71 w 437"/>
                <a:gd name="T7" fmla="*/ 7 h 265"/>
                <a:gd name="T8" fmla="*/ 91 w 437"/>
                <a:gd name="T9" fmla="*/ 11 h 265"/>
                <a:gd name="T10" fmla="*/ 114 w 437"/>
                <a:gd name="T11" fmla="*/ 18 h 265"/>
                <a:gd name="T12" fmla="*/ 136 w 437"/>
                <a:gd name="T13" fmla="*/ 26 h 265"/>
                <a:gd name="T14" fmla="*/ 158 w 437"/>
                <a:gd name="T15" fmla="*/ 36 h 265"/>
                <a:gd name="T16" fmla="*/ 179 w 437"/>
                <a:gd name="T17" fmla="*/ 44 h 265"/>
                <a:gd name="T18" fmla="*/ 202 w 437"/>
                <a:gd name="T19" fmla="*/ 56 h 265"/>
                <a:gd name="T20" fmla="*/ 223 w 437"/>
                <a:gd name="T21" fmla="*/ 67 h 265"/>
                <a:gd name="T22" fmla="*/ 243 w 437"/>
                <a:gd name="T23" fmla="*/ 77 h 265"/>
                <a:gd name="T24" fmla="*/ 261 w 437"/>
                <a:gd name="T25" fmla="*/ 87 h 265"/>
                <a:gd name="T26" fmla="*/ 278 w 437"/>
                <a:gd name="T27" fmla="*/ 97 h 265"/>
                <a:gd name="T28" fmla="*/ 293 w 437"/>
                <a:gd name="T29" fmla="*/ 106 h 265"/>
                <a:gd name="T30" fmla="*/ 305 w 437"/>
                <a:gd name="T31" fmla="*/ 115 h 265"/>
                <a:gd name="T32" fmla="*/ 322 w 437"/>
                <a:gd name="T33" fmla="*/ 129 h 265"/>
                <a:gd name="T34" fmla="*/ 330 w 437"/>
                <a:gd name="T35" fmla="*/ 139 h 265"/>
                <a:gd name="T36" fmla="*/ 336 w 437"/>
                <a:gd name="T37" fmla="*/ 149 h 265"/>
                <a:gd name="T38" fmla="*/ 339 w 437"/>
                <a:gd name="T39" fmla="*/ 159 h 265"/>
                <a:gd name="T40" fmla="*/ 342 w 437"/>
                <a:gd name="T41" fmla="*/ 169 h 265"/>
                <a:gd name="T42" fmla="*/ 342 w 437"/>
                <a:gd name="T43" fmla="*/ 179 h 265"/>
                <a:gd name="T44" fmla="*/ 342 w 437"/>
                <a:gd name="T45" fmla="*/ 190 h 265"/>
                <a:gd name="T46" fmla="*/ 342 w 437"/>
                <a:gd name="T47" fmla="*/ 200 h 265"/>
                <a:gd name="T48" fmla="*/ 342 w 437"/>
                <a:gd name="T49" fmla="*/ 210 h 265"/>
                <a:gd name="T50" fmla="*/ 343 w 437"/>
                <a:gd name="T51" fmla="*/ 220 h 265"/>
                <a:gd name="T52" fmla="*/ 344 w 437"/>
                <a:gd name="T53" fmla="*/ 230 h 265"/>
                <a:gd name="T54" fmla="*/ 349 w 437"/>
                <a:gd name="T55" fmla="*/ 239 h 265"/>
                <a:gd name="T56" fmla="*/ 354 w 437"/>
                <a:gd name="T57" fmla="*/ 249 h 265"/>
                <a:gd name="T58" fmla="*/ 362 w 437"/>
                <a:gd name="T59" fmla="*/ 258 h 265"/>
                <a:gd name="T60" fmla="*/ 374 w 437"/>
                <a:gd name="T61" fmla="*/ 267 h 265"/>
                <a:gd name="T62" fmla="*/ 394 w 437"/>
                <a:gd name="T63" fmla="*/ 279 h 265"/>
                <a:gd name="T64" fmla="*/ 407 w 437"/>
                <a:gd name="T65" fmla="*/ 287 h 265"/>
                <a:gd name="T66" fmla="*/ 421 w 437"/>
                <a:gd name="T67" fmla="*/ 293 h 265"/>
                <a:gd name="T68" fmla="*/ 432 w 437"/>
                <a:gd name="T69" fmla="*/ 300 h 265"/>
                <a:gd name="T70" fmla="*/ 446 w 437"/>
                <a:gd name="T71" fmla="*/ 307 h 265"/>
                <a:gd name="T72" fmla="*/ 458 w 437"/>
                <a:gd name="T73" fmla="*/ 311 h 265"/>
                <a:gd name="T74" fmla="*/ 472 w 437"/>
                <a:gd name="T75" fmla="*/ 318 h 265"/>
                <a:gd name="T76" fmla="*/ 485 w 437"/>
                <a:gd name="T77" fmla="*/ 322 h 265"/>
                <a:gd name="T78" fmla="*/ 498 w 437"/>
                <a:gd name="T79" fmla="*/ 326 h 265"/>
                <a:gd name="T80" fmla="*/ 512 w 437"/>
                <a:gd name="T81" fmla="*/ 329 h 265"/>
                <a:gd name="T82" fmla="*/ 526 w 437"/>
                <a:gd name="T83" fmla="*/ 332 h 265"/>
                <a:gd name="T84" fmla="*/ 539 w 437"/>
                <a:gd name="T85" fmla="*/ 335 h 265"/>
                <a:gd name="T86" fmla="*/ 553 w 437"/>
                <a:gd name="T87" fmla="*/ 336 h 265"/>
                <a:gd name="T88" fmla="*/ 568 w 437"/>
                <a:gd name="T89" fmla="*/ 336 h 265"/>
                <a:gd name="T90" fmla="*/ 583 w 437"/>
                <a:gd name="T91" fmla="*/ 335 h 265"/>
                <a:gd name="T92" fmla="*/ 599 w 437"/>
                <a:gd name="T93" fmla="*/ 332 h 2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7" h="265">
                  <a:moveTo>
                    <a:pt x="0" y="4"/>
                  </a:moveTo>
                  <a:lnTo>
                    <a:pt x="11" y="1"/>
                  </a:lnTo>
                  <a:lnTo>
                    <a:pt x="17" y="0"/>
                  </a:lnTo>
                  <a:lnTo>
                    <a:pt x="24" y="0"/>
                  </a:lnTo>
                  <a:lnTo>
                    <a:pt x="30" y="1"/>
                  </a:lnTo>
                  <a:lnTo>
                    <a:pt x="37" y="2"/>
                  </a:lnTo>
                  <a:lnTo>
                    <a:pt x="45" y="3"/>
                  </a:lnTo>
                  <a:lnTo>
                    <a:pt x="52" y="5"/>
                  </a:lnTo>
                  <a:lnTo>
                    <a:pt x="59" y="6"/>
                  </a:lnTo>
                  <a:lnTo>
                    <a:pt x="67" y="9"/>
                  </a:lnTo>
                  <a:lnTo>
                    <a:pt x="75" y="11"/>
                  </a:lnTo>
                  <a:lnTo>
                    <a:pt x="83" y="14"/>
                  </a:lnTo>
                  <a:lnTo>
                    <a:pt x="91" y="17"/>
                  </a:lnTo>
                  <a:lnTo>
                    <a:pt x="99" y="20"/>
                  </a:lnTo>
                  <a:lnTo>
                    <a:pt x="107" y="24"/>
                  </a:lnTo>
                  <a:lnTo>
                    <a:pt x="115" y="28"/>
                  </a:lnTo>
                  <a:lnTo>
                    <a:pt x="123" y="32"/>
                  </a:lnTo>
                  <a:lnTo>
                    <a:pt x="131" y="35"/>
                  </a:lnTo>
                  <a:lnTo>
                    <a:pt x="139" y="39"/>
                  </a:lnTo>
                  <a:lnTo>
                    <a:pt x="147" y="44"/>
                  </a:lnTo>
                  <a:lnTo>
                    <a:pt x="155" y="48"/>
                  </a:lnTo>
                  <a:lnTo>
                    <a:pt x="162" y="52"/>
                  </a:lnTo>
                  <a:lnTo>
                    <a:pt x="169" y="56"/>
                  </a:lnTo>
                  <a:lnTo>
                    <a:pt x="177" y="60"/>
                  </a:lnTo>
                  <a:lnTo>
                    <a:pt x="183" y="64"/>
                  </a:lnTo>
                  <a:lnTo>
                    <a:pt x="190" y="68"/>
                  </a:lnTo>
                  <a:lnTo>
                    <a:pt x="196" y="72"/>
                  </a:lnTo>
                  <a:lnTo>
                    <a:pt x="202" y="76"/>
                  </a:lnTo>
                  <a:lnTo>
                    <a:pt x="208" y="80"/>
                  </a:lnTo>
                  <a:lnTo>
                    <a:pt x="213" y="83"/>
                  </a:lnTo>
                  <a:lnTo>
                    <a:pt x="218" y="86"/>
                  </a:lnTo>
                  <a:lnTo>
                    <a:pt x="222" y="90"/>
                  </a:lnTo>
                  <a:lnTo>
                    <a:pt x="231" y="97"/>
                  </a:lnTo>
                  <a:lnTo>
                    <a:pt x="235" y="101"/>
                  </a:lnTo>
                  <a:lnTo>
                    <a:pt x="238" y="105"/>
                  </a:lnTo>
                  <a:lnTo>
                    <a:pt x="241" y="109"/>
                  </a:lnTo>
                  <a:lnTo>
                    <a:pt x="243" y="113"/>
                  </a:lnTo>
                  <a:lnTo>
                    <a:pt x="245" y="117"/>
                  </a:lnTo>
                  <a:lnTo>
                    <a:pt x="246" y="121"/>
                  </a:lnTo>
                  <a:lnTo>
                    <a:pt x="247" y="125"/>
                  </a:lnTo>
                  <a:lnTo>
                    <a:pt x="248" y="129"/>
                  </a:lnTo>
                  <a:lnTo>
                    <a:pt x="249" y="133"/>
                  </a:lnTo>
                  <a:lnTo>
                    <a:pt x="249" y="137"/>
                  </a:lnTo>
                  <a:lnTo>
                    <a:pt x="249" y="141"/>
                  </a:lnTo>
                  <a:lnTo>
                    <a:pt x="249" y="145"/>
                  </a:lnTo>
                  <a:lnTo>
                    <a:pt x="249" y="149"/>
                  </a:lnTo>
                  <a:lnTo>
                    <a:pt x="249" y="153"/>
                  </a:lnTo>
                  <a:lnTo>
                    <a:pt x="249" y="157"/>
                  </a:lnTo>
                  <a:lnTo>
                    <a:pt x="249" y="161"/>
                  </a:lnTo>
                  <a:lnTo>
                    <a:pt x="249" y="165"/>
                  </a:lnTo>
                  <a:lnTo>
                    <a:pt x="250" y="169"/>
                  </a:lnTo>
                  <a:lnTo>
                    <a:pt x="250" y="173"/>
                  </a:lnTo>
                  <a:lnTo>
                    <a:pt x="251" y="177"/>
                  </a:lnTo>
                  <a:lnTo>
                    <a:pt x="251" y="181"/>
                  </a:lnTo>
                  <a:lnTo>
                    <a:pt x="253" y="185"/>
                  </a:lnTo>
                  <a:lnTo>
                    <a:pt x="254" y="188"/>
                  </a:lnTo>
                  <a:lnTo>
                    <a:pt x="256" y="192"/>
                  </a:lnTo>
                  <a:lnTo>
                    <a:pt x="258" y="196"/>
                  </a:lnTo>
                  <a:lnTo>
                    <a:pt x="261" y="200"/>
                  </a:lnTo>
                  <a:lnTo>
                    <a:pt x="264" y="203"/>
                  </a:lnTo>
                  <a:lnTo>
                    <a:pt x="268" y="207"/>
                  </a:lnTo>
                  <a:lnTo>
                    <a:pt x="272" y="210"/>
                  </a:lnTo>
                  <a:lnTo>
                    <a:pt x="277" y="214"/>
                  </a:lnTo>
                  <a:lnTo>
                    <a:pt x="287" y="219"/>
                  </a:lnTo>
                  <a:lnTo>
                    <a:pt x="291" y="222"/>
                  </a:lnTo>
                  <a:lnTo>
                    <a:pt x="296" y="225"/>
                  </a:lnTo>
                  <a:lnTo>
                    <a:pt x="301" y="228"/>
                  </a:lnTo>
                  <a:lnTo>
                    <a:pt x="306" y="230"/>
                  </a:lnTo>
                  <a:lnTo>
                    <a:pt x="311" y="233"/>
                  </a:lnTo>
                  <a:lnTo>
                    <a:pt x="315" y="236"/>
                  </a:lnTo>
                  <a:lnTo>
                    <a:pt x="320" y="238"/>
                  </a:lnTo>
                  <a:lnTo>
                    <a:pt x="325" y="241"/>
                  </a:lnTo>
                  <a:lnTo>
                    <a:pt x="329" y="243"/>
                  </a:lnTo>
                  <a:lnTo>
                    <a:pt x="334" y="245"/>
                  </a:lnTo>
                  <a:lnTo>
                    <a:pt x="339" y="248"/>
                  </a:lnTo>
                  <a:lnTo>
                    <a:pt x="344" y="250"/>
                  </a:lnTo>
                  <a:lnTo>
                    <a:pt x="349" y="252"/>
                  </a:lnTo>
                  <a:lnTo>
                    <a:pt x="353" y="253"/>
                  </a:lnTo>
                  <a:lnTo>
                    <a:pt x="358" y="255"/>
                  </a:lnTo>
                  <a:lnTo>
                    <a:pt x="363" y="256"/>
                  </a:lnTo>
                  <a:lnTo>
                    <a:pt x="368" y="258"/>
                  </a:lnTo>
                  <a:lnTo>
                    <a:pt x="373" y="259"/>
                  </a:lnTo>
                  <a:lnTo>
                    <a:pt x="378" y="260"/>
                  </a:lnTo>
                  <a:lnTo>
                    <a:pt x="383" y="261"/>
                  </a:lnTo>
                  <a:lnTo>
                    <a:pt x="388" y="262"/>
                  </a:lnTo>
                  <a:lnTo>
                    <a:pt x="393" y="263"/>
                  </a:lnTo>
                  <a:lnTo>
                    <a:pt x="398" y="263"/>
                  </a:lnTo>
                  <a:lnTo>
                    <a:pt x="403" y="264"/>
                  </a:lnTo>
                  <a:lnTo>
                    <a:pt x="409" y="264"/>
                  </a:lnTo>
                  <a:lnTo>
                    <a:pt x="414" y="264"/>
                  </a:lnTo>
                  <a:lnTo>
                    <a:pt x="419" y="263"/>
                  </a:lnTo>
                  <a:lnTo>
                    <a:pt x="425" y="263"/>
                  </a:lnTo>
                  <a:lnTo>
                    <a:pt x="430" y="262"/>
                  </a:lnTo>
                  <a:lnTo>
                    <a:pt x="436" y="26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Freeform 7"/>
            <p:cNvSpPr>
              <a:spLocks/>
            </p:cNvSpPr>
            <p:nvPr/>
          </p:nvSpPr>
          <p:spPr bwMode="auto">
            <a:xfrm>
              <a:off x="4742" y="1318"/>
              <a:ext cx="769" cy="501"/>
            </a:xfrm>
            <a:custGeom>
              <a:avLst/>
              <a:gdLst>
                <a:gd name="T0" fmla="*/ 893 w 657"/>
                <a:gd name="T1" fmla="*/ 526 h 444"/>
                <a:gd name="T2" fmla="*/ 899 w 657"/>
                <a:gd name="T3" fmla="*/ 486 h 444"/>
                <a:gd name="T4" fmla="*/ 885 w 657"/>
                <a:gd name="T5" fmla="*/ 448 h 444"/>
                <a:gd name="T6" fmla="*/ 859 w 657"/>
                <a:gd name="T7" fmla="*/ 411 h 444"/>
                <a:gd name="T8" fmla="*/ 821 w 657"/>
                <a:gd name="T9" fmla="*/ 376 h 444"/>
                <a:gd name="T10" fmla="*/ 777 w 657"/>
                <a:gd name="T11" fmla="*/ 343 h 444"/>
                <a:gd name="T12" fmla="*/ 728 w 657"/>
                <a:gd name="T13" fmla="*/ 315 h 444"/>
                <a:gd name="T14" fmla="*/ 680 w 657"/>
                <a:gd name="T15" fmla="*/ 289 h 444"/>
                <a:gd name="T16" fmla="*/ 634 w 657"/>
                <a:gd name="T17" fmla="*/ 269 h 444"/>
                <a:gd name="T18" fmla="*/ 595 w 657"/>
                <a:gd name="T19" fmla="*/ 254 h 444"/>
                <a:gd name="T20" fmla="*/ 559 w 657"/>
                <a:gd name="T21" fmla="*/ 244 h 444"/>
                <a:gd name="T22" fmla="*/ 540 w 657"/>
                <a:gd name="T23" fmla="*/ 231 h 444"/>
                <a:gd name="T24" fmla="*/ 524 w 657"/>
                <a:gd name="T25" fmla="*/ 219 h 444"/>
                <a:gd name="T26" fmla="*/ 509 w 657"/>
                <a:gd name="T27" fmla="*/ 204 h 444"/>
                <a:gd name="T28" fmla="*/ 496 w 657"/>
                <a:gd name="T29" fmla="*/ 187 h 444"/>
                <a:gd name="T30" fmla="*/ 483 w 657"/>
                <a:gd name="T31" fmla="*/ 172 h 444"/>
                <a:gd name="T32" fmla="*/ 469 w 657"/>
                <a:gd name="T33" fmla="*/ 156 h 444"/>
                <a:gd name="T34" fmla="*/ 455 w 657"/>
                <a:gd name="T35" fmla="*/ 141 h 444"/>
                <a:gd name="T36" fmla="*/ 435 w 657"/>
                <a:gd name="T37" fmla="*/ 129 h 444"/>
                <a:gd name="T38" fmla="*/ 416 w 657"/>
                <a:gd name="T39" fmla="*/ 120 h 444"/>
                <a:gd name="T40" fmla="*/ 391 w 657"/>
                <a:gd name="T41" fmla="*/ 115 h 444"/>
                <a:gd name="T42" fmla="*/ 378 w 657"/>
                <a:gd name="T43" fmla="*/ 115 h 444"/>
                <a:gd name="T44" fmla="*/ 366 w 657"/>
                <a:gd name="T45" fmla="*/ 116 h 444"/>
                <a:gd name="T46" fmla="*/ 353 w 657"/>
                <a:gd name="T47" fmla="*/ 116 h 444"/>
                <a:gd name="T48" fmla="*/ 338 w 657"/>
                <a:gd name="T49" fmla="*/ 118 h 444"/>
                <a:gd name="T50" fmla="*/ 323 w 657"/>
                <a:gd name="T51" fmla="*/ 120 h 444"/>
                <a:gd name="T52" fmla="*/ 307 w 657"/>
                <a:gd name="T53" fmla="*/ 121 h 444"/>
                <a:gd name="T54" fmla="*/ 293 w 657"/>
                <a:gd name="T55" fmla="*/ 121 h 444"/>
                <a:gd name="T56" fmla="*/ 281 w 657"/>
                <a:gd name="T57" fmla="*/ 121 h 444"/>
                <a:gd name="T58" fmla="*/ 270 w 657"/>
                <a:gd name="T59" fmla="*/ 118 h 444"/>
                <a:gd name="T60" fmla="*/ 262 w 657"/>
                <a:gd name="T61" fmla="*/ 116 h 444"/>
                <a:gd name="T62" fmla="*/ 248 w 657"/>
                <a:gd name="T63" fmla="*/ 102 h 444"/>
                <a:gd name="T64" fmla="*/ 240 w 657"/>
                <a:gd name="T65" fmla="*/ 89 h 444"/>
                <a:gd name="T66" fmla="*/ 234 w 657"/>
                <a:gd name="T67" fmla="*/ 78 h 444"/>
                <a:gd name="T68" fmla="*/ 231 w 657"/>
                <a:gd name="T69" fmla="*/ 65 h 444"/>
                <a:gd name="T70" fmla="*/ 227 w 657"/>
                <a:gd name="T71" fmla="*/ 53 h 444"/>
                <a:gd name="T72" fmla="*/ 225 w 657"/>
                <a:gd name="T73" fmla="*/ 42 h 444"/>
                <a:gd name="T74" fmla="*/ 219 w 657"/>
                <a:gd name="T75" fmla="*/ 32 h 444"/>
                <a:gd name="T76" fmla="*/ 212 w 657"/>
                <a:gd name="T77" fmla="*/ 24 h 444"/>
                <a:gd name="T78" fmla="*/ 201 w 657"/>
                <a:gd name="T79" fmla="*/ 16 h 444"/>
                <a:gd name="T80" fmla="*/ 186 w 657"/>
                <a:gd name="T81" fmla="*/ 9 h 444"/>
                <a:gd name="T82" fmla="*/ 163 w 657"/>
                <a:gd name="T83" fmla="*/ 3 h 444"/>
                <a:gd name="T84" fmla="*/ 147 w 657"/>
                <a:gd name="T85" fmla="*/ 1 h 444"/>
                <a:gd name="T86" fmla="*/ 131 w 657"/>
                <a:gd name="T87" fmla="*/ 0 h 444"/>
                <a:gd name="T88" fmla="*/ 115 w 657"/>
                <a:gd name="T89" fmla="*/ 0 h 444"/>
                <a:gd name="T90" fmla="*/ 98 w 657"/>
                <a:gd name="T91" fmla="*/ 0 h 444"/>
                <a:gd name="T92" fmla="*/ 81 w 657"/>
                <a:gd name="T93" fmla="*/ 1 h 444"/>
                <a:gd name="T94" fmla="*/ 64 w 657"/>
                <a:gd name="T95" fmla="*/ 1 h 444"/>
                <a:gd name="T96" fmla="*/ 48 w 657"/>
                <a:gd name="T97" fmla="*/ 3 h 444"/>
                <a:gd name="T98" fmla="*/ 32 w 657"/>
                <a:gd name="T99" fmla="*/ 3 h 444"/>
                <a:gd name="T100" fmla="*/ 15 w 657"/>
                <a:gd name="T101" fmla="*/ 6 h 444"/>
                <a:gd name="T102" fmla="*/ 0 w 657"/>
                <a:gd name="T103" fmla="*/ 6 h 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57" h="444">
                  <a:moveTo>
                    <a:pt x="633" y="443"/>
                  </a:moveTo>
                  <a:lnTo>
                    <a:pt x="648" y="423"/>
                  </a:lnTo>
                  <a:lnTo>
                    <a:pt x="652" y="413"/>
                  </a:lnTo>
                  <a:lnTo>
                    <a:pt x="655" y="403"/>
                  </a:lnTo>
                  <a:lnTo>
                    <a:pt x="656" y="392"/>
                  </a:lnTo>
                  <a:lnTo>
                    <a:pt x="656" y="382"/>
                  </a:lnTo>
                  <a:lnTo>
                    <a:pt x="654" y="372"/>
                  </a:lnTo>
                  <a:lnTo>
                    <a:pt x="650" y="362"/>
                  </a:lnTo>
                  <a:lnTo>
                    <a:pt x="646" y="352"/>
                  </a:lnTo>
                  <a:lnTo>
                    <a:pt x="641" y="342"/>
                  </a:lnTo>
                  <a:lnTo>
                    <a:pt x="634" y="333"/>
                  </a:lnTo>
                  <a:lnTo>
                    <a:pt x="627" y="323"/>
                  </a:lnTo>
                  <a:lnTo>
                    <a:pt x="618" y="313"/>
                  </a:lnTo>
                  <a:lnTo>
                    <a:pt x="609" y="304"/>
                  </a:lnTo>
                  <a:lnTo>
                    <a:pt x="599" y="295"/>
                  </a:lnTo>
                  <a:lnTo>
                    <a:pt x="589" y="286"/>
                  </a:lnTo>
                  <a:lnTo>
                    <a:pt x="578" y="278"/>
                  </a:lnTo>
                  <a:lnTo>
                    <a:pt x="567" y="269"/>
                  </a:lnTo>
                  <a:lnTo>
                    <a:pt x="555" y="261"/>
                  </a:lnTo>
                  <a:lnTo>
                    <a:pt x="543" y="254"/>
                  </a:lnTo>
                  <a:lnTo>
                    <a:pt x="531" y="247"/>
                  </a:lnTo>
                  <a:lnTo>
                    <a:pt x="520" y="239"/>
                  </a:lnTo>
                  <a:lnTo>
                    <a:pt x="508" y="233"/>
                  </a:lnTo>
                  <a:lnTo>
                    <a:pt x="496" y="227"/>
                  </a:lnTo>
                  <a:lnTo>
                    <a:pt x="484" y="221"/>
                  </a:lnTo>
                  <a:lnTo>
                    <a:pt x="473" y="216"/>
                  </a:lnTo>
                  <a:lnTo>
                    <a:pt x="463" y="211"/>
                  </a:lnTo>
                  <a:lnTo>
                    <a:pt x="452" y="207"/>
                  </a:lnTo>
                  <a:lnTo>
                    <a:pt x="443" y="203"/>
                  </a:lnTo>
                  <a:lnTo>
                    <a:pt x="434" y="199"/>
                  </a:lnTo>
                  <a:lnTo>
                    <a:pt x="426" y="197"/>
                  </a:lnTo>
                  <a:lnTo>
                    <a:pt x="420" y="195"/>
                  </a:lnTo>
                  <a:lnTo>
                    <a:pt x="408" y="191"/>
                  </a:lnTo>
                  <a:lnTo>
                    <a:pt x="404" y="188"/>
                  </a:lnTo>
                  <a:lnTo>
                    <a:pt x="399" y="185"/>
                  </a:lnTo>
                  <a:lnTo>
                    <a:pt x="394" y="182"/>
                  </a:lnTo>
                  <a:lnTo>
                    <a:pt x="390" y="179"/>
                  </a:lnTo>
                  <a:lnTo>
                    <a:pt x="386" y="175"/>
                  </a:lnTo>
                  <a:lnTo>
                    <a:pt x="383" y="172"/>
                  </a:lnTo>
                  <a:lnTo>
                    <a:pt x="379" y="168"/>
                  </a:lnTo>
                  <a:lnTo>
                    <a:pt x="376" y="164"/>
                  </a:lnTo>
                  <a:lnTo>
                    <a:pt x="372" y="160"/>
                  </a:lnTo>
                  <a:lnTo>
                    <a:pt x="369" y="156"/>
                  </a:lnTo>
                  <a:lnTo>
                    <a:pt x="366" y="152"/>
                  </a:lnTo>
                  <a:lnTo>
                    <a:pt x="362" y="147"/>
                  </a:lnTo>
                  <a:lnTo>
                    <a:pt x="359" y="143"/>
                  </a:lnTo>
                  <a:lnTo>
                    <a:pt x="356" y="139"/>
                  </a:lnTo>
                  <a:lnTo>
                    <a:pt x="353" y="135"/>
                  </a:lnTo>
                  <a:lnTo>
                    <a:pt x="350" y="130"/>
                  </a:lnTo>
                  <a:lnTo>
                    <a:pt x="346" y="126"/>
                  </a:lnTo>
                  <a:lnTo>
                    <a:pt x="343" y="122"/>
                  </a:lnTo>
                  <a:lnTo>
                    <a:pt x="339" y="118"/>
                  </a:lnTo>
                  <a:lnTo>
                    <a:pt x="336" y="114"/>
                  </a:lnTo>
                  <a:lnTo>
                    <a:pt x="332" y="111"/>
                  </a:lnTo>
                  <a:lnTo>
                    <a:pt x="328" y="107"/>
                  </a:lnTo>
                  <a:lnTo>
                    <a:pt x="323" y="104"/>
                  </a:lnTo>
                  <a:lnTo>
                    <a:pt x="318" y="101"/>
                  </a:lnTo>
                  <a:lnTo>
                    <a:pt x="314" y="99"/>
                  </a:lnTo>
                  <a:lnTo>
                    <a:pt x="308" y="96"/>
                  </a:lnTo>
                  <a:lnTo>
                    <a:pt x="303" y="94"/>
                  </a:lnTo>
                  <a:lnTo>
                    <a:pt x="297" y="92"/>
                  </a:lnTo>
                  <a:lnTo>
                    <a:pt x="291" y="91"/>
                  </a:lnTo>
                  <a:lnTo>
                    <a:pt x="285" y="90"/>
                  </a:lnTo>
                  <a:lnTo>
                    <a:pt x="281" y="90"/>
                  </a:lnTo>
                  <a:lnTo>
                    <a:pt x="278" y="90"/>
                  </a:lnTo>
                  <a:lnTo>
                    <a:pt x="276" y="90"/>
                  </a:lnTo>
                  <a:lnTo>
                    <a:pt x="273" y="90"/>
                  </a:lnTo>
                  <a:lnTo>
                    <a:pt x="270" y="90"/>
                  </a:lnTo>
                  <a:lnTo>
                    <a:pt x="267" y="91"/>
                  </a:lnTo>
                  <a:lnTo>
                    <a:pt x="264" y="91"/>
                  </a:lnTo>
                  <a:lnTo>
                    <a:pt x="261" y="91"/>
                  </a:lnTo>
                  <a:lnTo>
                    <a:pt x="258" y="91"/>
                  </a:lnTo>
                  <a:lnTo>
                    <a:pt x="254" y="92"/>
                  </a:lnTo>
                  <a:lnTo>
                    <a:pt x="250" y="92"/>
                  </a:lnTo>
                  <a:lnTo>
                    <a:pt x="247" y="93"/>
                  </a:lnTo>
                  <a:lnTo>
                    <a:pt x="243" y="93"/>
                  </a:lnTo>
                  <a:lnTo>
                    <a:pt x="239" y="93"/>
                  </a:lnTo>
                  <a:lnTo>
                    <a:pt x="236" y="94"/>
                  </a:lnTo>
                  <a:lnTo>
                    <a:pt x="232" y="94"/>
                  </a:lnTo>
                  <a:lnTo>
                    <a:pt x="228" y="95"/>
                  </a:lnTo>
                  <a:lnTo>
                    <a:pt x="224" y="95"/>
                  </a:lnTo>
                  <a:lnTo>
                    <a:pt x="221" y="95"/>
                  </a:lnTo>
                  <a:lnTo>
                    <a:pt x="218" y="95"/>
                  </a:lnTo>
                  <a:lnTo>
                    <a:pt x="214" y="95"/>
                  </a:lnTo>
                  <a:lnTo>
                    <a:pt x="211" y="95"/>
                  </a:lnTo>
                  <a:lnTo>
                    <a:pt x="208" y="95"/>
                  </a:lnTo>
                  <a:lnTo>
                    <a:pt x="205" y="95"/>
                  </a:lnTo>
                  <a:lnTo>
                    <a:pt x="202" y="95"/>
                  </a:lnTo>
                  <a:lnTo>
                    <a:pt x="199" y="94"/>
                  </a:lnTo>
                  <a:lnTo>
                    <a:pt x="197" y="93"/>
                  </a:lnTo>
                  <a:lnTo>
                    <a:pt x="195" y="93"/>
                  </a:lnTo>
                  <a:lnTo>
                    <a:pt x="193" y="92"/>
                  </a:lnTo>
                  <a:lnTo>
                    <a:pt x="191" y="91"/>
                  </a:lnTo>
                  <a:lnTo>
                    <a:pt x="190" y="90"/>
                  </a:lnTo>
                  <a:lnTo>
                    <a:pt x="184" y="83"/>
                  </a:lnTo>
                  <a:lnTo>
                    <a:pt x="181" y="80"/>
                  </a:lnTo>
                  <a:lnTo>
                    <a:pt x="179" y="77"/>
                  </a:lnTo>
                  <a:lnTo>
                    <a:pt x="177" y="73"/>
                  </a:lnTo>
                  <a:lnTo>
                    <a:pt x="175" y="70"/>
                  </a:lnTo>
                  <a:lnTo>
                    <a:pt x="174" y="67"/>
                  </a:lnTo>
                  <a:lnTo>
                    <a:pt x="172" y="64"/>
                  </a:lnTo>
                  <a:lnTo>
                    <a:pt x="171" y="61"/>
                  </a:lnTo>
                  <a:lnTo>
                    <a:pt x="170" y="57"/>
                  </a:lnTo>
                  <a:lnTo>
                    <a:pt x="169" y="54"/>
                  </a:lnTo>
                  <a:lnTo>
                    <a:pt x="168" y="51"/>
                  </a:lnTo>
                  <a:lnTo>
                    <a:pt x="168" y="48"/>
                  </a:lnTo>
                  <a:lnTo>
                    <a:pt x="167" y="45"/>
                  </a:lnTo>
                  <a:lnTo>
                    <a:pt x="166" y="42"/>
                  </a:lnTo>
                  <a:lnTo>
                    <a:pt x="165" y="39"/>
                  </a:lnTo>
                  <a:lnTo>
                    <a:pt x="164" y="36"/>
                  </a:lnTo>
                  <a:lnTo>
                    <a:pt x="164" y="33"/>
                  </a:lnTo>
                  <a:lnTo>
                    <a:pt x="162" y="31"/>
                  </a:lnTo>
                  <a:lnTo>
                    <a:pt x="161" y="28"/>
                  </a:lnTo>
                  <a:lnTo>
                    <a:pt x="160" y="25"/>
                  </a:lnTo>
                  <a:lnTo>
                    <a:pt x="158" y="23"/>
                  </a:lnTo>
                  <a:lnTo>
                    <a:pt x="157" y="21"/>
                  </a:lnTo>
                  <a:lnTo>
                    <a:pt x="155" y="19"/>
                  </a:lnTo>
                  <a:lnTo>
                    <a:pt x="152" y="16"/>
                  </a:lnTo>
                  <a:lnTo>
                    <a:pt x="150" y="14"/>
                  </a:lnTo>
                  <a:lnTo>
                    <a:pt x="147" y="12"/>
                  </a:lnTo>
                  <a:lnTo>
                    <a:pt x="144" y="10"/>
                  </a:lnTo>
                  <a:lnTo>
                    <a:pt x="140" y="9"/>
                  </a:lnTo>
                  <a:lnTo>
                    <a:pt x="136" y="7"/>
                  </a:lnTo>
                  <a:lnTo>
                    <a:pt x="131" y="5"/>
                  </a:lnTo>
                  <a:lnTo>
                    <a:pt x="126" y="4"/>
                  </a:lnTo>
                  <a:lnTo>
                    <a:pt x="119" y="3"/>
                  </a:lnTo>
                  <a:lnTo>
                    <a:pt x="115" y="2"/>
                  </a:lnTo>
                  <a:lnTo>
                    <a:pt x="112" y="1"/>
                  </a:lnTo>
                  <a:lnTo>
                    <a:pt x="108" y="1"/>
                  </a:lnTo>
                  <a:lnTo>
                    <a:pt x="104" y="1"/>
                  </a:lnTo>
                  <a:lnTo>
                    <a:pt x="100" y="0"/>
                  </a:lnTo>
                  <a:lnTo>
                    <a:pt x="96" y="0"/>
                  </a:lnTo>
                  <a:lnTo>
                    <a:pt x="92" y="0"/>
                  </a:lnTo>
                  <a:lnTo>
                    <a:pt x="88" y="0"/>
                  </a:lnTo>
                  <a:lnTo>
                    <a:pt x="84" y="0"/>
                  </a:lnTo>
                  <a:lnTo>
                    <a:pt x="80" y="0"/>
                  </a:lnTo>
                  <a:lnTo>
                    <a:pt x="76" y="0"/>
                  </a:lnTo>
                  <a:lnTo>
                    <a:pt x="72" y="0"/>
                  </a:lnTo>
                  <a:lnTo>
                    <a:pt x="68" y="0"/>
                  </a:lnTo>
                  <a:lnTo>
                    <a:pt x="64" y="1"/>
                  </a:lnTo>
                  <a:lnTo>
                    <a:pt x="59" y="1"/>
                  </a:lnTo>
                  <a:lnTo>
                    <a:pt x="55" y="1"/>
                  </a:lnTo>
                  <a:lnTo>
                    <a:pt x="51" y="1"/>
                  </a:lnTo>
                  <a:lnTo>
                    <a:pt x="47" y="1"/>
                  </a:lnTo>
                  <a:lnTo>
                    <a:pt x="43" y="2"/>
                  </a:lnTo>
                  <a:lnTo>
                    <a:pt x="39" y="2"/>
                  </a:lnTo>
                  <a:lnTo>
                    <a:pt x="35" y="3"/>
                  </a:lnTo>
                  <a:lnTo>
                    <a:pt x="31" y="3"/>
                  </a:lnTo>
                  <a:lnTo>
                    <a:pt x="27" y="3"/>
                  </a:lnTo>
                  <a:lnTo>
                    <a:pt x="23" y="3"/>
                  </a:lnTo>
                  <a:lnTo>
                    <a:pt x="19" y="3"/>
                  </a:lnTo>
                  <a:lnTo>
                    <a:pt x="15" y="4"/>
                  </a:lnTo>
                  <a:lnTo>
                    <a:pt x="11" y="4"/>
                  </a:lnTo>
                  <a:lnTo>
                    <a:pt x="7" y="4"/>
                  </a:lnTo>
                  <a:lnTo>
                    <a:pt x="4" y="4"/>
                  </a:lnTo>
                  <a:lnTo>
                    <a:pt x="0" y="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Freeform 8"/>
            <p:cNvSpPr>
              <a:spLocks/>
            </p:cNvSpPr>
            <p:nvPr/>
          </p:nvSpPr>
          <p:spPr bwMode="auto">
            <a:xfrm>
              <a:off x="3787" y="1198"/>
              <a:ext cx="978" cy="125"/>
            </a:xfrm>
            <a:custGeom>
              <a:avLst/>
              <a:gdLst>
                <a:gd name="T0" fmla="*/ 1138 w 836"/>
                <a:gd name="T1" fmla="*/ 134 h 111"/>
                <a:gd name="T2" fmla="*/ 1138 w 836"/>
                <a:gd name="T3" fmla="*/ 131 h 111"/>
                <a:gd name="T4" fmla="*/ 1138 w 836"/>
                <a:gd name="T5" fmla="*/ 125 h 111"/>
                <a:gd name="T6" fmla="*/ 1139 w 836"/>
                <a:gd name="T7" fmla="*/ 120 h 111"/>
                <a:gd name="T8" fmla="*/ 1142 w 836"/>
                <a:gd name="T9" fmla="*/ 115 h 111"/>
                <a:gd name="T10" fmla="*/ 1142 w 836"/>
                <a:gd name="T11" fmla="*/ 110 h 111"/>
                <a:gd name="T12" fmla="*/ 1143 w 836"/>
                <a:gd name="T13" fmla="*/ 105 h 111"/>
                <a:gd name="T14" fmla="*/ 1142 w 836"/>
                <a:gd name="T15" fmla="*/ 101 h 111"/>
                <a:gd name="T16" fmla="*/ 1142 w 836"/>
                <a:gd name="T17" fmla="*/ 98 h 111"/>
                <a:gd name="T18" fmla="*/ 1139 w 836"/>
                <a:gd name="T19" fmla="*/ 93 h 111"/>
                <a:gd name="T20" fmla="*/ 1120 w 836"/>
                <a:gd name="T21" fmla="*/ 77 h 111"/>
                <a:gd name="T22" fmla="*/ 1080 w 836"/>
                <a:gd name="T23" fmla="*/ 57 h 111"/>
                <a:gd name="T24" fmla="*/ 1026 w 836"/>
                <a:gd name="T25" fmla="*/ 39 h 111"/>
                <a:gd name="T26" fmla="*/ 965 w 836"/>
                <a:gd name="T27" fmla="*/ 27 h 111"/>
                <a:gd name="T28" fmla="*/ 895 w 836"/>
                <a:gd name="T29" fmla="*/ 17 h 111"/>
                <a:gd name="T30" fmla="*/ 824 w 836"/>
                <a:gd name="T31" fmla="*/ 9 h 111"/>
                <a:gd name="T32" fmla="*/ 751 w 836"/>
                <a:gd name="T33" fmla="*/ 3 h 111"/>
                <a:gd name="T34" fmla="*/ 683 w 836"/>
                <a:gd name="T35" fmla="*/ 1 h 111"/>
                <a:gd name="T36" fmla="*/ 621 w 836"/>
                <a:gd name="T37" fmla="*/ 1 h 111"/>
                <a:gd name="T38" fmla="*/ 570 w 836"/>
                <a:gd name="T39" fmla="*/ 2 h 111"/>
                <a:gd name="T40" fmla="*/ 531 w 836"/>
                <a:gd name="T41" fmla="*/ 7 h 111"/>
                <a:gd name="T42" fmla="*/ 517 w 836"/>
                <a:gd name="T43" fmla="*/ 11 h 111"/>
                <a:gd name="T44" fmla="*/ 505 w 836"/>
                <a:gd name="T45" fmla="*/ 19 h 111"/>
                <a:gd name="T46" fmla="*/ 493 w 836"/>
                <a:gd name="T47" fmla="*/ 28 h 111"/>
                <a:gd name="T48" fmla="*/ 478 w 836"/>
                <a:gd name="T49" fmla="*/ 39 h 111"/>
                <a:gd name="T50" fmla="*/ 467 w 836"/>
                <a:gd name="T51" fmla="*/ 51 h 111"/>
                <a:gd name="T52" fmla="*/ 454 w 836"/>
                <a:gd name="T53" fmla="*/ 62 h 111"/>
                <a:gd name="T54" fmla="*/ 445 w 836"/>
                <a:gd name="T55" fmla="*/ 72 h 111"/>
                <a:gd name="T56" fmla="*/ 435 w 836"/>
                <a:gd name="T57" fmla="*/ 81 h 111"/>
                <a:gd name="T58" fmla="*/ 428 w 836"/>
                <a:gd name="T59" fmla="*/ 88 h 111"/>
                <a:gd name="T60" fmla="*/ 425 w 836"/>
                <a:gd name="T61" fmla="*/ 91 h 111"/>
                <a:gd name="T62" fmla="*/ 404 w 836"/>
                <a:gd name="T63" fmla="*/ 92 h 111"/>
                <a:gd name="T64" fmla="*/ 380 w 836"/>
                <a:gd name="T65" fmla="*/ 89 h 111"/>
                <a:gd name="T66" fmla="*/ 353 w 836"/>
                <a:gd name="T67" fmla="*/ 82 h 111"/>
                <a:gd name="T68" fmla="*/ 323 w 836"/>
                <a:gd name="T69" fmla="*/ 74 h 111"/>
                <a:gd name="T70" fmla="*/ 292 w 836"/>
                <a:gd name="T71" fmla="*/ 66 h 111"/>
                <a:gd name="T72" fmla="*/ 260 w 836"/>
                <a:gd name="T73" fmla="*/ 56 h 111"/>
                <a:gd name="T74" fmla="*/ 227 w 836"/>
                <a:gd name="T75" fmla="*/ 47 h 111"/>
                <a:gd name="T76" fmla="*/ 195 w 836"/>
                <a:gd name="T77" fmla="*/ 39 h 111"/>
                <a:gd name="T78" fmla="*/ 166 w 836"/>
                <a:gd name="T79" fmla="*/ 34 h 111"/>
                <a:gd name="T80" fmla="*/ 137 w 836"/>
                <a:gd name="T81" fmla="*/ 30 h 111"/>
                <a:gd name="T82" fmla="*/ 110 w 836"/>
                <a:gd name="T83" fmla="*/ 32 h 111"/>
                <a:gd name="T84" fmla="*/ 95 w 836"/>
                <a:gd name="T85" fmla="*/ 34 h 111"/>
                <a:gd name="T86" fmla="*/ 81 w 836"/>
                <a:gd name="T87" fmla="*/ 37 h 111"/>
                <a:gd name="T88" fmla="*/ 68 w 836"/>
                <a:gd name="T89" fmla="*/ 42 h 111"/>
                <a:gd name="T90" fmla="*/ 57 w 836"/>
                <a:gd name="T91" fmla="*/ 47 h 111"/>
                <a:gd name="T92" fmla="*/ 47 w 836"/>
                <a:gd name="T93" fmla="*/ 54 h 111"/>
                <a:gd name="T94" fmla="*/ 35 w 836"/>
                <a:gd name="T95" fmla="*/ 62 h 111"/>
                <a:gd name="T96" fmla="*/ 26 w 836"/>
                <a:gd name="T97" fmla="*/ 72 h 111"/>
                <a:gd name="T98" fmla="*/ 18 w 836"/>
                <a:gd name="T99" fmla="*/ 84 h 111"/>
                <a:gd name="T100" fmla="*/ 8 w 836"/>
                <a:gd name="T101" fmla="*/ 99 h 111"/>
                <a:gd name="T102" fmla="*/ 0 w 836"/>
                <a:gd name="T103" fmla="*/ 115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6" h="111">
                  <a:moveTo>
                    <a:pt x="832" y="110"/>
                  </a:moveTo>
                  <a:lnTo>
                    <a:pt x="832" y="107"/>
                  </a:lnTo>
                  <a:lnTo>
                    <a:pt x="832" y="106"/>
                  </a:lnTo>
                  <a:lnTo>
                    <a:pt x="832" y="105"/>
                  </a:lnTo>
                  <a:lnTo>
                    <a:pt x="832" y="104"/>
                  </a:lnTo>
                  <a:lnTo>
                    <a:pt x="832" y="103"/>
                  </a:lnTo>
                  <a:lnTo>
                    <a:pt x="832" y="101"/>
                  </a:lnTo>
                  <a:lnTo>
                    <a:pt x="832" y="100"/>
                  </a:lnTo>
                  <a:lnTo>
                    <a:pt x="832" y="99"/>
                  </a:lnTo>
                  <a:lnTo>
                    <a:pt x="833" y="97"/>
                  </a:lnTo>
                  <a:lnTo>
                    <a:pt x="833" y="96"/>
                  </a:lnTo>
                  <a:lnTo>
                    <a:pt x="833" y="95"/>
                  </a:lnTo>
                  <a:lnTo>
                    <a:pt x="834" y="93"/>
                  </a:lnTo>
                  <a:lnTo>
                    <a:pt x="834" y="92"/>
                  </a:lnTo>
                  <a:lnTo>
                    <a:pt x="834" y="91"/>
                  </a:lnTo>
                  <a:lnTo>
                    <a:pt x="834" y="89"/>
                  </a:lnTo>
                  <a:lnTo>
                    <a:pt x="834" y="88"/>
                  </a:lnTo>
                  <a:lnTo>
                    <a:pt x="834" y="87"/>
                  </a:lnTo>
                  <a:lnTo>
                    <a:pt x="834" y="86"/>
                  </a:lnTo>
                  <a:lnTo>
                    <a:pt x="835" y="85"/>
                  </a:lnTo>
                  <a:lnTo>
                    <a:pt x="835" y="83"/>
                  </a:lnTo>
                  <a:lnTo>
                    <a:pt x="835" y="82"/>
                  </a:lnTo>
                  <a:lnTo>
                    <a:pt x="835" y="81"/>
                  </a:lnTo>
                  <a:lnTo>
                    <a:pt x="834" y="80"/>
                  </a:lnTo>
                  <a:lnTo>
                    <a:pt x="834" y="79"/>
                  </a:lnTo>
                  <a:lnTo>
                    <a:pt x="834" y="78"/>
                  </a:lnTo>
                  <a:lnTo>
                    <a:pt x="834" y="77"/>
                  </a:lnTo>
                  <a:lnTo>
                    <a:pt x="834" y="76"/>
                  </a:lnTo>
                  <a:lnTo>
                    <a:pt x="833" y="75"/>
                  </a:lnTo>
                  <a:lnTo>
                    <a:pt x="833" y="74"/>
                  </a:lnTo>
                  <a:lnTo>
                    <a:pt x="832" y="73"/>
                  </a:lnTo>
                  <a:lnTo>
                    <a:pt x="832" y="72"/>
                  </a:lnTo>
                  <a:lnTo>
                    <a:pt x="818" y="60"/>
                  </a:lnTo>
                  <a:lnTo>
                    <a:pt x="810" y="55"/>
                  </a:lnTo>
                  <a:lnTo>
                    <a:pt x="800" y="49"/>
                  </a:lnTo>
                  <a:lnTo>
                    <a:pt x="789" y="45"/>
                  </a:lnTo>
                  <a:lnTo>
                    <a:pt x="777" y="40"/>
                  </a:lnTo>
                  <a:lnTo>
                    <a:pt x="764" y="35"/>
                  </a:lnTo>
                  <a:lnTo>
                    <a:pt x="750" y="31"/>
                  </a:lnTo>
                  <a:lnTo>
                    <a:pt x="736" y="27"/>
                  </a:lnTo>
                  <a:lnTo>
                    <a:pt x="720" y="24"/>
                  </a:lnTo>
                  <a:lnTo>
                    <a:pt x="705" y="21"/>
                  </a:lnTo>
                  <a:lnTo>
                    <a:pt x="688" y="18"/>
                  </a:lnTo>
                  <a:lnTo>
                    <a:pt x="672" y="15"/>
                  </a:lnTo>
                  <a:lnTo>
                    <a:pt x="654" y="13"/>
                  </a:lnTo>
                  <a:lnTo>
                    <a:pt x="637" y="10"/>
                  </a:lnTo>
                  <a:lnTo>
                    <a:pt x="620" y="8"/>
                  </a:lnTo>
                  <a:lnTo>
                    <a:pt x="602" y="7"/>
                  </a:lnTo>
                  <a:lnTo>
                    <a:pt x="584" y="5"/>
                  </a:lnTo>
                  <a:lnTo>
                    <a:pt x="567" y="4"/>
                  </a:lnTo>
                  <a:lnTo>
                    <a:pt x="549" y="3"/>
                  </a:lnTo>
                  <a:lnTo>
                    <a:pt x="532" y="2"/>
                  </a:lnTo>
                  <a:lnTo>
                    <a:pt x="516" y="1"/>
                  </a:lnTo>
                  <a:lnTo>
                    <a:pt x="499" y="1"/>
                  </a:lnTo>
                  <a:lnTo>
                    <a:pt x="484" y="0"/>
                  </a:lnTo>
                  <a:lnTo>
                    <a:pt x="468" y="0"/>
                  </a:lnTo>
                  <a:lnTo>
                    <a:pt x="454" y="1"/>
                  </a:lnTo>
                  <a:lnTo>
                    <a:pt x="441" y="1"/>
                  </a:lnTo>
                  <a:lnTo>
                    <a:pt x="428" y="1"/>
                  </a:lnTo>
                  <a:lnTo>
                    <a:pt x="416" y="2"/>
                  </a:lnTo>
                  <a:lnTo>
                    <a:pt x="406" y="3"/>
                  </a:lnTo>
                  <a:lnTo>
                    <a:pt x="396" y="4"/>
                  </a:lnTo>
                  <a:lnTo>
                    <a:pt x="388" y="5"/>
                  </a:lnTo>
                  <a:lnTo>
                    <a:pt x="383" y="7"/>
                  </a:lnTo>
                  <a:lnTo>
                    <a:pt x="380" y="8"/>
                  </a:lnTo>
                  <a:lnTo>
                    <a:pt x="378" y="9"/>
                  </a:lnTo>
                  <a:lnTo>
                    <a:pt x="375" y="11"/>
                  </a:lnTo>
                  <a:lnTo>
                    <a:pt x="372" y="13"/>
                  </a:lnTo>
                  <a:lnTo>
                    <a:pt x="369" y="15"/>
                  </a:lnTo>
                  <a:lnTo>
                    <a:pt x="366" y="17"/>
                  </a:lnTo>
                  <a:lnTo>
                    <a:pt x="363" y="20"/>
                  </a:lnTo>
                  <a:lnTo>
                    <a:pt x="360" y="22"/>
                  </a:lnTo>
                  <a:lnTo>
                    <a:pt x="356" y="25"/>
                  </a:lnTo>
                  <a:lnTo>
                    <a:pt x="354" y="28"/>
                  </a:lnTo>
                  <a:lnTo>
                    <a:pt x="350" y="31"/>
                  </a:lnTo>
                  <a:lnTo>
                    <a:pt x="347" y="34"/>
                  </a:lnTo>
                  <a:lnTo>
                    <a:pt x="344" y="37"/>
                  </a:lnTo>
                  <a:lnTo>
                    <a:pt x="341" y="40"/>
                  </a:lnTo>
                  <a:lnTo>
                    <a:pt x="338" y="43"/>
                  </a:lnTo>
                  <a:lnTo>
                    <a:pt x="336" y="46"/>
                  </a:lnTo>
                  <a:lnTo>
                    <a:pt x="332" y="49"/>
                  </a:lnTo>
                  <a:lnTo>
                    <a:pt x="330" y="51"/>
                  </a:lnTo>
                  <a:lnTo>
                    <a:pt x="327" y="54"/>
                  </a:lnTo>
                  <a:lnTo>
                    <a:pt x="325" y="57"/>
                  </a:lnTo>
                  <a:lnTo>
                    <a:pt x="322" y="59"/>
                  </a:lnTo>
                  <a:lnTo>
                    <a:pt x="320" y="62"/>
                  </a:lnTo>
                  <a:lnTo>
                    <a:pt x="318" y="64"/>
                  </a:lnTo>
                  <a:lnTo>
                    <a:pt x="316" y="66"/>
                  </a:lnTo>
                  <a:lnTo>
                    <a:pt x="315" y="67"/>
                  </a:lnTo>
                  <a:lnTo>
                    <a:pt x="313" y="69"/>
                  </a:lnTo>
                  <a:lnTo>
                    <a:pt x="312" y="70"/>
                  </a:lnTo>
                  <a:lnTo>
                    <a:pt x="310" y="71"/>
                  </a:lnTo>
                  <a:lnTo>
                    <a:pt x="310" y="72"/>
                  </a:lnTo>
                  <a:lnTo>
                    <a:pt x="309" y="72"/>
                  </a:lnTo>
                  <a:lnTo>
                    <a:pt x="300" y="73"/>
                  </a:lnTo>
                  <a:lnTo>
                    <a:pt x="295" y="73"/>
                  </a:lnTo>
                  <a:lnTo>
                    <a:pt x="289" y="72"/>
                  </a:lnTo>
                  <a:lnTo>
                    <a:pt x="284" y="71"/>
                  </a:lnTo>
                  <a:lnTo>
                    <a:pt x="278" y="70"/>
                  </a:lnTo>
                  <a:lnTo>
                    <a:pt x="271" y="69"/>
                  </a:lnTo>
                  <a:lnTo>
                    <a:pt x="265" y="67"/>
                  </a:lnTo>
                  <a:lnTo>
                    <a:pt x="258" y="65"/>
                  </a:lnTo>
                  <a:lnTo>
                    <a:pt x="251" y="63"/>
                  </a:lnTo>
                  <a:lnTo>
                    <a:pt x="244" y="61"/>
                  </a:lnTo>
                  <a:lnTo>
                    <a:pt x="236" y="59"/>
                  </a:lnTo>
                  <a:lnTo>
                    <a:pt x="229" y="57"/>
                  </a:lnTo>
                  <a:lnTo>
                    <a:pt x="222" y="54"/>
                  </a:lnTo>
                  <a:lnTo>
                    <a:pt x="214" y="52"/>
                  </a:lnTo>
                  <a:lnTo>
                    <a:pt x="206" y="49"/>
                  </a:lnTo>
                  <a:lnTo>
                    <a:pt x="198" y="47"/>
                  </a:lnTo>
                  <a:lnTo>
                    <a:pt x="190" y="44"/>
                  </a:lnTo>
                  <a:lnTo>
                    <a:pt x="182" y="42"/>
                  </a:lnTo>
                  <a:lnTo>
                    <a:pt x="174" y="39"/>
                  </a:lnTo>
                  <a:lnTo>
                    <a:pt x="166" y="37"/>
                  </a:lnTo>
                  <a:lnTo>
                    <a:pt x="159" y="35"/>
                  </a:lnTo>
                  <a:lnTo>
                    <a:pt x="151" y="33"/>
                  </a:lnTo>
                  <a:lnTo>
                    <a:pt x="143" y="31"/>
                  </a:lnTo>
                  <a:lnTo>
                    <a:pt x="136" y="29"/>
                  </a:lnTo>
                  <a:lnTo>
                    <a:pt x="128" y="28"/>
                  </a:lnTo>
                  <a:lnTo>
                    <a:pt x="121" y="27"/>
                  </a:lnTo>
                  <a:lnTo>
                    <a:pt x="114" y="25"/>
                  </a:lnTo>
                  <a:lnTo>
                    <a:pt x="107" y="25"/>
                  </a:lnTo>
                  <a:lnTo>
                    <a:pt x="100" y="24"/>
                  </a:lnTo>
                  <a:lnTo>
                    <a:pt x="94" y="24"/>
                  </a:lnTo>
                  <a:lnTo>
                    <a:pt x="88" y="25"/>
                  </a:lnTo>
                  <a:lnTo>
                    <a:pt x="80" y="25"/>
                  </a:lnTo>
                  <a:lnTo>
                    <a:pt x="76" y="25"/>
                  </a:lnTo>
                  <a:lnTo>
                    <a:pt x="72" y="26"/>
                  </a:lnTo>
                  <a:lnTo>
                    <a:pt x="69" y="27"/>
                  </a:lnTo>
                  <a:lnTo>
                    <a:pt x="66" y="27"/>
                  </a:lnTo>
                  <a:lnTo>
                    <a:pt x="62" y="28"/>
                  </a:lnTo>
                  <a:lnTo>
                    <a:pt x="59" y="29"/>
                  </a:lnTo>
                  <a:lnTo>
                    <a:pt x="56" y="30"/>
                  </a:lnTo>
                  <a:lnTo>
                    <a:pt x="53" y="31"/>
                  </a:lnTo>
                  <a:lnTo>
                    <a:pt x="50" y="33"/>
                  </a:lnTo>
                  <a:lnTo>
                    <a:pt x="47" y="34"/>
                  </a:lnTo>
                  <a:lnTo>
                    <a:pt x="44" y="35"/>
                  </a:lnTo>
                  <a:lnTo>
                    <a:pt x="42" y="37"/>
                  </a:lnTo>
                  <a:lnTo>
                    <a:pt x="39" y="39"/>
                  </a:lnTo>
                  <a:lnTo>
                    <a:pt x="36" y="41"/>
                  </a:lnTo>
                  <a:lnTo>
                    <a:pt x="34" y="43"/>
                  </a:lnTo>
                  <a:lnTo>
                    <a:pt x="31" y="45"/>
                  </a:lnTo>
                  <a:lnTo>
                    <a:pt x="29" y="47"/>
                  </a:lnTo>
                  <a:lnTo>
                    <a:pt x="26" y="49"/>
                  </a:lnTo>
                  <a:lnTo>
                    <a:pt x="24" y="52"/>
                  </a:lnTo>
                  <a:lnTo>
                    <a:pt x="22" y="55"/>
                  </a:lnTo>
                  <a:lnTo>
                    <a:pt x="19" y="57"/>
                  </a:lnTo>
                  <a:lnTo>
                    <a:pt x="17" y="61"/>
                  </a:lnTo>
                  <a:lnTo>
                    <a:pt x="15" y="64"/>
                  </a:lnTo>
                  <a:lnTo>
                    <a:pt x="13" y="67"/>
                  </a:lnTo>
                  <a:lnTo>
                    <a:pt x="11" y="71"/>
                  </a:lnTo>
                  <a:lnTo>
                    <a:pt x="8" y="74"/>
                  </a:lnTo>
                  <a:lnTo>
                    <a:pt x="6" y="78"/>
                  </a:lnTo>
                  <a:lnTo>
                    <a:pt x="4" y="82"/>
                  </a:lnTo>
                  <a:lnTo>
                    <a:pt x="2" y="86"/>
                  </a:lnTo>
                  <a:lnTo>
                    <a:pt x="0" y="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Freeform 9"/>
            <p:cNvSpPr>
              <a:spLocks/>
            </p:cNvSpPr>
            <p:nvPr/>
          </p:nvSpPr>
          <p:spPr bwMode="auto">
            <a:xfrm>
              <a:off x="5437" y="3398"/>
              <a:ext cx="297" cy="346"/>
            </a:xfrm>
            <a:custGeom>
              <a:avLst/>
              <a:gdLst>
                <a:gd name="T0" fmla="*/ 0 w 254"/>
                <a:gd name="T1" fmla="*/ 0 h 306"/>
                <a:gd name="T2" fmla="*/ 16 w 254"/>
                <a:gd name="T3" fmla="*/ 29 h 306"/>
                <a:gd name="T4" fmla="*/ 26 w 254"/>
                <a:gd name="T5" fmla="*/ 43 h 306"/>
                <a:gd name="T6" fmla="*/ 35 w 254"/>
                <a:gd name="T7" fmla="*/ 58 h 306"/>
                <a:gd name="T8" fmla="*/ 43 w 254"/>
                <a:gd name="T9" fmla="*/ 71 h 306"/>
                <a:gd name="T10" fmla="*/ 54 w 254"/>
                <a:gd name="T11" fmla="*/ 86 h 306"/>
                <a:gd name="T12" fmla="*/ 63 w 254"/>
                <a:gd name="T13" fmla="*/ 98 h 306"/>
                <a:gd name="T14" fmla="*/ 72 w 254"/>
                <a:gd name="T15" fmla="*/ 113 h 306"/>
                <a:gd name="T16" fmla="*/ 82 w 254"/>
                <a:gd name="T17" fmla="*/ 126 h 306"/>
                <a:gd name="T18" fmla="*/ 91 w 254"/>
                <a:gd name="T19" fmla="*/ 138 h 306"/>
                <a:gd name="T20" fmla="*/ 102 w 254"/>
                <a:gd name="T21" fmla="*/ 150 h 306"/>
                <a:gd name="T22" fmla="*/ 111 w 254"/>
                <a:gd name="T23" fmla="*/ 164 h 306"/>
                <a:gd name="T24" fmla="*/ 122 w 254"/>
                <a:gd name="T25" fmla="*/ 175 h 306"/>
                <a:gd name="T26" fmla="*/ 131 w 254"/>
                <a:gd name="T27" fmla="*/ 188 h 306"/>
                <a:gd name="T28" fmla="*/ 143 w 254"/>
                <a:gd name="T29" fmla="*/ 201 h 306"/>
                <a:gd name="T30" fmla="*/ 152 w 254"/>
                <a:gd name="T31" fmla="*/ 213 h 306"/>
                <a:gd name="T32" fmla="*/ 163 w 254"/>
                <a:gd name="T33" fmla="*/ 224 h 306"/>
                <a:gd name="T34" fmla="*/ 174 w 254"/>
                <a:gd name="T35" fmla="*/ 236 h 306"/>
                <a:gd name="T36" fmla="*/ 185 w 254"/>
                <a:gd name="T37" fmla="*/ 246 h 306"/>
                <a:gd name="T38" fmla="*/ 195 w 254"/>
                <a:gd name="T39" fmla="*/ 260 h 306"/>
                <a:gd name="T40" fmla="*/ 207 w 254"/>
                <a:gd name="T41" fmla="*/ 270 h 306"/>
                <a:gd name="T42" fmla="*/ 219 w 254"/>
                <a:gd name="T43" fmla="*/ 282 h 306"/>
                <a:gd name="T44" fmla="*/ 229 w 254"/>
                <a:gd name="T45" fmla="*/ 293 h 306"/>
                <a:gd name="T46" fmla="*/ 242 w 254"/>
                <a:gd name="T47" fmla="*/ 303 h 306"/>
                <a:gd name="T48" fmla="*/ 254 w 254"/>
                <a:gd name="T49" fmla="*/ 314 h 306"/>
                <a:gd name="T50" fmla="*/ 267 w 254"/>
                <a:gd name="T51" fmla="*/ 326 h 306"/>
                <a:gd name="T52" fmla="*/ 279 w 254"/>
                <a:gd name="T53" fmla="*/ 336 h 306"/>
                <a:gd name="T54" fmla="*/ 292 w 254"/>
                <a:gd name="T55" fmla="*/ 346 h 306"/>
                <a:gd name="T56" fmla="*/ 305 w 254"/>
                <a:gd name="T57" fmla="*/ 358 h 306"/>
                <a:gd name="T58" fmla="*/ 318 w 254"/>
                <a:gd name="T59" fmla="*/ 369 h 306"/>
                <a:gd name="T60" fmla="*/ 332 w 254"/>
                <a:gd name="T61" fmla="*/ 380 h 306"/>
                <a:gd name="T62" fmla="*/ 346 w 254"/>
                <a:gd name="T63" fmla="*/ 390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306">
                  <a:moveTo>
                    <a:pt x="0" y="0"/>
                  </a:moveTo>
                  <a:lnTo>
                    <a:pt x="12" y="23"/>
                  </a:lnTo>
                  <a:lnTo>
                    <a:pt x="19" y="34"/>
                  </a:lnTo>
                  <a:lnTo>
                    <a:pt x="26" y="45"/>
                  </a:lnTo>
                  <a:lnTo>
                    <a:pt x="32" y="56"/>
                  </a:lnTo>
                  <a:lnTo>
                    <a:pt x="39" y="67"/>
                  </a:lnTo>
                  <a:lnTo>
                    <a:pt x="46" y="77"/>
                  </a:lnTo>
                  <a:lnTo>
                    <a:pt x="53" y="88"/>
                  </a:lnTo>
                  <a:lnTo>
                    <a:pt x="60" y="98"/>
                  </a:lnTo>
                  <a:lnTo>
                    <a:pt x="67" y="108"/>
                  </a:lnTo>
                  <a:lnTo>
                    <a:pt x="74" y="118"/>
                  </a:lnTo>
                  <a:lnTo>
                    <a:pt x="81" y="128"/>
                  </a:lnTo>
                  <a:lnTo>
                    <a:pt x="89" y="137"/>
                  </a:lnTo>
                  <a:lnTo>
                    <a:pt x="96" y="147"/>
                  </a:lnTo>
                  <a:lnTo>
                    <a:pt x="104" y="157"/>
                  </a:lnTo>
                  <a:lnTo>
                    <a:pt x="111" y="166"/>
                  </a:lnTo>
                  <a:lnTo>
                    <a:pt x="119" y="175"/>
                  </a:lnTo>
                  <a:lnTo>
                    <a:pt x="127" y="185"/>
                  </a:lnTo>
                  <a:lnTo>
                    <a:pt x="135" y="193"/>
                  </a:lnTo>
                  <a:lnTo>
                    <a:pt x="143" y="203"/>
                  </a:lnTo>
                  <a:lnTo>
                    <a:pt x="151" y="211"/>
                  </a:lnTo>
                  <a:lnTo>
                    <a:pt x="160" y="220"/>
                  </a:lnTo>
                  <a:lnTo>
                    <a:pt x="168" y="229"/>
                  </a:lnTo>
                  <a:lnTo>
                    <a:pt x="177" y="237"/>
                  </a:lnTo>
                  <a:lnTo>
                    <a:pt x="186" y="246"/>
                  </a:lnTo>
                  <a:lnTo>
                    <a:pt x="195" y="255"/>
                  </a:lnTo>
                  <a:lnTo>
                    <a:pt x="204" y="263"/>
                  </a:lnTo>
                  <a:lnTo>
                    <a:pt x="214" y="271"/>
                  </a:lnTo>
                  <a:lnTo>
                    <a:pt x="223" y="280"/>
                  </a:lnTo>
                  <a:lnTo>
                    <a:pt x="233" y="288"/>
                  </a:lnTo>
                  <a:lnTo>
                    <a:pt x="243" y="297"/>
                  </a:lnTo>
                  <a:lnTo>
                    <a:pt x="253" y="3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10"/>
            <p:cNvSpPr>
              <a:spLocks noChangeShapeType="1"/>
            </p:cNvSpPr>
            <p:nvPr/>
          </p:nvSpPr>
          <p:spPr bwMode="auto">
            <a:xfrm flipV="1">
              <a:off x="5530" y="3366"/>
              <a:ext cx="36" cy="11"/>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Freeform 11"/>
            <p:cNvSpPr>
              <a:spLocks/>
            </p:cNvSpPr>
            <p:nvPr/>
          </p:nvSpPr>
          <p:spPr bwMode="auto">
            <a:xfrm>
              <a:off x="5771" y="3205"/>
              <a:ext cx="56" cy="66"/>
            </a:xfrm>
            <a:custGeom>
              <a:avLst/>
              <a:gdLst>
                <a:gd name="T0" fmla="*/ 64 w 48"/>
                <a:gd name="T1" fmla="*/ 0 h 58"/>
                <a:gd name="T2" fmla="*/ 57 w 48"/>
                <a:gd name="T3" fmla="*/ 1 h 58"/>
                <a:gd name="T4" fmla="*/ 55 w 48"/>
                <a:gd name="T5" fmla="*/ 2 h 58"/>
                <a:gd name="T6" fmla="*/ 51 w 48"/>
                <a:gd name="T7" fmla="*/ 2 h 58"/>
                <a:gd name="T8" fmla="*/ 48 w 48"/>
                <a:gd name="T9" fmla="*/ 3 h 58"/>
                <a:gd name="T10" fmla="*/ 46 w 48"/>
                <a:gd name="T11" fmla="*/ 6 h 58"/>
                <a:gd name="T12" fmla="*/ 42 w 48"/>
                <a:gd name="T13" fmla="*/ 7 h 58"/>
                <a:gd name="T14" fmla="*/ 40 w 48"/>
                <a:gd name="T15" fmla="*/ 8 h 58"/>
                <a:gd name="T16" fmla="*/ 37 w 48"/>
                <a:gd name="T17" fmla="*/ 10 h 58"/>
                <a:gd name="T18" fmla="*/ 34 w 48"/>
                <a:gd name="T19" fmla="*/ 11 h 58"/>
                <a:gd name="T20" fmla="*/ 33 w 48"/>
                <a:gd name="T21" fmla="*/ 13 h 58"/>
                <a:gd name="T22" fmla="*/ 30 w 48"/>
                <a:gd name="T23" fmla="*/ 16 h 58"/>
                <a:gd name="T24" fmla="*/ 27 w 48"/>
                <a:gd name="T25" fmla="*/ 17 h 58"/>
                <a:gd name="T26" fmla="*/ 26 w 48"/>
                <a:gd name="T27" fmla="*/ 19 h 58"/>
                <a:gd name="T28" fmla="*/ 23 w 48"/>
                <a:gd name="T29" fmla="*/ 20 h 58"/>
                <a:gd name="T30" fmla="*/ 21 w 48"/>
                <a:gd name="T31" fmla="*/ 23 h 58"/>
                <a:gd name="T32" fmla="*/ 19 w 48"/>
                <a:gd name="T33" fmla="*/ 26 h 58"/>
                <a:gd name="T34" fmla="*/ 18 w 48"/>
                <a:gd name="T35" fmla="*/ 28 h 58"/>
                <a:gd name="T36" fmla="*/ 15 w 48"/>
                <a:gd name="T37" fmla="*/ 31 h 58"/>
                <a:gd name="T38" fmla="*/ 14 w 48"/>
                <a:gd name="T39" fmla="*/ 34 h 58"/>
                <a:gd name="T40" fmla="*/ 13 w 48"/>
                <a:gd name="T41" fmla="*/ 36 h 58"/>
                <a:gd name="T42" fmla="*/ 9 w 48"/>
                <a:gd name="T43" fmla="*/ 39 h 58"/>
                <a:gd name="T44" fmla="*/ 9 w 48"/>
                <a:gd name="T45" fmla="*/ 43 h 58"/>
                <a:gd name="T46" fmla="*/ 7 w 48"/>
                <a:gd name="T47" fmla="*/ 46 h 58"/>
                <a:gd name="T48" fmla="*/ 7 w 48"/>
                <a:gd name="T49" fmla="*/ 49 h 58"/>
                <a:gd name="T50" fmla="*/ 6 w 48"/>
                <a:gd name="T51" fmla="*/ 52 h 58"/>
                <a:gd name="T52" fmla="*/ 5 w 48"/>
                <a:gd name="T53" fmla="*/ 55 h 58"/>
                <a:gd name="T54" fmla="*/ 2 w 48"/>
                <a:gd name="T55" fmla="*/ 58 h 58"/>
                <a:gd name="T56" fmla="*/ 1 w 48"/>
                <a:gd name="T57" fmla="*/ 63 h 58"/>
                <a:gd name="T58" fmla="*/ 1 w 48"/>
                <a:gd name="T59" fmla="*/ 66 h 58"/>
                <a:gd name="T60" fmla="*/ 0 w 48"/>
                <a:gd name="T61" fmla="*/ 69 h 58"/>
                <a:gd name="T62" fmla="*/ 0 w 48"/>
                <a:gd name="T63" fmla="*/ 74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8">
                  <a:moveTo>
                    <a:pt x="47" y="0"/>
                  </a:moveTo>
                  <a:lnTo>
                    <a:pt x="42" y="1"/>
                  </a:lnTo>
                  <a:lnTo>
                    <a:pt x="40" y="2"/>
                  </a:lnTo>
                  <a:lnTo>
                    <a:pt x="38" y="2"/>
                  </a:lnTo>
                  <a:lnTo>
                    <a:pt x="35" y="3"/>
                  </a:lnTo>
                  <a:lnTo>
                    <a:pt x="33" y="4"/>
                  </a:lnTo>
                  <a:lnTo>
                    <a:pt x="31" y="5"/>
                  </a:lnTo>
                  <a:lnTo>
                    <a:pt x="29" y="6"/>
                  </a:lnTo>
                  <a:lnTo>
                    <a:pt x="27" y="8"/>
                  </a:lnTo>
                  <a:lnTo>
                    <a:pt x="25" y="9"/>
                  </a:lnTo>
                  <a:lnTo>
                    <a:pt x="24" y="10"/>
                  </a:lnTo>
                  <a:lnTo>
                    <a:pt x="22" y="12"/>
                  </a:lnTo>
                  <a:lnTo>
                    <a:pt x="20" y="13"/>
                  </a:lnTo>
                  <a:lnTo>
                    <a:pt x="19" y="15"/>
                  </a:lnTo>
                  <a:lnTo>
                    <a:pt x="17" y="16"/>
                  </a:lnTo>
                  <a:lnTo>
                    <a:pt x="15" y="18"/>
                  </a:lnTo>
                  <a:lnTo>
                    <a:pt x="14" y="20"/>
                  </a:lnTo>
                  <a:lnTo>
                    <a:pt x="13" y="22"/>
                  </a:lnTo>
                  <a:lnTo>
                    <a:pt x="11" y="24"/>
                  </a:lnTo>
                  <a:lnTo>
                    <a:pt x="10" y="26"/>
                  </a:lnTo>
                  <a:lnTo>
                    <a:pt x="9" y="28"/>
                  </a:lnTo>
                  <a:lnTo>
                    <a:pt x="7" y="30"/>
                  </a:lnTo>
                  <a:lnTo>
                    <a:pt x="7" y="33"/>
                  </a:lnTo>
                  <a:lnTo>
                    <a:pt x="5" y="35"/>
                  </a:lnTo>
                  <a:lnTo>
                    <a:pt x="5" y="38"/>
                  </a:lnTo>
                  <a:lnTo>
                    <a:pt x="4" y="40"/>
                  </a:lnTo>
                  <a:lnTo>
                    <a:pt x="3" y="42"/>
                  </a:lnTo>
                  <a:lnTo>
                    <a:pt x="2" y="45"/>
                  </a:lnTo>
                  <a:lnTo>
                    <a:pt x="1" y="48"/>
                  </a:lnTo>
                  <a:lnTo>
                    <a:pt x="1" y="51"/>
                  </a:lnTo>
                  <a:lnTo>
                    <a:pt x="0" y="54"/>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Freeform 12"/>
            <p:cNvSpPr>
              <a:spLocks/>
            </p:cNvSpPr>
            <p:nvPr/>
          </p:nvSpPr>
          <p:spPr bwMode="auto">
            <a:xfrm>
              <a:off x="3768" y="1301"/>
              <a:ext cx="410" cy="808"/>
            </a:xfrm>
            <a:custGeom>
              <a:avLst/>
              <a:gdLst>
                <a:gd name="T0" fmla="*/ 22 w 350"/>
                <a:gd name="T1" fmla="*/ 8 h 716"/>
                <a:gd name="T2" fmla="*/ 39 w 350"/>
                <a:gd name="T3" fmla="*/ 23 h 716"/>
                <a:gd name="T4" fmla="*/ 48 w 350"/>
                <a:gd name="T5" fmla="*/ 41 h 716"/>
                <a:gd name="T6" fmla="*/ 54 w 350"/>
                <a:gd name="T7" fmla="*/ 62 h 716"/>
                <a:gd name="T8" fmla="*/ 57 w 350"/>
                <a:gd name="T9" fmla="*/ 87 h 716"/>
                <a:gd name="T10" fmla="*/ 61 w 350"/>
                <a:gd name="T11" fmla="*/ 112 h 716"/>
                <a:gd name="T12" fmla="*/ 63 w 350"/>
                <a:gd name="T13" fmla="*/ 138 h 716"/>
                <a:gd name="T14" fmla="*/ 67 w 350"/>
                <a:gd name="T15" fmla="*/ 163 h 716"/>
                <a:gd name="T16" fmla="*/ 74 w 350"/>
                <a:gd name="T17" fmla="*/ 186 h 716"/>
                <a:gd name="T18" fmla="*/ 87 w 350"/>
                <a:gd name="T19" fmla="*/ 207 h 716"/>
                <a:gd name="T20" fmla="*/ 107 w 350"/>
                <a:gd name="T21" fmla="*/ 225 h 716"/>
                <a:gd name="T22" fmla="*/ 119 w 350"/>
                <a:gd name="T23" fmla="*/ 234 h 716"/>
                <a:gd name="T24" fmla="*/ 131 w 350"/>
                <a:gd name="T25" fmla="*/ 239 h 716"/>
                <a:gd name="T26" fmla="*/ 144 w 350"/>
                <a:gd name="T27" fmla="*/ 246 h 716"/>
                <a:gd name="T28" fmla="*/ 155 w 350"/>
                <a:gd name="T29" fmla="*/ 251 h 716"/>
                <a:gd name="T30" fmla="*/ 166 w 350"/>
                <a:gd name="T31" fmla="*/ 257 h 716"/>
                <a:gd name="T32" fmla="*/ 177 w 350"/>
                <a:gd name="T33" fmla="*/ 264 h 716"/>
                <a:gd name="T34" fmla="*/ 186 w 350"/>
                <a:gd name="T35" fmla="*/ 272 h 716"/>
                <a:gd name="T36" fmla="*/ 194 w 350"/>
                <a:gd name="T37" fmla="*/ 284 h 716"/>
                <a:gd name="T38" fmla="*/ 201 w 350"/>
                <a:gd name="T39" fmla="*/ 298 h 716"/>
                <a:gd name="T40" fmla="*/ 207 w 350"/>
                <a:gd name="T41" fmla="*/ 316 h 716"/>
                <a:gd name="T42" fmla="*/ 211 w 350"/>
                <a:gd name="T43" fmla="*/ 346 h 716"/>
                <a:gd name="T44" fmla="*/ 211 w 350"/>
                <a:gd name="T45" fmla="*/ 370 h 716"/>
                <a:gd name="T46" fmla="*/ 210 w 350"/>
                <a:gd name="T47" fmla="*/ 396 h 716"/>
                <a:gd name="T48" fmla="*/ 209 w 350"/>
                <a:gd name="T49" fmla="*/ 422 h 716"/>
                <a:gd name="T50" fmla="*/ 206 w 350"/>
                <a:gd name="T51" fmla="*/ 446 h 716"/>
                <a:gd name="T52" fmla="*/ 205 w 350"/>
                <a:gd name="T53" fmla="*/ 472 h 716"/>
                <a:gd name="T54" fmla="*/ 205 w 350"/>
                <a:gd name="T55" fmla="*/ 497 h 716"/>
                <a:gd name="T56" fmla="*/ 207 w 350"/>
                <a:gd name="T57" fmla="*/ 519 h 716"/>
                <a:gd name="T58" fmla="*/ 213 w 350"/>
                <a:gd name="T59" fmla="*/ 543 h 716"/>
                <a:gd name="T60" fmla="*/ 224 w 350"/>
                <a:gd name="T61" fmla="*/ 564 h 716"/>
                <a:gd name="T62" fmla="*/ 242 w 350"/>
                <a:gd name="T63" fmla="*/ 588 h 716"/>
                <a:gd name="T64" fmla="*/ 258 w 350"/>
                <a:gd name="T65" fmla="*/ 603 h 716"/>
                <a:gd name="T66" fmla="*/ 273 w 350"/>
                <a:gd name="T67" fmla="*/ 615 h 716"/>
                <a:gd name="T68" fmla="*/ 288 w 350"/>
                <a:gd name="T69" fmla="*/ 626 h 716"/>
                <a:gd name="T70" fmla="*/ 302 w 350"/>
                <a:gd name="T71" fmla="*/ 638 h 716"/>
                <a:gd name="T72" fmla="*/ 315 w 350"/>
                <a:gd name="T73" fmla="*/ 651 h 716"/>
                <a:gd name="T74" fmla="*/ 327 w 350"/>
                <a:gd name="T75" fmla="*/ 665 h 716"/>
                <a:gd name="T76" fmla="*/ 336 w 350"/>
                <a:gd name="T77" fmla="*/ 680 h 716"/>
                <a:gd name="T78" fmla="*/ 343 w 350"/>
                <a:gd name="T79" fmla="*/ 700 h 716"/>
                <a:gd name="T80" fmla="*/ 347 w 350"/>
                <a:gd name="T81" fmla="*/ 722 h 716"/>
                <a:gd name="T82" fmla="*/ 349 w 350"/>
                <a:gd name="T83" fmla="*/ 753 h 716"/>
                <a:gd name="T84" fmla="*/ 347 w 350"/>
                <a:gd name="T85" fmla="*/ 770 h 716"/>
                <a:gd name="T86" fmla="*/ 347 w 350"/>
                <a:gd name="T87" fmla="*/ 784 h 716"/>
                <a:gd name="T88" fmla="*/ 346 w 350"/>
                <a:gd name="T89" fmla="*/ 797 h 716"/>
                <a:gd name="T90" fmla="*/ 346 w 350"/>
                <a:gd name="T91" fmla="*/ 810 h 716"/>
                <a:gd name="T92" fmla="*/ 349 w 350"/>
                <a:gd name="T93" fmla="*/ 823 h 716"/>
                <a:gd name="T94" fmla="*/ 351 w 350"/>
                <a:gd name="T95" fmla="*/ 833 h 716"/>
                <a:gd name="T96" fmla="*/ 357 w 350"/>
                <a:gd name="T97" fmla="*/ 843 h 716"/>
                <a:gd name="T98" fmla="*/ 365 w 350"/>
                <a:gd name="T99" fmla="*/ 853 h 716"/>
                <a:gd name="T100" fmla="*/ 376 w 350"/>
                <a:gd name="T101" fmla="*/ 863 h 716"/>
                <a:gd name="T102" fmla="*/ 392 w 350"/>
                <a:gd name="T103" fmla="*/ 875 h 716"/>
                <a:gd name="T104" fmla="*/ 438 w 350"/>
                <a:gd name="T105" fmla="*/ 902 h 716"/>
                <a:gd name="T106" fmla="*/ 450 w 350"/>
                <a:gd name="T107" fmla="*/ 906 h 716"/>
                <a:gd name="T108" fmla="*/ 451 w 350"/>
                <a:gd name="T109" fmla="*/ 904 h 716"/>
                <a:gd name="T110" fmla="*/ 445 w 350"/>
                <a:gd name="T111" fmla="*/ 895 h 716"/>
                <a:gd name="T112" fmla="*/ 432 w 350"/>
                <a:gd name="T113" fmla="*/ 884 h 716"/>
                <a:gd name="T114" fmla="*/ 422 w 350"/>
                <a:gd name="T115" fmla="*/ 873 h 716"/>
                <a:gd name="T116" fmla="*/ 415 w 350"/>
                <a:gd name="T117" fmla="*/ 866 h 716"/>
                <a:gd name="T118" fmla="*/ 416 w 350"/>
                <a:gd name="T119" fmla="*/ 866 h 716"/>
                <a:gd name="T120" fmla="*/ 431 w 350"/>
                <a:gd name="T121" fmla="*/ 876 h 716"/>
                <a:gd name="T122" fmla="*/ 463 w 350"/>
                <a:gd name="T123" fmla="*/ 899 h 7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0" h="716">
                  <a:moveTo>
                    <a:pt x="0" y="0"/>
                  </a:moveTo>
                  <a:lnTo>
                    <a:pt x="12" y="4"/>
                  </a:lnTo>
                  <a:lnTo>
                    <a:pt x="16" y="6"/>
                  </a:lnTo>
                  <a:lnTo>
                    <a:pt x="21" y="10"/>
                  </a:lnTo>
                  <a:lnTo>
                    <a:pt x="24" y="14"/>
                  </a:lnTo>
                  <a:lnTo>
                    <a:pt x="28" y="18"/>
                  </a:lnTo>
                  <a:lnTo>
                    <a:pt x="30" y="22"/>
                  </a:lnTo>
                  <a:lnTo>
                    <a:pt x="33" y="27"/>
                  </a:lnTo>
                  <a:lnTo>
                    <a:pt x="35" y="32"/>
                  </a:lnTo>
                  <a:lnTo>
                    <a:pt x="37" y="37"/>
                  </a:lnTo>
                  <a:lnTo>
                    <a:pt x="38" y="43"/>
                  </a:lnTo>
                  <a:lnTo>
                    <a:pt x="39" y="49"/>
                  </a:lnTo>
                  <a:lnTo>
                    <a:pt x="40" y="55"/>
                  </a:lnTo>
                  <a:lnTo>
                    <a:pt x="41" y="62"/>
                  </a:lnTo>
                  <a:lnTo>
                    <a:pt x="42" y="68"/>
                  </a:lnTo>
                  <a:lnTo>
                    <a:pt x="42" y="74"/>
                  </a:lnTo>
                  <a:lnTo>
                    <a:pt x="43" y="81"/>
                  </a:lnTo>
                  <a:lnTo>
                    <a:pt x="44" y="88"/>
                  </a:lnTo>
                  <a:lnTo>
                    <a:pt x="44" y="94"/>
                  </a:lnTo>
                  <a:lnTo>
                    <a:pt x="45" y="101"/>
                  </a:lnTo>
                  <a:lnTo>
                    <a:pt x="46" y="108"/>
                  </a:lnTo>
                  <a:lnTo>
                    <a:pt x="46" y="115"/>
                  </a:lnTo>
                  <a:lnTo>
                    <a:pt x="48" y="121"/>
                  </a:lnTo>
                  <a:lnTo>
                    <a:pt x="49" y="128"/>
                  </a:lnTo>
                  <a:lnTo>
                    <a:pt x="50" y="134"/>
                  </a:lnTo>
                  <a:lnTo>
                    <a:pt x="52" y="140"/>
                  </a:lnTo>
                  <a:lnTo>
                    <a:pt x="54" y="146"/>
                  </a:lnTo>
                  <a:lnTo>
                    <a:pt x="57" y="152"/>
                  </a:lnTo>
                  <a:lnTo>
                    <a:pt x="60" y="157"/>
                  </a:lnTo>
                  <a:lnTo>
                    <a:pt x="63" y="162"/>
                  </a:lnTo>
                  <a:lnTo>
                    <a:pt x="67" y="167"/>
                  </a:lnTo>
                  <a:lnTo>
                    <a:pt x="72" y="172"/>
                  </a:lnTo>
                  <a:lnTo>
                    <a:pt x="78" y="176"/>
                  </a:lnTo>
                  <a:lnTo>
                    <a:pt x="81" y="179"/>
                  </a:lnTo>
                  <a:lnTo>
                    <a:pt x="84" y="181"/>
                  </a:lnTo>
                  <a:lnTo>
                    <a:pt x="87" y="183"/>
                  </a:lnTo>
                  <a:lnTo>
                    <a:pt x="90" y="185"/>
                  </a:lnTo>
                  <a:lnTo>
                    <a:pt x="93" y="186"/>
                  </a:lnTo>
                  <a:lnTo>
                    <a:pt x="96" y="188"/>
                  </a:lnTo>
                  <a:lnTo>
                    <a:pt x="99" y="190"/>
                  </a:lnTo>
                  <a:lnTo>
                    <a:pt x="102" y="191"/>
                  </a:lnTo>
                  <a:lnTo>
                    <a:pt x="105" y="193"/>
                  </a:lnTo>
                  <a:lnTo>
                    <a:pt x="108" y="194"/>
                  </a:lnTo>
                  <a:lnTo>
                    <a:pt x="110" y="196"/>
                  </a:lnTo>
                  <a:lnTo>
                    <a:pt x="113" y="197"/>
                  </a:lnTo>
                  <a:lnTo>
                    <a:pt x="116" y="198"/>
                  </a:lnTo>
                  <a:lnTo>
                    <a:pt x="119" y="200"/>
                  </a:lnTo>
                  <a:lnTo>
                    <a:pt x="121" y="202"/>
                  </a:lnTo>
                  <a:lnTo>
                    <a:pt x="124" y="203"/>
                  </a:lnTo>
                  <a:lnTo>
                    <a:pt x="126" y="205"/>
                  </a:lnTo>
                  <a:lnTo>
                    <a:pt x="129" y="207"/>
                  </a:lnTo>
                  <a:lnTo>
                    <a:pt x="131" y="209"/>
                  </a:lnTo>
                  <a:lnTo>
                    <a:pt x="133" y="212"/>
                  </a:lnTo>
                  <a:lnTo>
                    <a:pt x="136" y="214"/>
                  </a:lnTo>
                  <a:lnTo>
                    <a:pt x="138" y="217"/>
                  </a:lnTo>
                  <a:lnTo>
                    <a:pt x="140" y="220"/>
                  </a:lnTo>
                  <a:lnTo>
                    <a:pt x="142" y="223"/>
                  </a:lnTo>
                  <a:lnTo>
                    <a:pt x="143" y="226"/>
                  </a:lnTo>
                  <a:lnTo>
                    <a:pt x="145" y="230"/>
                  </a:lnTo>
                  <a:lnTo>
                    <a:pt x="147" y="234"/>
                  </a:lnTo>
                  <a:lnTo>
                    <a:pt x="148" y="238"/>
                  </a:lnTo>
                  <a:lnTo>
                    <a:pt x="150" y="243"/>
                  </a:lnTo>
                  <a:lnTo>
                    <a:pt x="151" y="248"/>
                  </a:lnTo>
                  <a:lnTo>
                    <a:pt x="153" y="260"/>
                  </a:lnTo>
                  <a:lnTo>
                    <a:pt x="154" y="266"/>
                  </a:lnTo>
                  <a:lnTo>
                    <a:pt x="154" y="272"/>
                  </a:lnTo>
                  <a:lnTo>
                    <a:pt x="154" y="278"/>
                  </a:lnTo>
                  <a:lnTo>
                    <a:pt x="154" y="285"/>
                  </a:lnTo>
                  <a:lnTo>
                    <a:pt x="154" y="291"/>
                  </a:lnTo>
                  <a:lnTo>
                    <a:pt x="154" y="298"/>
                  </a:lnTo>
                  <a:lnTo>
                    <a:pt x="154" y="304"/>
                  </a:lnTo>
                  <a:lnTo>
                    <a:pt x="153" y="311"/>
                  </a:lnTo>
                  <a:lnTo>
                    <a:pt x="153" y="318"/>
                  </a:lnTo>
                  <a:lnTo>
                    <a:pt x="152" y="324"/>
                  </a:lnTo>
                  <a:lnTo>
                    <a:pt x="152" y="331"/>
                  </a:lnTo>
                  <a:lnTo>
                    <a:pt x="151" y="337"/>
                  </a:lnTo>
                  <a:lnTo>
                    <a:pt x="150" y="344"/>
                  </a:lnTo>
                  <a:lnTo>
                    <a:pt x="150" y="350"/>
                  </a:lnTo>
                  <a:lnTo>
                    <a:pt x="149" y="357"/>
                  </a:lnTo>
                  <a:lnTo>
                    <a:pt x="149" y="364"/>
                  </a:lnTo>
                  <a:lnTo>
                    <a:pt x="149" y="370"/>
                  </a:lnTo>
                  <a:lnTo>
                    <a:pt x="148" y="377"/>
                  </a:lnTo>
                  <a:lnTo>
                    <a:pt x="148" y="383"/>
                  </a:lnTo>
                  <a:lnTo>
                    <a:pt x="149" y="390"/>
                  </a:lnTo>
                  <a:lnTo>
                    <a:pt x="149" y="396"/>
                  </a:lnTo>
                  <a:lnTo>
                    <a:pt x="150" y="402"/>
                  </a:lnTo>
                  <a:lnTo>
                    <a:pt x="151" y="408"/>
                  </a:lnTo>
                  <a:lnTo>
                    <a:pt x="152" y="414"/>
                  </a:lnTo>
                  <a:lnTo>
                    <a:pt x="154" y="420"/>
                  </a:lnTo>
                  <a:lnTo>
                    <a:pt x="155" y="426"/>
                  </a:lnTo>
                  <a:lnTo>
                    <a:pt x="158" y="432"/>
                  </a:lnTo>
                  <a:lnTo>
                    <a:pt x="160" y="437"/>
                  </a:lnTo>
                  <a:lnTo>
                    <a:pt x="163" y="443"/>
                  </a:lnTo>
                  <a:lnTo>
                    <a:pt x="167" y="448"/>
                  </a:lnTo>
                  <a:lnTo>
                    <a:pt x="174" y="458"/>
                  </a:lnTo>
                  <a:lnTo>
                    <a:pt x="177" y="462"/>
                  </a:lnTo>
                  <a:lnTo>
                    <a:pt x="181" y="466"/>
                  </a:lnTo>
                  <a:lnTo>
                    <a:pt x="184" y="470"/>
                  </a:lnTo>
                  <a:lnTo>
                    <a:pt x="188" y="473"/>
                  </a:lnTo>
                  <a:lnTo>
                    <a:pt x="192" y="477"/>
                  </a:lnTo>
                  <a:lnTo>
                    <a:pt x="196" y="480"/>
                  </a:lnTo>
                  <a:lnTo>
                    <a:pt x="199" y="483"/>
                  </a:lnTo>
                  <a:lnTo>
                    <a:pt x="203" y="486"/>
                  </a:lnTo>
                  <a:lnTo>
                    <a:pt x="207" y="489"/>
                  </a:lnTo>
                  <a:lnTo>
                    <a:pt x="210" y="492"/>
                  </a:lnTo>
                  <a:lnTo>
                    <a:pt x="214" y="495"/>
                  </a:lnTo>
                  <a:lnTo>
                    <a:pt x="217" y="498"/>
                  </a:lnTo>
                  <a:lnTo>
                    <a:pt x="220" y="501"/>
                  </a:lnTo>
                  <a:lnTo>
                    <a:pt x="224" y="504"/>
                  </a:lnTo>
                  <a:lnTo>
                    <a:pt x="227" y="508"/>
                  </a:lnTo>
                  <a:lnTo>
                    <a:pt x="230" y="511"/>
                  </a:lnTo>
                  <a:lnTo>
                    <a:pt x="233" y="514"/>
                  </a:lnTo>
                  <a:lnTo>
                    <a:pt x="236" y="518"/>
                  </a:lnTo>
                  <a:lnTo>
                    <a:pt x="238" y="522"/>
                  </a:lnTo>
                  <a:lnTo>
                    <a:pt x="241" y="525"/>
                  </a:lnTo>
                  <a:lnTo>
                    <a:pt x="243" y="530"/>
                  </a:lnTo>
                  <a:lnTo>
                    <a:pt x="245" y="534"/>
                  </a:lnTo>
                  <a:lnTo>
                    <a:pt x="247" y="539"/>
                  </a:lnTo>
                  <a:lnTo>
                    <a:pt x="249" y="544"/>
                  </a:lnTo>
                  <a:lnTo>
                    <a:pt x="250" y="549"/>
                  </a:lnTo>
                  <a:lnTo>
                    <a:pt x="252" y="555"/>
                  </a:lnTo>
                  <a:lnTo>
                    <a:pt x="252" y="561"/>
                  </a:lnTo>
                  <a:lnTo>
                    <a:pt x="253" y="567"/>
                  </a:lnTo>
                  <a:lnTo>
                    <a:pt x="254" y="574"/>
                  </a:lnTo>
                  <a:lnTo>
                    <a:pt x="254" y="582"/>
                  </a:lnTo>
                  <a:lnTo>
                    <a:pt x="254" y="591"/>
                  </a:lnTo>
                  <a:lnTo>
                    <a:pt x="254" y="595"/>
                  </a:lnTo>
                  <a:lnTo>
                    <a:pt x="253" y="600"/>
                  </a:lnTo>
                  <a:lnTo>
                    <a:pt x="253" y="604"/>
                  </a:lnTo>
                  <a:lnTo>
                    <a:pt x="253" y="608"/>
                  </a:lnTo>
                  <a:lnTo>
                    <a:pt x="253" y="612"/>
                  </a:lnTo>
                  <a:lnTo>
                    <a:pt x="253" y="616"/>
                  </a:lnTo>
                  <a:lnTo>
                    <a:pt x="252" y="620"/>
                  </a:lnTo>
                  <a:lnTo>
                    <a:pt x="252" y="623"/>
                  </a:lnTo>
                  <a:lnTo>
                    <a:pt x="252" y="626"/>
                  </a:lnTo>
                  <a:lnTo>
                    <a:pt x="252" y="630"/>
                  </a:lnTo>
                  <a:lnTo>
                    <a:pt x="252" y="633"/>
                  </a:lnTo>
                  <a:lnTo>
                    <a:pt x="252" y="636"/>
                  </a:lnTo>
                  <a:lnTo>
                    <a:pt x="253" y="640"/>
                  </a:lnTo>
                  <a:lnTo>
                    <a:pt x="253" y="642"/>
                  </a:lnTo>
                  <a:lnTo>
                    <a:pt x="254" y="646"/>
                  </a:lnTo>
                  <a:lnTo>
                    <a:pt x="254" y="648"/>
                  </a:lnTo>
                  <a:lnTo>
                    <a:pt x="255" y="651"/>
                  </a:lnTo>
                  <a:lnTo>
                    <a:pt x="256" y="654"/>
                  </a:lnTo>
                  <a:lnTo>
                    <a:pt x="257" y="657"/>
                  </a:lnTo>
                  <a:lnTo>
                    <a:pt x="259" y="660"/>
                  </a:lnTo>
                  <a:lnTo>
                    <a:pt x="260" y="662"/>
                  </a:lnTo>
                  <a:lnTo>
                    <a:pt x="262" y="665"/>
                  </a:lnTo>
                  <a:lnTo>
                    <a:pt x="264" y="668"/>
                  </a:lnTo>
                  <a:lnTo>
                    <a:pt x="266" y="670"/>
                  </a:lnTo>
                  <a:lnTo>
                    <a:pt x="269" y="673"/>
                  </a:lnTo>
                  <a:lnTo>
                    <a:pt x="272" y="676"/>
                  </a:lnTo>
                  <a:lnTo>
                    <a:pt x="274" y="678"/>
                  </a:lnTo>
                  <a:lnTo>
                    <a:pt x="278" y="681"/>
                  </a:lnTo>
                  <a:lnTo>
                    <a:pt x="282" y="684"/>
                  </a:lnTo>
                  <a:lnTo>
                    <a:pt x="286" y="687"/>
                  </a:lnTo>
                  <a:lnTo>
                    <a:pt x="305" y="700"/>
                  </a:lnTo>
                  <a:lnTo>
                    <a:pt x="313" y="704"/>
                  </a:lnTo>
                  <a:lnTo>
                    <a:pt x="319" y="708"/>
                  </a:lnTo>
                  <a:lnTo>
                    <a:pt x="323" y="710"/>
                  </a:lnTo>
                  <a:lnTo>
                    <a:pt x="326" y="711"/>
                  </a:lnTo>
                  <a:lnTo>
                    <a:pt x="328" y="712"/>
                  </a:lnTo>
                  <a:lnTo>
                    <a:pt x="330" y="712"/>
                  </a:lnTo>
                  <a:lnTo>
                    <a:pt x="330" y="711"/>
                  </a:lnTo>
                  <a:lnTo>
                    <a:pt x="329" y="710"/>
                  </a:lnTo>
                  <a:lnTo>
                    <a:pt x="328" y="708"/>
                  </a:lnTo>
                  <a:lnTo>
                    <a:pt x="326" y="705"/>
                  </a:lnTo>
                  <a:lnTo>
                    <a:pt x="324" y="703"/>
                  </a:lnTo>
                  <a:lnTo>
                    <a:pt x="321" y="700"/>
                  </a:lnTo>
                  <a:lnTo>
                    <a:pt x="318" y="697"/>
                  </a:lnTo>
                  <a:lnTo>
                    <a:pt x="315" y="694"/>
                  </a:lnTo>
                  <a:lnTo>
                    <a:pt x="312" y="691"/>
                  </a:lnTo>
                  <a:lnTo>
                    <a:pt x="309" y="688"/>
                  </a:lnTo>
                  <a:lnTo>
                    <a:pt x="307" y="686"/>
                  </a:lnTo>
                  <a:lnTo>
                    <a:pt x="304" y="683"/>
                  </a:lnTo>
                  <a:lnTo>
                    <a:pt x="303" y="682"/>
                  </a:lnTo>
                  <a:lnTo>
                    <a:pt x="302" y="680"/>
                  </a:lnTo>
                  <a:lnTo>
                    <a:pt x="301" y="679"/>
                  </a:lnTo>
                  <a:lnTo>
                    <a:pt x="302" y="680"/>
                  </a:lnTo>
                  <a:lnTo>
                    <a:pt x="303" y="680"/>
                  </a:lnTo>
                  <a:lnTo>
                    <a:pt x="305" y="682"/>
                  </a:lnTo>
                  <a:lnTo>
                    <a:pt x="309" y="684"/>
                  </a:lnTo>
                  <a:lnTo>
                    <a:pt x="314" y="688"/>
                  </a:lnTo>
                  <a:lnTo>
                    <a:pt x="320" y="693"/>
                  </a:lnTo>
                  <a:lnTo>
                    <a:pt x="328" y="699"/>
                  </a:lnTo>
                  <a:lnTo>
                    <a:pt x="337" y="706"/>
                  </a:lnTo>
                  <a:lnTo>
                    <a:pt x="349" y="71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Freeform 13"/>
            <p:cNvSpPr>
              <a:spLocks/>
            </p:cNvSpPr>
            <p:nvPr/>
          </p:nvSpPr>
          <p:spPr bwMode="auto">
            <a:xfrm>
              <a:off x="5343" y="3258"/>
              <a:ext cx="224" cy="88"/>
            </a:xfrm>
            <a:custGeom>
              <a:avLst/>
              <a:gdLst>
                <a:gd name="T0" fmla="*/ 0 w 191"/>
                <a:gd name="T1" fmla="*/ 0 h 78"/>
                <a:gd name="T2" fmla="*/ 16 w 191"/>
                <a:gd name="T3" fmla="*/ 7 h 78"/>
                <a:gd name="T4" fmla="*/ 25 w 191"/>
                <a:gd name="T5" fmla="*/ 9 h 78"/>
                <a:gd name="T6" fmla="*/ 33 w 191"/>
                <a:gd name="T7" fmla="*/ 12 h 78"/>
                <a:gd name="T8" fmla="*/ 41 w 191"/>
                <a:gd name="T9" fmla="*/ 17 h 78"/>
                <a:gd name="T10" fmla="*/ 48 w 191"/>
                <a:gd name="T11" fmla="*/ 19 h 78"/>
                <a:gd name="T12" fmla="*/ 56 w 191"/>
                <a:gd name="T13" fmla="*/ 23 h 78"/>
                <a:gd name="T14" fmla="*/ 65 w 191"/>
                <a:gd name="T15" fmla="*/ 27 h 78"/>
                <a:gd name="T16" fmla="*/ 73 w 191"/>
                <a:gd name="T17" fmla="*/ 30 h 78"/>
                <a:gd name="T18" fmla="*/ 80 w 191"/>
                <a:gd name="T19" fmla="*/ 34 h 78"/>
                <a:gd name="T20" fmla="*/ 88 w 191"/>
                <a:gd name="T21" fmla="*/ 38 h 78"/>
                <a:gd name="T22" fmla="*/ 96 w 191"/>
                <a:gd name="T23" fmla="*/ 42 h 78"/>
                <a:gd name="T24" fmla="*/ 104 w 191"/>
                <a:gd name="T25" fmla="*/ 44 h 78"/>
                <a:gd name="T26" fmla="*/ 113 w 191"/>
                <a:gd name="T27" fmla="*/ 50 h 78"/>
                <a:gd name="T28" fmla="*/ 121 w 191"/>
                <a:gd name="T29" fmla="*/ 52 h 78"/>
                <a:gd name="T30" fmla="*/ 129 w 191"/>
                <a:gd name="T31" fmla="*/ 56 h 78"/>
                <a:gd name="T32" fmla="*/ 137 w 191"/>
                <a:gd name="T33" fmla="*/ 60 h 78"/>
                <a:gd name="T34" fmla="*/ 144 w 191"/>
                <a:gd name="T35" fmla="*/ 63 h 78"/>
                <a:gd name="T36" fmla="*/ 152 w 191"/>
                <a:gd name="T37" fmla="*/ 67 h 78"/>
                <a:gd name="T38" fmla="*/ 161 w 191"/>
                <a:gd name="T39" fmla="*/ 70 h 78"/>
                <a:gd name="T40" fmla="*/ 169 w 191"/>
                <a:gd name="T41" fmla="*/ 72 h 78"/>
                <a:gd name="T42" fmla="*/ 177 w 191"/>
                <a:gd name="T43" fmla="*/ 77 h 78"/>
                <a:gd name="T44" fmla="*/ 185 w 191"/>
                <a:gd name="T45" fmla="*/ 79 h 78"/>
                <a:gd name="T46" fmla="*/ 194 w 191"/>
                <a:gd name="T47" fmla="*/ 81 h 78"/>
                <a:gd name="T48" fmla="*/ 202 w 191"/>
                <a:gd name="T49" fmla="*/ 83 h 78"/>
                <a:gd name="T50" fmla="*/ 210 w 191"/>
                <a:gd name="T51" fmla="*/ 87 h 78"/>
                <a:gd name="T52" fmla="*/ 218 w 191"/>
                <a:gd name="T53" fmla="*/ 89 h 78"/>
                <a:gd name="T54" fmla="*/ 228 w 191"/>
                <a:gd name="T55" fmla="*/ 91 h 78"/>
                <a:gd name="T56" fmla="*/ 237 w 191"/>
                <a:gd name="T57" fmla="*/ 93 h 78"/>
                <a:gd name="T58" fmla="*/ 245 w 191"/>
                <a:gd name="T59" fmla="*/ 96 h 78"/>
                <a:gd name="T60" fmla="*/ 253 w 191"/>
                <a:gd name="T61" fmla="*/ 96 h 78"/>
                <a:gd name="T62" fmla="*/ 262 w 191"/>
                <a:gd name="T63" fmla="*/ 98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1" h="78">
                  <a:moveTo>
                    <a:pt x="0" y="0"/>
                  </a:moveTo>
                  <a:lnTo>
                    <a:pt x="12" y="5"/>
                  </a:lnTo>
                  <a:lnTo>
                    <a:pt x="18" y="7"/>
                  </a:lnTo>
                  <a:lnTo>
                    <a:pt x="24" y="10"/>
                  </a:lnTo>
                  <a:lnTo>
                    <a:pt x="30" y="13"/>
                  </a:lnTo>
                  <a:lnTo>
                    <a:pt x="35" y="15"/>
                  </a:lnTo>
                  <a:lnTo>
                    <a:pt x="41" y="18"/>
                  </a:lnTo>
                  <a:lnTo>
                    <a:pt x="47" y="21"/>
                  </a:lnTo>
                  <a:lnTo>
                    <a:pt x="53" y="24"/>
                  </a:lnTo>
                  <a:lnTo>
                    <a:pt x="58" y="27"/>
                  </a:lnTo>
                  <a:lnTo>
                    <a:pt x="64" y="30"/>
                  </a:lnTo>
                  <a:lnTo>
                    <a:pt x="70" y="33"/>
                  </a:lnTo>
                  <a:lnTo>
                    <a:pt x="76" y="35"/>
                  </a:lnTo>
                  <a:lnTo>
                    <a:pt x="82" y="39"/>
                  </a:lnTo>
                  <a:lnTo>
                    <a:pt x="88" y="41"/>
                  </a:lnTo>
                  <a:lnTo>
                    <a:pt x="94" y="44"/>
                  </a:lnTo>
                  <a:lnTo>
                    <a:pt x="100" y="47"/>
                  </a:lnTo>
                  <a:lnTo>
                    <a:pt x="105" y="50"/>
                  </a:lnTo>
                  <a:lnTo>
                    <a:pt x="111" y="52"/>
                  </a:lnTo>
                  <a:lnTo>
                    <a:pt x="117" y="55"/>
                  </a:lnTo>
                  <a:lnTo>
                    <a:pt x="123" y="57"/>
                  </a:lnTo>
                  <a:lnTo>
                    <a:pt x="129" y="60"/>
                  </a:lnTo>
                  <a:lnTo>
                    <a:pt x="135" y="62"/>
                  </a:lnTo>
                  <a:lnTo>
                    <a:pt x="141" y="64"/>
                  </a:lnTo>
                  <a:lnTo>
                    <a:pt x="147" y="66"/>
                  </a:lnTo>
                  <a:lnTo>
                    <a:pt x="153" y="68"/>
                  </a:lnTo>
                  <a:lnTo>
                    <a:pt x="159" y="70"/>
                  </a:lnTo>
                  <a:lnTo>
                    <a:pt x="165" y="72"/>
                  </a:lnTo>
                  <a:lnTo>
                    <a:pt x="172" y="73"/>
                  </a:lnTo>
                  <a:lnTo>
                    <a:pt x="178" y="75"/>
                  </a:lnTo>
                  <a:lnTo>
                    <a:pt x="184" y="75"/>
                  </a:lnTo>
                  <a:lnTo>
                    <a:pt x="19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Freeform 14"/>
            <p:cNvSpPr>
              <a:spLocks/>
            </p:cNvSpPr>
            <p:nvPr/>
          </p:nvSpPr>
          <p:spPr bwMode="auto">
            <a:xfrm>
              <a:off x="5372" y="3173"/>
              <a:ext cx="372" cy="98"/>
            </a:xfrm>
            <a:custGeom>
              <a:avLst/>
              <a:gdLst>
                <a:gd name="T0" fmla="*/ 0 w 318"/>
                <a:gd name="T1" fmla="*/ 0 h 87"/>
                <a:gd name="T2" fmla="*/ 27 w 318"/>
                <a:gd name="T3" fmla="*/ 7 h 87"/>
                <a:gd name="T4" fmla="*/ 41 w 318"/>
                <a:gd name="T5" fmla="*/ 10 h 87"/>
                <a:gd name="T6" fmla="*/ 55 w 318"/>
                <a:gd name="T7" fmla="*/ 14 h 87"/>
                <a:gd name="T8" fmla="*/ 67 w 318"/>
                <a:gd name="T9" fmla="*/ 18 h 87"/>
                <a:gd name="T10" fmla="*/ 81 w 318"/>
                <a:gd name="T11" fmla="*/ 21 h 87"/>
                <a:gd name="T12" fmla="*/ 95 w 318"/>
                <a:gd name="T13" fmla="*/ 27 h 87"/>
                <a:gd name="T14" fmla="*/ 106 w 318"/>
                <a:gd name="T15" fmla="*/ 30 h 87"/>
                <a:gd name="T16" fmla="*/ 120 w 318"/>
                <a:gd name="T17" fmla="*/ 34 h 87"/>
                <a:gd name="T18" fmla="*/ 135 w 318"/>
                <a:gd name="T19" fmla="*/ 39 h 87"/>
                <a:gd name="T20" fmla="*/ 146 w 318"/>
                <a:gd name="T21" fmla="*/ 43 h 87"/>
                <a:gd name="T22" fmla="*/ 159 w 318"/>
                <a:gd name="T23" fmla="*/ 47 h 87"/>
                <a:gd name="T24" fmla="*/ 172 w 318"/>
                <a:gd name="T25" fmla="*/ 52 h 87"/>
                <a:gd name="T26" fmla="*/ 186 w 318"/>
                <a:gd name="T27" fmla="*/ 56 h 87"/>
                <a:gd name="T28" fmla="*/ 199 w 318"/>
                <a:gd name="T29" fmla="*/ 60 h 87"/>
                <a:gd name="T30" fmla="*/ 212 w 318"/>
                <a:gd name="T31" fmla="*/ 64 h 87"/>
                <a:gd name="T32" fmla="*/ 225 w 318"/>
                <a:gd name="T33" fmla="*/ 69 h 87"/>
                <a:gd name="T34" fmla="*/ 239 w 318"/>
                <a:gd name="T35" fmla="*/ 72 h 87"/>
                <a:gd name="T36" fmla="*/ 252 w 318"/>
                <a:gd name="T37" fmla="*/ 77 h 87"/>
                <a:gd name="T38" fmla="*/ 266 w 318"/>
                <a:gd name="T39" fmla="*/ 80 h 87"/>
                <a:gd name="T40" fmla="*/ 277 w 318"/>
                <a:gd name="T41" fmla="*/ 83 h 87"/>
                <a:gd name="T42" fmla="*/ 291 w 318"/>
                <a:gd name="T43" fmla="*/ 88 h 87"/>
                <a:gd name="T44" fmla="*/ 305 w 318"/>
                <a:gd name="T45" fmla="*/ 90 h 87"/>
                <a:gd name="T46" fmla="*/ 319 w 318"/>
                <a:gd name="T47" fmla="*/ 92 h 87"/>
                <a:gd name="T48" fmla="*/ 332 w 318"/>
                <a:gd name="T49" fmla="*/ 97 h 87"/>
                <a:gd name="T50" fmla="*/ 347 w 318"/>
                <a:gd name="T51" fmla="*/ 99 h 87"/>
                <a:gd name="T52" fmla="*/ 361 w 318"/>
                <a:gd name="T53" fmla="*/ 100 h 87"/>
                <a:gd name="T54" fmla="*/ 376 w 318"/>
                <a:gd name="T55" fmla="*/ 103 h 87"/>
                <a:gd name="T56" fmla="*/ 390 w 318"/>
                <a:gd name="T57" fmla="*/ 105 h 87"/>
                <a:gd name="T58" fmla="*/ 404 w 318"/>
                <a:gd name="T59" fmla="*/ 107 h 87"/>
                <a:gd name="T60" fmla="*/ 419 w 318"/>
                <a:gd name="T61" fmla="*/ 108 h 87"/>
                <a:gd name="T62" fmla="*/ 434 w 318"/>
                <a:gd name="T63" fmla="*/ 109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87">
                  <a:moveTo>
                    <a:pt x="0" y="0"/>
                  </a:moveTo>
                  <a:lnTo>
                    <a:pt x="20" y="5"/>
                  </a:lnTo>
                  <a:lnTo>
                    <a:pt x="30" y="8"/>
                  </a:lnTo>
                  <a:lnTo>
                    <a:pt x="40" y="11"/>
                  </a:lnTo>
                  <a:lnTo>
                    <a:pt x="49" y="14"/>
                  </a:lnTo>
                  <a:lnTo>
                    <a:pt x="59" y="17"/>
                  </a:lnTo>
                  <a:lnTo>
                    <a:pt x="69" y="21"/>
                  </a:lnTo>
                  <a:lnTo>
                    <a:pt x="78" y="24"/>
                  </a:lnTo>
                  <a:lnTo>
                    <a:pt x="88" y="27"/>
                  </a:lnTo>
                  <a:lnTo>
                    <a:pt x="98" y="31"/>
                  </a:lnTo>
                  <a:lnTo>
                    <a:pt x="107" y="34"/>
                  </a:lnTo>
                  <a:lnTo>
                    <a:pt x="116" y="37"/>
                  </a:lnTo>
                  <a:lnTo>
                    <a:pt x="126" y="41"/>
                  </a:lnTo>
                  <a:lnTo>
                    <a:pt x="136" y="44"/>
                  </a:lnTo>
                  <a:lnTo>
                    <a:pt x="145" y="47"/>
                  </a:lnTo>
                  <a:lnTo>
                    <a:pt x="155" y="51"/>
                  </a:lnTo>
                  <a:lnTo>
                    <a:pt x="164" y="54"/>
                  </a:lnTo>
                  <a:lnTo>
                    <a:pt x="174" y="57"/>
                  </a:lnTo>
                  <a:lnTo>
                    <a:pt x="184" y="60"/>
                  </a:lnTo>
                  <a:lnTo>
                    <a:pt x="194" y="63"/>
                  </a:lnTo>
                  <a:lnTo>
                    <a:pt x="203" y="66"/>
                  </a:lnTo>
                  <a:lnTo>
                    <a:pt x="213" y="69"/>
                  </a:lnTo>
                  <a:lnTo>
                    <a:pt x="223" y="71"/>
                  </a:lnTo>
                  <a:lnTo>
                    <a:pt x="233" y="73"/>
                  </a:lnTo>
                  <a:lnTo>
                    <a:pt x="243" y="76"/>
                  </a:lnTo>
                  <a:lnTo>
                    <a:pt x="254" y="78"/>
                  </a:lnTo>
                  <a:lnTo>
                    <a:pt x="264" y="79"/>
                  </a:lnTo>
                  <a:lnTo>
                    <a:pt x="274" y="81"/>
                  </a:lnTo>
                  <a:lnTo>
                    <a:pt x="285" y="83"/>
                  </a:lnTo>
                  <a:lnTo>
                    <a:pt x="295" y="84"/>
                  </a:lnTo>
                  <a:lnTo>
                    <a:pt x="306" y="85"/>
                  </a:lnTo>
                  <a:lnTo>
                    <a:pt x="317" y="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9" name="Freeform 15"/>
            <p:cNvSpPr>
              <a:spLocks/>
            </p:cNvSpPr>
            <p:nvPr/>
          </p:nvSpPr>
          <p:spPr bwMode="auto">
            <a:xfrm>
              <a:off x="5317" y="3181"/>
              <a:ext cx="74" cy="26"/>
            </a:xfrm>
            <a:custGeom>
              <a:avLst/>
              <a:gdLst>
                <a:gd name="T0" fmla="*/ 84 w 64"/>
                <a:gd name="T1" fmla="*/ 2 h 23"/>
                <a:gd name="T2" fmla="*/ 79 w 64"/>
                <a:gd name="T3" fmla="*/ 1 h 23"/>
                <a:gd name="T4" fmla="*/ 76 w 64"/>
                <a:gd name="T5" fmla="*/ 1 h 23"/>
                <a:gd name="T6" fmla="*/ 74 w 64"/>
                <a:gd name="T7" fmla="*/ 1 h 23"/>
                <a:gd name="T8" fmla="*/ 69 w 64"/>
                <a:gd name="T9" fmla="*/ 0 h 23"/>
                <a:gd name="T10" fmla="*/ 67 w 64"/>
                <a:gd name="T11" fmla="*/ 0 h 23"/>
                <a:gd name="T12" fmla="*/ 65 w 64"/>
                <a:gd name="T13" fmla="*/ 0 h 23"/>
                <a:gd name="T14" fmla="*/ 61 w 64"/>
                <a:gd name="T15" fmla="*/ 0 h 23"/>
                <a:gd name="T16" fmla="*/ 59 w 64"/>
                <a:gd name="T17" fmla="*/ 0 h 23"/>
                <a:gd name="T18" fmla="*/ 57 w 64"/>
                <a:gd name="T19" fmla="*/ 0 h 23"/>
                <a:gd name="T20" fmla="*/ 53 w 64"/>
                <a:gd name="T21" fmla="*/ 1 h 23"/>
                <a:gd name="T22" fmla="*/ 51 w 64"/>
                <a:gd name="T23" fmla="*/ 1 h 23"/>
                <a:gd name="T24" fmla="*/ 49 w 64"/>
                <a:gd name="T25" fmla="*/ 1 h 23"/>
                <a:gd name="T26" fmla="*/ 44 w 64"/>
                <a:gd name="T27" fmla="*/ 2 h 23"/>
                <a:gd name="T28" fmla="*/ 42 w 64"/>
                <a:gd name="T29" fmla="*/ 2 h 23"/>
                <a:gd name="T30" fmla="*/ 40 w 64"/>
                <a:gd name="T31" fmla="*/ 3 h 23"/>
                <a:gd name="T32" fmla="*/ 36 w 64"/>
                <a:gd name="T33" fmla="*/ 6 h 23"/>
                <a:gd name="T34" fmla="*/ 35 w 64"/>
                <a:gd name="T35" fmla="*/ 6 h 23"/>
                <a:gd name="T36" fmla="*/ 32 w 64"/>
                <a:gd name="T37" fmla="*/ 7 h 23"/>
                <a:gd name="T38" fmla="*/ 29 w 64"/>
                <a:gd name="T39" fmla="*/ 8 h 23"/>
                <a:gd name="T40" fmla="*/ 27 w 64"/>
                <a:gd name="T41" fmla="*/ 9 h 23"/>
                <a:gd name="T42" fmla="*/ 24 w 64"/>
                <a:gd name="T43" fmla="*/ 10 h 23"/>
                <a:gd name="T44" fmla="*/ 22 w 64"/>
                <a:gd name="T45" fmla="*/ 11 h 23"/>
                <a:gd name="T46" fmla="*/ 19 w 64"/>
                <a:gd name="T47" fmla="*/ 12 h 23"/>
                <a:gd name="T48" fmla="*/ 16 w 64"/>
                <a:gd name="T49" fmla="*/ 14 h 23"/>
                <a:gd name="T50" fmla="*/ 15 w 64"/>
                <a:gd name="T51" fmla="*/ 16 h 23"/>
                <a:gd name="T52" fmla="*/ 12 w 64"/>
                <a:gd name="T53" fmla="*/ 18 h 23"/>
                <a:gd name="T54" fmla="*/ 9 w 64"/>
                <a:gd name="T55" fmla="*/ 19 h 23"/>
                <a:gd name="T56" fmla="*/ 7 w 64"/>
                <a:gd name="T57" fmla="*/ 20 h 23"/>
                <a:gd name="T58" fmla="*/ 3 w 64"/>
                <a:gd name="T59" fmla="*/ 23 h 23"/>
                <a:gd name="T60" fmla="*/ 1 w 64"/>
                <a:gd name="T61" fmla="*/ 26 h 23"/>
                <a:gd name="T62" fmla="*/ 0 w 64"/>
                <a:gd name="T63" fmla="*/ 28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23">
                  <a:moveTo>
                    <a:pt x="63" y="2"/>
                  </a:moveTo>
                  <a:lnTo>
                    <a:pt x="59" y="1"/>
                  </a:lnTo>
                  <a:lnTo>
                    <a:pt x="57" y="1"/>
                  </a:lnTo>
                  <a:lnTo>
                    <a:pt x="55" y="1"/>
                  </a:lnTo>
                  <a:lnTo>
                    <a:pt x="52" y="0"/>
                  </a:lnTo>
                  <a:lnTo>
                    <a:pt x="50" y="0"/>
                  </a:lnTo>
                  <a:lnTo>
                    <a:pt x="48" y="0"/>
                  </a:lnTo>
                  <a:lnTo>
                    <a:pt x="46" y="0"/>
                  </a:lnTo>
                  <a:lnTo>
                    <a:pt x="44" y="0"/>
                  </a:lnTo>
                  <a:lnTo>
                    <a:pt x="42" y="0"/>
                  </a:lnTo>
                  <a:lnTo>
                    <a:pt x="40" y="1"/>
                  </a:lnTo>
                  <a:lnTo>
                    <a:pt x="38" y="1"/>
                  </a:lnTo>
                  <a:lnTo>
                    <a:pt x="36" y="1"/>
                  </a:lnTo>
                  <a:lnTo>
                    <a:pt x="33" y="2"/>
                  </a:lnTo>
                  <a:lnTo>
                    <a:pt x="31" y="2"/>
                  </a:lnTo>
                  <a:lnTo>
                    <a:pt x="30" y="3"/>
                  </a:lnTo>
                  <a:lnTo>
                    <a:pt x="27" y="4"/>
                  </a:lnTo>
                  <a:lnTo>
                    <a:pt x="26" y="4"/>
                  </a:lnTo>
                  <a:lnTo>
                    <a:pt x="24" y="5"/>
                  </a:lnTo>
                  <a:lnTo>
                    <a:pt x="22" y="6"/>
                  </a:lnTo>
                  <a:lnTo>
                    <a:pt x="20" y="7"/>
                  </a:lnTo>
                  <a:lnTo>
                    <a:pt x="18" y="8"/>
                  </a:lnTo>
                  <a:lnTo>
                    <a:pt x="16" y="9"/>
                  </a:lnTo>
                  <a:lnTo>
                    <a:pt x="14" y="10"/>
                  </a:lnTo>
                  <a:lnTo>
                    <a:pt x="12" y="11"/>
                  </a:lnTo>
                  <a:lnTo>
                    <a:pt x="11" y="12"/>
                  </a:lnTo>
                  <a:lnTo>
                    <a:pt x="9" y="14"/>
                  </a:lnTo>
                  <a:lnTo>
                    <a:pt x="7" y="15"/>
                  </a:lnTo>
                  <a:lnTo>
                    <a:pt x="5" y="16"/>
                  </a:lnTo>
                  <a:lnTo>
                    <a:pt x="3" y="18"/>
                  </a:lnTo>
                  <a:lnTo>
                    <a:pt x="1" y="20"/>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Freeform 16"/>
            <p:cNvSpPr>
              <a:spLocks/>
            </p:cNvSpPr>
            <p:nvPr/>
          </p:nvSpPr>
          <p:spPr bwMode="auto">
            <a:xfrm>
              <a:off x="5372" y="3119"/>
              <a:ext cx="445" cy="77"/>
            </a:xfrm>
            <a:custGeom>
              <a:avLst/>
              <a:gdLst>
                <a:gd name="T0" fmla="*/ 519 w 381"/>
                <a:gd name="T1" fmla="*/ 84 h 69"/>
                <a:gd name="T2" fmla="*/ 486 w 381"/>
                <a:gd name="T3" fmla="*/ 85 h 69"/>
                <a:gd name="T4" fmla="*/ 471 w 381"/>
                <a:gd name="T5" fmla="*/ 85 h 69"/>
                <a:gd name="T6" fmla="*/ 454 w 381"/>
                <a:gd name="T7" fmla="*/ 84 h 69"/>
                <a:gd name="T8" fmla="*/ 438 w 381"/>
                <a:gd name="T9" fmla="*/ 83 h 69"/>
                <a:gd name="T10" fmla="*/ 422 w 381"/>
                <a:gd name="T11" fmla="*/ 81 h 69"/>
                <a:gd name="T12" fmla="*/ 406 w 381"/>
                <a:gd name="T13" fmla="*/ 78 h 69"/>
                <a:gd name="T14" fmla="*/ 390 w 381"/>
                <a:gd name="T15" fmla="*/ 76 h 69"/>
                <a:gd name="T16" fmla="*/ 374 w 381"/>
                <a:gd name="T17" fmla="*/ 74 h 69"/>
                <a:gd name="T18" fmla="*/ 357 w 381"/>
                <a:gd name="T19" fmla="*/ 71 h 69"/>
                <a:gd name="T20" fmla="*/ 341 w 381"/>
                <a:gd name="T21" fmla="*/ 67 h 69"/>
                <a:gd name="T22" fmla="*/ 325 w 381"/>
                <a:gd name="T23" fmla="*/ 64 h 69"/>
                <a:gd name="T24" fmla="*/ 310 w 381"/>
                <a:gd name="T25" fmla="*/ 61 h 69"/>
                <a:gd name="T26" fmla="*/ 293 w 381"/>
                <a:gd name="T27" fmla="*/ 56 h 69"/>
                <a:gd name="T28" fmla="*/ 277 w 381"/>
                <a:gd name="T29" fmla="*/ 52 h 69"/>
                <a:gd name="T30" fmla="*/ 260 w 381"/>
                <a:gd name="T31" fmla="*/ 49 h 69"/>
                <a:gd name="T32" fmla="*/ 244 w 381"/>
                <a:gd name="T33" fmla="*/ 45 h 69"/>
                <a:gd name="T34" fmla="*/ 229 w 381"/>
                <a:gd name="T35" fmla="*/ 41 h 69"/>
                <a:gd name="T36" fmla="*/ 213 w 381"/>
                <a:gd name="T37" fmla="*/ 36 h 69"/>
                <a:gd name="T38" fmla="*/ 196 w 381"/>
                <a:gd name="T39" fmla="*/ 32 h 69"/>
                <a:gd name="T40" fmla="*/ 180 w 381"/>
                <a:gd name="T41" fmla="*/ 29 h 69"/>
                <a:gd name="T42" fmla="*/ 164 w 381"/>
                <a:gd name="T43" fmla="*/ 23 h 69"/>
                <a:gd name="T44" fmla="*/ 147 w 381"/>
                <a:gd name="T45" fmla="*/ 21 h 69"/>
                <a:gd name="T46" fmla="*/ 131 w 381"/>
                <a:gd name="T47" fmla="*/ 18 h 69"/>
                <a:gd name="T48" fmla="*/ 114 w 381"/>
                <a:gd name="T49" fmla="*/ 13 h 69"/>
                <a:gd name="T50" fmla="*/ 98 w 381"/>
                <a:gd name="T51" fmla="*/ 11 h 69"/>
                <a:gd name="T52" fmla="*/ 82 w 381"/>
                <a:gd name="T53" fmla="*/ 9 h 69"/>
                <a:gd name="T54" fmla="*/ 65 w 381"/>
                <a:gd name="T55" fmla="*/ 7 h 69"/>
                <a:gd name="T56" fmla="*/ 49 w 381"/>
                <a:gd name="T57" fmla="*/ 3 h 69"/>
                <a:gd name="T58" fmla="*/ 33 w 381"/>
                <a:gd name="T59" fmla="*/ 1 h 69"/>
                <a:gd name="T60" fmla="*/ 16 w 381"/>
                <a:gd name="T61" fmla="*/ 1 h 69"/>
                <a:gd name="T62" fmla="*/ 0 w 381"/>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69">
                  <a:moveTo>
                    <a:pt x="380" y="67"/>
                  </a:moveTo>
                  <a:lnTo>
                    <a:pt x="356" y="68"/>
                  </a:lnTo>
                  <a:lnTo>
                    <a:pt x="345" y="68"/>
                  </a:lnTo>
                  <a:lnTo>
                    <a:pt x="333" y="67"/>
                  </a:lnTo>
                  <a:lnTo>
                    <a:pt x="321" y="66"/>
                  </a:lnTo>
                  <a:lnTo>
                    <a:pt x="309" y="65"/>
                  </a:lnTo>
                  <a:lnTo>
                    <a:pt x="298" y="63"/>
                  </a:lnTo>
                  <a:lnTo>
                    <a:pt x="286" y="61"/>
                  </a:lnTo>
                  <a:lnTo>
                    <a:pt x="274" y="59"/>
                  </a:lnTo>
                  <a:lnTo>
                    <a:pt x="262" y="57"/>
                  </a:lnTo>
                  <a:lnTo>
                    <a:pt x="250" y="54"/>
                  </a:lnTo>
                  <a:lnTo>
                    <a:pt x="238" y="51"/>
                  </a:lnTo>
                  <a:lnTo>
                    <a:pt x="227" y="49"/>
                  </a:lnTo>
                  <a:lnTo>
                    <a:pt x="215" y="45"/>
                  </a:lnTo>
                  <a:lnTo>
                    <a:pt x="203" y="42"/>
                  </a:lnTo>
                  <a:lnTo>
                    <a:pt x="191" y="39"/>
                  </a:lnTo>
                  <a:lnTo>
                    <a:pt x="179" y="36"/>
                  </a:lnTo>
                  <a:lnTo>
                    <a:pt x="168" y="33"/>
                  </a:lnTo>
                  <a:lnTo>
                    <a:pt x="156" y="29"/>
                  </a:lnTo>
                  <a:lnTo>
                    <a:pt x="144" y="26"/>
                  </a:lnTo>
                  <a:lnTo>
                    <a:pt x="132" y="23"/>
                  </a:lnTo>
                  <a:lnTo>
                    <a:pt x="120" y="19"/>
                  </a:lnTo>
                  <a:lnTo>
                    <a:pt x="108" y="17"/>
                  </a:lnTo>
                  <a:lnTo>
                    <a:pt x="96" y="14"/>
                  </a:lnTo>
                  <a:lnTo>
                    <a:pt x="84" y="11"/>
                  </a:lnTo>
                  <a:lnTo>
                    <a:pt x="72" y="9"/>
                  </a:lnTo>
                  <a:lnTo>
                    <a:pt x="60" y="7"/>
                  </a:lnTo>
                  <a:lnTo>
                    <a:pt x="48" y="5"/>
                  </a:lnTo>
                  <a:lnTo>
                    <a:pt x="36" y="3"/>
                  </a:lnTo>
                  <a:lnTo>
                    <a:pt x="24" y="1"/>
                  </a:lnTo>
                  <a:lnTo>
                    <a:pt x="12" y="1"/>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Freeform 17"/>
            <p:cNvSpPr>
              <a:spLocks/>
            </p:cNvSpPr>
            <p:nvPr/>
          </p:nvSpPr>
          <p:spPr bwMode="auto">
            <a:xfrm>
              <a:off x="5437" y="3076"/>
              <a:ext cx="446" cy="33"/>
            </a:xfrm>
            <a:custGeom>
              <a:avLst/>
              <a:gdLst>
                <a:gd name="T0" fmla="*/ 521 w 381"/>
                <a:gd name="T1" fmla="*/ 35 h 30"/>
                <a:gd name="T2" fmla="*/ 488 w 381"/>
                <a:gd name="T3" fmla="*/ 34 h 30"/>
                <a:gd name="T4" fmla="*/ 472 w 381"/>
                <a:gd name="T5" fmla="*/ 33 h 30"/>
                <a:gd name="T6" fmla="*/ 455 w 381"/>
                <a:gd name="T7" fmla="*/ 33 h 30"/>
                <a:gd name="T8" fmla="*/ 439 w 381"/>
                <a:gd name="T9" fmla="*/ 32 h 30"/>
                <a:gd name="T10" fmla="*/ 423 w 381"/>
                <a:gd name="T11" fmla="*/ 32 h 30"/>
                <a:gd name="T12" fmla="*/ 405 w 381"/>
                <a:gd name="T13" fmla="*/ 31 h 30"/>
                <a:gd name="T14" fmla="*/ 389 w 381"/>
                <a:gd name="T15" fmla="*/ 31 h 30"/>
                <a:gd name="T16" fmla="*/ 372 w 381"/>
                <a:gd name="T17" fmla="*/ 31 h 30"/>
                <a:gd name="T18" fmla="*/ 356 w 381"/>
                <a:gd name="T19" fmla="*/ 29 h 30"/>
                <a:gd name="T20" fmla="*/ 341 w 381"/>
                <a:gd name="T21" fmla="*/ 28 h 30"/>
                <a:gd name="T22" fmla="*/ 324 w 381"/>
                <a:gd name="T23" fmla="*/ 28 h 30"/>
                <a:gd name="T24" fmla="*/ 308 w 381"/>
                <a:gd name="T25" fmla="*/ 26 h 30"/>
                <a:gd name="T26" fmla="*/ 291 w 381"/>
                <a:gd name="T27" fmla="*/ 26 h 30"/>
                <a:gd name="T28" fmla="*/ 275 w 381"/>
                <a:gd name="T29" fmla="*/ 25 h 30"/>
                <a:gd name="T30" fmla="*/ 259 w 381"/>
                <a:gd name="T31" fmla="*/ 24 h 30"/>
                <a:gd name="T32" fmla="*/ 242 w 381"/>
                <a:gd name="T33" fmla="*/ 23 h 30"/>
                <a:gd name="T34" fmla="*/ 226 w 381"/>
                <a:gd name="T35" fmla="*/ 23 h 30"/>
                <a:gd name="T36" fmla="*/ 210 w 381"/>
                <a:gd name="T37" fmla="*/ 22 h 30"/>
                <a:gd name="T38" fmla="*/ 193 w 381"/>
                <a:gd name="T39" fmla="*/ 21 h 30"/>
                <a:gd name="T40" fmla="*/ 177 w 381"/>
                <a:gd name="T41" fmla="*/ 20 h 30"/>
                <a:gd name="T42" fmla="*/ 162 w 381"/>
                <a:gd name="T43" fmla="*/ 19 h 30"/>
                <a:gd name="T44" fmla="*/ 145 w 381"/>
                <a:gd name="T45" fmla="*/ 15 h 30"/>
                <a:gd name="T46" fmla="*/ 129 w 381"/>
                <a:gd name="T47" fmla="*/ 14 h 30"/>
                <a:gd name="T48" fmla="*/ 112 w 381"/>
                <a:gd name="T49" fmla="*/ 13 h 30"/>
                <a:gd name="T50" fmla="*/ 96 w 381"/>
                <a:gd name="T51" fmla="*/ 12 h 30"/>
                <a:gd name="T52" fmla="*/ 80 w 381"/>
                <a:gd name="T53" fmla="*/ 10 h 30"/>
                <a:gd name="T54" fmla="*/ 63 w 381"/>
                <a:gd name="T55" fmla="*/ 9 h 30"/>
                <a:gd name="T56" fmla="*/ 47 w 381"/>
                <a:gd name="T57" fmla="*/ 7 h 30"/>
                <a:gd name="T58" fmla="*/ 32 w 381"/>
                <a:gd name="T59" fmla="*/ 3 h 30"/>
                <a:gd name="T60" fmla="*/ 15 w 381"/>
                <a:gd name="T61" fmla="*/ 2 h 30"/>
                <a:gd name="T62" fmla="*/ 0 w 381"/>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30">
                  <a:moveTo>
                    <a:pt x="380" y="29"/>
                  </a:moveTo>
                  <a:lnTo>
                    <a:pt x="356" y="28"/>
                  </a:lnTo>
                  <a:lnTo>
                    <a:pt x="344" y="27"/>
                  </a:lnTo>
                  <a:lnTo>
                    <a:pt x="332" y="27"/>
                  </a:lnTo>
                  <a:lnTo>
                    <a:pt x="320" y="26"/>
                  </a:lnTo>
                  <a:lnTo>
                    <a:pt x="308" y="26"/>
                  </a:lnTo>
                  <a:lnTo>
                    <a:pt x="296" y="25"/>
                  </a:lnTo>
                  <a:lnTo>
                    <a:pt x="284" y="25"/>
                  </a:lnTo>
                  <a:lnTo>
                    <a:pt x="272" y="25"/>
                  </a:lnTo>
                  <a:lnTo>
                    <a:pt x="260" y="24"/>
                  </a:lnTo>
                  <a:lnTo>
                    <a:pt x="249" y="23"/>
                  </a:lnTo>
                  <a:lnTo>
                    <a:pt x="237" y="23"/>
                  </a:lnTo>
                  <a:lnTo>
                    <a:pt x="225" y="22"/>
                  </a:lnTo>
                  <a:lnTo>
                    <a:pt x="213" y="22"/>
                  </a:lnTo>
                  <a:lnTo>
                    <a:pt x="201" y="21"/>
                  </a:lnTo>
                  <a:lnTo>
                    <a:pt x="189" y="20"/>
                  </a:lnTo>
                  <a:lnTo>
                    <a:pt x="177" y="19"/>
                  </a:lnTo>
                  <a:lnTo>
                    <a:pt x="165" y="19"/>
                  </a:lnTo>
                  <a:lnTo>
                    <a:pt x="153" y="18"/>
                  </a:lnTo>
                  <a:lnTo>
                    <a:pt x="141" y="17"/>
                  </a:lnTo>
                  <a:lnTo>
                    <a:pt x="129" y="16"/>
                  </a:lnTo>
                  <a:lnTo>
                    <a:pt x="118" y="15"/>
                  </a:lnTo>
                  <a:lnTo>
                    <a:pt x="106" y="13"/>
                  </a:lnTo>
                  <a:lnTo>
                    <a:pt x="94" y="12"/>
                  </a:lnTo>
                  <a:lnTo>
                    <a:pt x="82" y="11"/>
                  </a:lnTo>
                  <a:lnTo>
                    <a:pt x="70" y="10"/>
                  </a:lnTo>
                  <a:lnTo>
                    <a:pt x="58" y="8"/>
                  </a:lnTo>
                  <a:lnTo>
                    <a:pt x="46" y="7"/>
                  </a:lnTo>
                  <a:lnTo>
                    <a:pt x="34" y="5"/>
                  </a:lnTo>
                  <a:lnTo>
                    <a:pt x="23" y="3"/>
                  </a:lnTo>
                  <a:lnTo>
                    <a:pt x="11" y="2"/>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Freeform 18"/>
            <p:cNvSpPr>
              <a:spLocks/>
            </p:cNvSpPr>
            <p:nvPr/>
          </p:nvSpPr>
          <p:spPr bwMode="auto">
            <a:xfrm>
              <a:off x="5456" y="3011"/>
              <a:ext cx="482" cy="44"/>
            </a:xfrm>
            <a:custGeom>
              <a:avLst/>
              <a:gdLst>
                <a:gd name="T0" fmla="*/ 563 w 412"/>
                <a:gd name="T1" fmla="*/ 0 h 39"/>
                <a:gd name="T2" fmla="*/ 526 w 412"/>
                <a:gd name="T3" fmla="*/ 2 h 39"/>
                <a:gd name="T4" fmla="*/ 509 w 412"/>
                <a:gd name="T5" fmla="*/ 2 h 39"/>
                <a:gd name="T6" fmla="*/ 491 w 412"/>
                <a:gd name="T7" fmla="*/ 3 h 39"/>
                <a:gd name="T8" fmla="*/ 474 w 412"/>
                <a:gd name="T9" fmla="*/ 6 h 39"/>
                <a:gd name="T10" fmla="*/ 457 w 412"/>
                <a:gd name="T11" fmla="*/ 7 h 39"/>
                <a:gd name="T12" fmla="*/ 438 w 412"/>
                <a:gd name="T13" fmla="*/ 8 h 39"/>
                <a:gd name="T14" fmla="*/ 421 w 412"/>
                <a:gd name="T15" fmla="*/ 8 h 39"/>
                <a:gd name="T16" fmla="*/ 404 w 412"/>
                <a:gd name="T17" fmla="*/ 9 h 39"/>
                <a:gd name="T18" fmla="*/ 386 w 412"/>
                <a:gd name="T19" fmla="*/ 9 h 39"/>
                <a:gd name="T20" fmla="*/ 369 w 412"/>
                <a:gd name="T21" fmla="*/ 10 h 39"/>
                <a:gd name="T22" fmla="*/ 350 w 412"/>
                <a:gd name="T23" fmla="*/ 10 h 39"/>
                <a:gd name="T24" fmla="*/ 332 w 412"/>
                <a:gd name="T25" fmla="*/ 11 h 39"/>
                <a:gd name="T26" fmla="*/ 315 w 412"/>
                <a:gd name="T27" fmla="*/ 12 h 39"/>
                <a:gd name="T28" fmla="*/ 297 w 412"/>
                <a:gd name="T29" fmla="*/ 12 h 39"/>
                <a:gd name="T30" fmla="*/ 280 w 412"/>
                <a:gd name="T31" fmla="*/ 14 h 39"/>
                <a:gd name="T32" fmla="*/ 263 w 412"/>
                <a:gd name="T33" fmla="*/ 16 h 39"/>
                <a:gd name="T34" fmla="*/ 243 w 412"/>
                <a:gd name="T35" fmla="*/ 16 h 39"/>
                <a:gd name="T36" fmla="*/ 227 w 412"/>
                <a:gd name="T37" fmla="*/ 17 h 39"/>
                <a:gd name="T38" fmla="*/ 209 w 412"/>
                <a:gd name="T39" fmla="*/ 18 h 39"/>
                <a:gd name="T40" fmla="*/ 192 w 412"/>
                <a:gd name="T41" fmla="*/ 19 h 39"/>
                <a:gd name="T42" fmla="*/ 174 w 412"/>
                <a:gd name="T43" fmla="*/ 20 h 39"/>
                <a:gd name="T44" fmla="*/ 156 w 412"/>
                <a:gd name="T45" fmla="*/ 23 h 39"/>
                <a:gd name="T46" fmla="*/ 139 w 412"/>
                <a:gd name="T47" fmla="*/ 26 h 39"/>
                <a:gd name="T48" fmla="*/ 120 w 412"/>
                <a:gd name="T49" fmla="*/ 27 h 39"/>
                <a:gd name="T50" fmla="*/ 104 w 412"/>
                <a:gd name="T51" fmla="*/ 29 h 39"/>
                <a:gd name="T52" fmla="*/ 87 w 412"/>
                <a:gd name="T53" fmla="*/ 32 h 39"/>
                <a:gd name="T54" fmla="*/ 68 w 412"/>
                <a:gd name="T55" fmla="*/ 34 h 39"/>
                <a:gd name="T56" fmla="*/ 51 w 412"/>
                <a:gd name="T57" fmla="*/ 37 h 39"/>
                <a:gd name="T58" fmla="*/ 34 w 412"/>
                <a:gd name="T59" fmla="*/ 41 h 39"/>
                <a:gd name="T60" fmla="*/ 16 w 412"/>
                <a:gd name="T61" fmla="*/ 44 h 39"/>
                <a:gd name="T62" fmla="*/ 0 w 412"/>
                <a:gd name="T63" fmla="*/ 49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2" h="39">
                  <a:moveTo>
                    <a:pt x="411" y="0"/>
                  </a:moveTo>
                  <a:lnTo>
                    <a:pt x="385" y="2"/>
                  </a:lnTo>
                  <a:lnTo>
                    <a:pt x="372" y="2"/>
                  </a:lnTo>
                  <a:lnTo>
                    <a:pt x="359" y="3"/>
                  </a:lnTo>
                  <a:lnTo>
                    <a:pt x="346" y="4"/>
                  </a:lnTo>
                  <a:lnTo>
                    <a:pt x="334" y="5"/>
                  </a:lnTo>
                  <a:lnTo>
                    <a:pt x="320" y="6"/>
                  </a:lnTo>
                  <a:lnTo>
                    <a:pt x="308" y="6"/>
                  </a:lnTo>
                  <a:lnTo>
                    <a:pt x="295" y="7"/>
                  </a:lnTo>
                  <a:lnTo>
                    <a:pt x="282" y="7"/>
                  </a:lnTo>
                  <a:lnTo>
                    <a:pt x="269" y="8"/>
                  </a:lnTo>
                  <a:lnTo>
                    <a:pt x="256" y="8"/>
                  </a:lnTo>
                  <a:lnTo>
                    <a:pt x="243" y="9"/>
                  </a:lnTo>
                  <a:lnTo>
                    <a:pt x="230" y="10"/>
                  </a:lnTo>
                  <a:lnTo>
                    <a:pt x="217" y="10"/>
                  </a:lnTo>
                  <a:lnTo>
                    <a:pt x="204" y="11"/>
                  </a:lnTo>
                  <a:lnTo>
                    <a:pt x="192" y="12"/>
                  </a:lnTo>
                  <a:lnTo>
                    <a:pt x="178" y="12"/>
                  </a:lnTo>
                  <a:lnTo>
                    <a:pt x="166" y="13"/>
                  </a:lnTo>
                  <a:lnTo>
                    <a:pt x="153" y="14"/>
                  </a:lnTo>
                  <a:lnTo>
                    <a:pt x="140" y="15"/>
                  </a:lnTo>
                  <a:lnTo>
                    <a:pt x="127" y="16"/>
                  </a:lnTo>
                  <a:lnTo>
                    <a:pt x="114" y="18"/>
                  </a:lnTo>
                  <a:lnTo>
                    <a:pt x="102" y="20"/>
                  </a:lnTo>
                  <a:lnTo>
                    <a:pt x="88" y="21"/>
                  </a:lnTo>
                  <a:lnTo>
                    <a:pt x="76" y="23"/>
                  </a:lnTo>
                  <a:lnTo>
                    <a:pt x="63" y="25"/>
                  </a:lnTo>
                  <a:lnTo>
                    <a:pt x="50" y="27"/>
                  </a:lnTo>
                  <a:lnTo>
                    <a:pt x="38" y="29"/>
                  </a:lnTo>
                  <a:lnTo>
                    <a:pt x="25" y="32"/>
                  </a:lnTo>
                  <a:lnTo>
                    <a:pt x="12" y="35"/>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Freeform 19"/>
            <p:cNvSpPr>
              <a:spLocks/>
            </p:cNvSpPr>
            <p:nvPr/>
          </p:nvSpPr>
          <p:spPr bwMode="auto">
            <a:xfrm>
              <a:off x="5473" y="2903"/>
              <a:ext cx="484" cy="109"/>
            </a:xfrm>
            <a:custGeom>
              <a:avLst/>
              <a:gdLst>
                <a:gd name="T0" fmla="*/ 566 w 413"/>
                <a:gd name="T1" fmla="*/ 0 h 97"/>
                <a:gd name="T2" fmla="*/ 533 w 413"/>
                <a:gd name="T3" fmla="*/ 1 h 97"/>
                <a:gd name="T4" fmla="*/ 517 w 413"/>
                <a:gd name="T5" fmla="*/ 2 h 97"/>
                <a:gd name="T6" fmla="*/ 500 w 413"/>
                <a:gd name="T7" fmla="*/ 2 h 97"/>
                <a:gd name="T8" fmla="*/ 482 w 413"/>
                <a:gd name="T9" fmla="*/ 4 h 97"/>
                <a:gd name="T10" fmla="*/ 464 w 413"/>
                <a:gd name="T11" fmla="*/ 8 h 97"/>
                <a:gd name="T12" fmla="*/ 446 w 413"/>
                <a:gd name="T13" fmla="*/ 9 h 97"/>
                <a:gd name="T14" fmla="*/ 429 w 413"/>
                <a:gd name="T15" fmla="*/ 11 h 97"/>
                <a:gd name="T16" fmla="*/ 410 w 413"/>
                <a:gd name="T17" fmla="*/ 15 h 97"/>
                <a:gd name="T18" fmla="*/ 391 w 413"/>
                <a:gd name="T19" fmla="*/ 18 h 97"/>
                <a:gd name="T20" fmla="*/ 374 w 413"/>
                <a:gd name="T21" fmla="*/ 20 h 97"/>
                <a:gd name="T22" fmla="*/ 354 w 413"/>
                <a:gd name="T23" fmla="*/ 25 h 97"/>
                <a:gd name="T24" fmla="*/ 336 w 413"/>
                <a:gd name="T25" fmla="*/ 28 h 97"/>
                <a:gd name="T26" fmla="*/ 318 w 413"/>
                <a:gd name="T27" fmla="*/ 33 h 97"/>
                <a:gd name="T28" fmla="*/ 298 w 413"/>
                <a:gd name="T29" fmla="*/ 37 h 97"/>
                <a:gd name="T30" fmla="*/ 280 w 413"/>
                <a:gd name="T31" fmla="*/ 40 h 97"/>
                <a:gd name="T32" fmla="*/ 261 w 413"/>
                <a:gd name="T33" fmla="*/ 45 h 97"/>
                <a:gd name="T34" fmla="*/ 243 w 413"/>
                <a:gd name="T35" fmla="*/ 51 h 97"/>
                <a:gd name="T36" fmla="*/ 224 w 413"/>
                <a:gd name="T37" fmla="*/ 54 h 97"/>
                <a:gd name="T38" fmla="*/ 205 w 413"/>
                <a:gd name="T39" fmla="*/ 60 h 97"/>
                <a:gd name="T40" fmla="*/ 186 w 413"/>
                <a:gd name="T41" fmla="*/ 64 h 97"/>
                <a:gd name="T42" fmla="*/ 169 w 413"/>
                <a:gd name="T43" fmla="*/ 70 h 97"/>
                <a:gd name="T44" fmla="*/ 150 w 413"/>
                <a:gd name="T45" fmla="*/ 74 h 97"/>
                <a:gd name="T46" fmla="*/ 134 w 413"/>
                <a:gd name="T47" fmla="*/ 80 h 97"/>
                <a:gd name="T48" fmla="*/ 115 w 413"/>
                <a:gd name="T49" fmla="*/ 84 h 97"/>
                <a:gd name="T50" fmla="*/ 97 w 413"/>
                <a:gd name="T51" fmla="*/ 90 h 97"/>
                <a:gd name="T52" fmla="*/ 81 w 413"/>
                <a:gd name="T53" fmla="*/ 94 h 97"/>
                <a:gd name="T54" fmla="*/ 63 w 413"/>
                <a:gd name="T55" fmla="*/ 101 h 97"/>
                <a:gd name="T56" fmla="*/ 47 w 413"/>
                <a:gd name="T57" fmla="*/ 106 h 97"/>
                <a:gd name="T58" fmla="*/ 32 w 413"/>
                <a:gd name="T59" fmla="*/ 111 h 97"/>
                <a:gd name="T60" fmla="*/ 15 w 413"/>
                <a:gd name="T61" fmla="*/ 116 h 97"/>
                <a:gd name="T62" fmla="*/ 0 w 413"/>
                <a:gd name="T63" fmla="*/ 121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97">
                  <a:moveTo>
                    <a:pt x="412" y="0"/>
                  </a:moveTo>
                  <a:lnTo>
                    <a:pt x="388" y="1"/>
                  </a:lnTo>
                  <a:lnTo>
                    <a:pt x="376" y="2"/>
                  </a:lnTo>
                  <a:lnTo>
                    <a:pt x="364" y="2"/>
                  </a:lnTo>
                  <a:lnTo>
                    <a:pt x="351" y="4"/>
                  </a:lnTo>
                  <a:lnTo>
                    <a:pt x="338" y="6"/>
                  </a:lnTo>
                  <a:lnTo>
                    <a:pt x="325" y="7"/>
                  </a:lnTo>
                  <a:lnTo>
                    <a:pt x="312" y="9"/>
                  </a:lnTo>
                  <a:lnTo>
                    <a:pt x="299" y="12"/>
                  </a:lnTo>
                  <a:lnTo>
                    <a:pt x="285" y="14"/>
                  </a:lnTo>
                  <a:lnTo>
                    <a:pt x="272" y="16"/>
                  </a:lnTo>
                  <a:lnTo>
                    <a:pt x="258" y="20"/>
                  </a:lnTo>
                  <a:lnTo>
                    <a:pt x="245" y="22"/>
                  </a:lnTo>
                  <a:lnTo>
                    <a:pt x="231" y="26"/>
                  </a:lnTo>
                  <a:lnTo>
                    <a:pt x="217" y="29"/>
                  </a:lnTo>
                  <a:lnTo>
                    <a:pt x="204" y="32"/>
                  </a:lnTo>
                  <a:lnTo>
                    <a:pt x="190" y="36"/>
                  </a:lnTo>
                  <a:lnTo>
                    <a:pt x="177" y="40"/>
                  </a:lnTo>
                  <a:lnTo>
                    <a:pt x="163" y="43"/>
                  </a:lnTo>
                  <a:lnTo>
                    <a:pt x="149" y="47"/>
                  </a:lnTo>
                  <a:lnTo>
                    <a:pt x="136" y="51"/>
                  </a:lnTo>
                  <a:lnTo>
                    <a:pt x="123" y="55"/>
                  </a:lnTo>
                  <a:lnTo>
                    <a:pt x="109" y="59"/>
                  </a:lnTo>
                  <a:lnTo>
                    <a:pt x="97" y="63"/>
                  </a:lnTo>
                  <a:lnTo>
                    <a:pt x="84" y="67"/>
                  </a:lnTo>
                  <a:lnTo>
                    <a:pt x="71" y="71"/>
                  </a:lnTo>
                  <a:lnTo>
                    <a:pt x="59" y="75"/>
                  </a:lnTo>
                  <a:lnTo>
                    <a:pt x="46" y="80"/>
                  </a:lnTo>
                  <a:lnTo>
                    <a:pt x="34" y="84"/>
                  </a:lnTo>
                  <a:lnTo>
                    <a:pt x="23" y="88"/>
                  </a:lnTo>
                  <a:lnTo>
                    <a:pt x="11" y="92"/>
                  </a:lnTo>
                  <a:lnTo>
                    <a:pt x="0" y="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Freeform 20"/>
            <p:cNvSpPr>
              <a:spLocks/>
            </p:cNvSpPr>
            <p:nvPr/>
          </p:nvSpPr>
          <p:spPr bwMode="auto">
            <a:xfrm>
              <a:off x="5501" y="2796"/>
              <a:ext cx="446" cy="152"/>
            </a:xfrm>
            <a:custGeom>
              <a:avLst/>
              <a:gdLst>
                <a:gd name="T0" fmla="*/ 521 w 381"/>
                <a:gd name="T1" fmla="*/ 0 h 135"/>
                <a:gd name="T2" fmla="*/ 493 w 381"/>
                <a:gd name="T3" fmla="*/ 19 h 135"/>
                <a:gd name="T4" fmla="*/ 480 w 381"/>
                <a:gd name="T5" fmla="*/ 27 h 135"/>
                <a:gd name="T6" fmla="*/ 465 w 381"/>
                <a:gd name="T7" fmla="*/ 36 h 135"/>
                <a:gd name="T8" fmla="*/ 450 w 381"/>
                <a:gd name="T9" fmla="*/ 43 h 135"/>
                <a:gd name="T10" fmla="*/ 434 w 381"/>
                <a:gd name="T11" fmla="*/ 51 h 135"/>
                <a:gd name="T12" fmla="*/ 418 w 381"/>
                <a:gd name="T13" fmla="*/ 57 h 135"/>
                <a:gd name="T14" fmla="*/ 403 w 381"/>
                <a:gd name="T15" fmla="*/ 64 h 135"/>
                <a:gd name="T16" fmla="*/ 386 w 381"/>
                <a:gd name="T17" fmla="*/ 70 h 135"/>
                <a:gd name="T18" fmla="*/ 370 w 381"/>
                <a:gd name="T19" fmla="*/ 77 h 135"/>
                <a:gd name="T20" fmla="*/ 354 w 381"/>
                <a:gd name="T21" fmla="*/ 82 h 135"/>
                <a:gd name="T22" fmla="*/ 337 w 381"/>
                <a:gd name="T23" fmla="*/ 88 h 135"/>
                <a:gd name="T24" fmla="*/ 320 w 381"/>
                <a:gd name="T25" fmla="*/ 92 h 135"/>
                <a:gd name="T26" fmla="*/ 303 w 381"/>
                <a:gd name="T27" fmla="*/ 98 h 135"/>
                <a:gd name="T28" fmla="*/ 287 w 381"/>
                <a:gd name="T29" fmla="*/ 102 h 135"/>
                <a:gd name="T30" fmla="*/ 268 w 381"/>
                <a:gd name="T31" fmla="*/ 107 h 135"/>
                <a:gd name="T32" fmla="*/ 251 w 381"/>
                <a:gd name="T33" fmla="*/ 110 h 135"/>
                <a:gd name="T34" fmla="*/ 234 w 381"/>
                <a:gd name="T35" fmla="*/ 115 h 135"/>
                <a:gd name="T36" fmla="*/ 217 w 381"/>
                <a:gd name="T37" fmla="*/ 119 h 135"/>
                <a:gd name="T38" fmla="*/ 199 w 381"/>
                <a:gd name="T39" fmla="*/ 123 h 135"/>
                <a:gd name="T40" fmla="*/ 183 w 381"/>
                <a:gd name="T41" fmla="*/ 127 h 135"/>
                <a:gd name="T42" fmla="*/ 164 w 381"/>
                <a:gd name="T43" fmla="*/ 131 h 135"/>
                <a:gd name="T44" fmla="*/ 146 w 381"/>
                <a:gd name="T45" fmla="*/ 134 h 135"/>
                <a:gd name="T46" fmla="*/ 130 w 381"/>
                <a:gd name="T47" fmla="*/ 138 h 135"/>
                <a:gd name="T48" fmla="*/ 114 w 381"/>
                <a:gd name="T49" fmla="*/ 142 h 135"/>
                <a:gd name="T50" fmla="*/ 96 w 381"/>
                <a:gd name="T51" fmla="*/ 145 h 135"/>
                <a:gd name="T52" fmla="*/ 80 w 381"/>
                <a:gd name="T53" fmla="*/ 150 h 135"/>
                <a:gd name="T54" fmla="*/ 63 w 381"/>
                <a:gd name="T55" fmla="*/ 153 h 135"/>
                <a:gd name="T56" fmla="*/ 47 w 381"/>
                <a:gd name="T57" fmla="*/ 158 h 135"/>
                <a:gd name="T58" fmla="*/ 32 w 381"/>
                <a:gd name="T59" fmla="*/ 161 h 135"/>
                <a:gd name="T60" fmla="*/ 15 w 381"/>
                <a:gd name="T61" fmla="*/ 164 h 135"/>
                <a:gd name="T62" fmla="*/ 0 w 381"/>
                <a:gd name="T63" fmla="*/ 170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35">
                  <a:moveTo>
                    <a:pt x="380" y="0"/>
                  </a:moveTo>
                  <a:lnTo>
                    <a:pt x="360" y="15"/>
                  </a:lnTo>
                  <a:lnTo>
                    <a:pt x="350" y="21"/>
                  </a:lnTo>
                  <a:lnTo>
                    <a:pt x="339" y="28"/>
                  </a:lnTo>
                  <a:lnTo>
                    <a:pt x="328" y="34"/>
                  </a:lnTo>
                  <a:lnTo>
                    <a:pt x="317" y="40"/>
                  </a:lnTo>
                  <a:lnTo>
                    <a:pt x="305" y="45"/>
                  </a:lnTo>
                  <a:lnTo>
                    <a:pt x="294" y="51"/>
                  </a:lnTo>
                  <a:lnTo>
                    <a:pt x="282" y="55"/>
                  </a:lnTo>
                  <a:lnTo>
                    <a:pt x="270" y="60"/>
                  </a:lnTo>
                  <a:lnTo>
                    <a:pt x="258" y="65"/>
                  </a:lnTo>
                  <a:lnTo>
                    <a:pt x="246" y="69"/>
                  </a:lnTo>
                  <a:lnTo>
                    <a:pt x="233" y="73"/>
                  </a:lnTo>
                  <a:lnTo>
                    <a:pt x="221" y="77"/>
                  </a:lnTo>
                  <a:lnTo>
                    <a:pt x="209" y="81"/>
                  </a:lnTo>
                  <a:lnTo>
                    <a:pt x="196" y="84"/>
                  </a:lnTo>
                  <a:lnTo>
                    <a:pt x="183" y="87"/>
                  </a:lnTo>
                  <a:lnTo>
                    <a:pt x="171" y="91"/>
                  </a:lnTo>
                  <a:lnTo>
                    <a:pt x="158" y="94"/>
                  </a:lnTo>
                  <a:lnTo>
                    <a:pt x="145" y="97"/>
                  </a:lnTo>
                  <a:lnTo>
                    <a:pt x="133" y="100"/>
                  </a:lnTo>
                  <a:lnTo>
                    <a:pt x="120" y="103"/>
                  </a:lnTo>
                  <a:lnTo>
                    <a:pt x="107" y="106"/>
                  </a:lnTo>
                  <a:lnTo>
                    <a:pt x="95" y="109"/>
                  </a:lnTo>
                  <a:lnTo>
                    <a:pt x="83" y="112"/>
                  </a:lnTo>
                  <a:lnTo>
                    <a:pt x="70" y="115"/>
                  </a:lnTo>
                  <a:lnTo>
                    <a:pt x="58" y="118"/>
                  </a:lnTo>
                  <a:lnTo>
                    <a:pt x="46" y="121"/>
                  </a:lnTo>
                  <a:lnTo>
                    <a:pt x="34" y="124"/>
                  </a:lnTo>
                  <a:lnTo>
                    <a:pt x="23" y="127"/>
                  </a:lnTo>
                  <a:lnTo>
                    <a:pt x="11" y="130"/>
                  </a:lnTo>
                  <a:lnTo>
                    <a:pt x="0" y="13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Freeform 21"/>
            <p:cNvSpPr>
              <a:spLocks/>
            </p:cNvSpPr>
            <p:nvPr/>
          </p:nvSpPr>
          <p:spPr bwMode="auto">
            <a:xfrm>
              <a:off x="5492" y="2710"/>
              <a:ext cx="410" cy="194"/>
            </a:xfrm>
            <a:custGeom>
              <a:avLst/>
              <a:gdLst>
                <a:gd name="T0" fmla="*/ 479 w 350"/>
                <a:gd name="T1" fmla="*/ 0 h 172"/>
                <a:gd name="T2" fmla="*/ 451 w 350"/>
                <a:gd name="T3" fmla="*/ 23 h 172"/>
                <a:gd name="T4" fmla="*/ 438 w 350"/>
                <a:gd name="T5" fmla="*/ 34 h 172"/>
                <a:gd name="T6" fmla="*/ 424 w 350"/>
                <a:gd name="T7" fmla="*/ 44 h 172"/>
                <a:gd name="T8" fmla="*/ 410 w 350"/>
                <a:gd name="T9" fmla="*/ 53 h 172"/>
                <a:gd name="T10" fmla="*/ 397 w 350"/>
                <a:gd name="T11" fmla="*/ 63 h 172"/>
                <a:gd name="T12" fmla="*/ 383 w 350"/>
                <a:gd name="T13" fmla="*/ 72 h 172"/>
                <a:gd name="T14" fmla="*/ 368 w 350"/>
                <a:gd name="T15" fmla="*/ 80 h 172"/>
                <a:gd name="T16" fmla="*/ 354 w 350"/>
                <a:gd name="T17" fmla="*/ 88 h 172"/>
                <a:gd name="T18" fmla="*/ 339 w 350"/>
                <a:gd name="T19" fmla="*/ 96 h 172"/>
                <a:gd name="T20" fmla="*/ 323 w 350"/>
                <a:gd name="T21" fmla="*/ 103 h 172"/>
                <a:gd name="T22" fmla="*/ 309 w 350"/>
                <a:gd name="T23" fmla="*/ 111 h 172"/>
                <a:gd name="T24" fmla="*/ 295 w 350"/>
                <a:gd name="T25" fmla="*/ 117 h 172"/>
                <a:gd name="T26" fmla="*/ 280 w 350"/>
                <a:gd name="T27" fmla="*/ 123 h 172"/>
                <a:gd name="T28" fmla="*/ 265 w 350"/>
                <a:gd name="T29" fmla="*/ 130 h 172"/>
                <a:gd name="T30" fmla="*/ 250 w 350"/>
                <a:gd name="T31" fmla="*/ 135 h 172"/>
                <a:gd name="T32" fmla="*/ 234 w 350"/>
                <a:gd name="T33" fmla="*/ 141 h 172"/>
                <a:gd name="T34" fmla="*/ 218 w 350"/>
                <a:gd name="T35" fmla="*/ 147 h 172"/>
                <a:gd name="T36" fmla="*/ 203 w 350"/>
                <a:gd name="T37" fmla="*/ 151 h 172"/>
                <a:gd name="T38" fmla="*/ 187 w 350"/>
                <a:gd name="T39" fmla="*/ 157 h 172"/>
                <a:gd name="T40" fmla="*/ 173 w 350"/>
                <a:gd name="T41" fmla="*/ 161 h 172"/>
                <a:gd name="T42" fmla="*/ 158 w 350"/>
                <a:gd name="T43" fmla="*/ 167 h 172"/>
                <a:gd name="T44" fmla="*/ 142 w 350"/>
                <a:gd name="T45" fmla="*/ 171 h 172"/>
                <a:gd name="T46" fmla="*/ 127 w 350"/>
                <a:gd name="T47" fmla="*/ 177 h 172"/>
                <a:gd name="T48" fmla="*/ 110 w 350"/>
                <a:gd name="T49" fmla="*/ 182 h 172"/>
                <a:gd name="T50" fmla="*/ 95 w 350"/>
                <a:gd name="T51" fmla="*/ 187 h 172"/>
                <a:gd name="T52" fmla="*/ 78 w 350"/>
                <a:gd name="T53" fmla="*/ 191 h 172"/>
                <a:gd name="T54" fmla="*/ 63 w 350"/>
                <a:gd name="T55" fmla="*/ 196 h 172"/>
                <a:gd name="T56" fmla="*/ 48 w 350"/>
                <a:gd name="T57" fmla="*/ 201 h 172"/>
                <a:gd name="T58" fmla="*/ 32 w 350"/>
                <a:gd name="T59" fmla="*/ 208 h 172"/>
                <a:gd name="T60" fmla="*/ 15 w 350"/>
                <a:gd name="T61" fmla="*/ 212 h 172"/>
                <a:gd name="T62" fmla="*/ 0 w 350"/>
                <a:gd name="T63" fmla="*/ 218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0" h="172">
                  <a:moveTo>
                    <a:pt x="349" y="0"/>
                  </a:moveTo>
                  <a:lnTo>
                    <a:pt x="329" y="18"/>
                  </a:lnTo>
                  <a:lnTo>
                    <a:pt x="319" y="27"/>
                  </a:lnTo>
                  <a:lnTo>
                    <a:pt x="309" y="35"/>
                  </a:lnTo>
                  <a:lnTo>
                    <a:pt x="299" y="42"/>
                  </a:lnTo>
                  <a:lnTo>
                    <a:pt x="289" y="50"/>
                  </a:lnTo>
                  <a:lnTo>
                    <a:pt x="279" y="57"/>
                  </a:lnTo>
                  <a:lnTo>
                    <a:pt x="268" y="63"/>
                  </a:lnTo>
                  <a:lnTo>
                    <a:pt x="258" y="69"/>
                  </a:lnTo>
                  <a:lnTo>
                    <a:pt x="247" y="75"/>
                  </a:lnTo>
                  <a:lnTo>
                    <a:pt x="236" y="81"/>
                  </a:lnTo>
                  <a:lnTo>
                    <a:pt x="225" y="87"/>
                  </a:lnTo>
                  <a:lnTo>
                    <a:pt x="215" y="92"/>
                  </a:lnTo>
                  <a:lnTo>
                    <a:pt x="204" y="97"/>
                  </a:lnTo>
                  <a:lnTo>
                    <a:pt x="193" y="102"/>
                  </a:lnTo>
                  <a:lnTo>
                    <a:pt x="182" y="106"/>
                  </a:lnTo>
                  <a:lnTo>
                    <a:pt x="171" y="111"/>
                  </a:lnTo>
                  <a:lnTo>
                    <a:pt x="159" y="115"/>
                  </a:lnTo>
                  <a:lnTo>
                    <a:pt x="148" y="119"/>
                  </a:lnTo>
                  <a:lnTo>
                    <a:pt x="137" y="123"/>
                  </a:lnTo>
                  <a:lnTo>
                    <a:pt x="126" y="127"/>
                  </a:lnTo>
                  <a:lnTo>
                    <a:pt x="115" y="131"/>
                  </a:lnTo>
                  <a:lnTo>
                    <a:pt x="103" y="135"/>
                  </a:lnTo>
                  <a:lnTo>
                    <a:pt x="92" y="139"/>
                  </a:lnTo>
                  <a:lnTo>
                    <a:pt x="80" y="143"/>
                  </a:lnTo>
                  <a:lnTo>
                    <a:pt x="69" y="147"/>
                  </a:lnTo>
                  <a:lnTo>
                    <a:pt x="57" y="150"/>
                  </a:lnTo>
                  <a:lnTo>
                    <a:pt x="46" y="154"/>
                  </a:lnTo>
                  <a:lnTo>
                    <a:pt x="35" y="158"/>
                  </a:lnTo>
                  <a:lnTo>
                    <a:pt x="23" y="163"/>
                  </a:lnTo>
                  <a:lnTo>
                    <a:pt x="11" y="167"/>
                  </a:lnTo>
                  <a:lnTo>
                    <a:pt x="0" y="1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Freeform 22"/>
            <p:cNvSpPr>
              <a:spLocks/>
            </p:cNvSpPr>
            <p:nvPr/>
          </p:nvSpPr>
          <p:spPr bwMode="auto">
            <a:xfrm>
              <a:off x="5456" y="2656"/>
              <a:ext cx="408" cy="228"/>
            </a:xfrm>
            <a:custGeom>
              <a:avLst/>
              <a:gdLst>
                <a:gd name="T0" fmla="*/ 476 w 349"/>
                <a:gd name="T1" fmla="*/ 0 h 202"/>
                <a:gd name="T2" fmla="*/ 444 w 349"/>
                <a:gd name="T3" fmla="*/ 11 h 202"/>
                <a:gd name="T4" fmla="*/ 429 w 349"/>
                <a:gd name="T5" fmla="*/ 19 h 202"/>
                <a:gd name="T6" fmla="*/ 414 w 349"/>
                <a:gd name="T7" fmla="*/ 26 h 202"/>
                <a:gd name="T8" fmla="*/ 399 w 349"/>
                <a:gd name="T9" fmla="*/ 33 h 202"/>
                <a:gd name="T10" fmla="*/ 382 w 349"/>
                <a:gd name="T11" fmla="*/ 40 h 202"/>
                <a:gd name="T12" fmla="*/ 369 w 349"/>
                <a:gd name="T13" fmla="*/ 47 h 202"/>
                <a:gd name="T14" fmla="*/ 354 w 349"/>
                <a:gd name="T15" fmla="*/ 56 h 202"/>
                <a:gd name="T16" fmla="*/ 339 w 349"/>
                <a:gd name="T17" fmla="*/ 63 h 202"/>
                <a:gd name="T18" fmla="*/ 324 w 349"/>
                <a:gd name="T19" fmla="*/ 72 h 202"/>
                <a:gd name="T20" fmla="*/ 309 w 349"/>
                <a:gd name="T21" fmla="*/ 80 h 202"/>
                <a:gd name="T22" fmla="*/ 296 w 349"/>
                <a:gd name="T23" fmla="*/ 89 h 202"/>
                <a:gd name="T24" fmla="*/ 281 w 349"/>
                <a:gd name="T25" fmla="*/ 98 h 202"/>
                <a:gd name="T26" fmla="*/ 265 w 349"/>
                <a:gd name="T27" fmla="*/ 107 h 202"/>
                <a:gd name="T28" fmla="*/ 251 w 349"/>
                <a:gd name="T29" fmla="*/ 116 h 202"/>
                <a:gd name="T30" fmla="*/ 236 w 349"/>
                <a:gd name="T31" fmla="*/ 125 h 202"/>
                <a:gd name="T32" fmla="*/ 221 w 349"/>
                <a:gd name="T33" fmla="*/ 134 h 202"/>
                <a:gd name="T34" fmla="*/ 208 w 349"/>
                <a:gd name="T35" fmla="*/ 142 h 202"/>
                <a:gd name="T36" fmla="*/ 193 w 349"/>
                <a:gd name="T37" fmla="*/ 151 h 202"/>
                <a:gd name="T38" fmla="*/ 179 w 349"/>
                <a:gd name="T39" fmla="*/ 160 h 202"/>
                <a:gd name="T40" fmla="*/ 164 w 349"/>
                <a:gd name="T41" fmla="*/ 169 h 202"/>
                <a:gd name="T42" fmla="*/ 148 w 349"/>
                <a:gd name="T43" fmla="*/ 177 h 202"/>
                <a:gd name="T44" fmla="*/ 134 w 349"/>
                <a:gd name="T45" fmla="*/ 186 h 202"/>
                <a:gd name="T46" fmla="*/ 120 w 349"/>
                <a:gd name="T47" fmla="*/ 195 h 202"/>
                <a:gd name="T48" fmla="*/ 105 w 349"/>
                <a:gd name="T49" fmla="*/ 202 h 202"/>
                <a:gd name="T50" fmla="*/ 90 w 349"/>
                <a:gd name="T51" fmla="*/ 211 h 202"/>
                <a:gd name="T52" fmla="*/ 75 w 349"/>
                <a:gd name="T53" fmla="*/ 219 h 202"/>
                <a:gd name="T54" fmla="*/ 60 w 349"/>
                <a:gd name="T55" fmla="*/ 227 h 202"/>
                <a:gd name="T56" fmla="*/ 46 w 349"/>
                <a:gd name="T57" fmla="*/ 235 h 202"/>
                <a:gd name="T58" fmla="*/ 30 w 349"/>
                <a:gd name="T59" fmla="*/ 242 h 202"/>
                <a:gd name="T60" fmla="*/ 15 w 349"/>
                <a:gd name="T61" fmla="*/ 248 h 202"/>
                <a:gd name="T62" fmla="*/ 0 w 349"/>
                <a:gd name="T63" fmla="*/ 256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9" h="202">
                  <a:moveTo>
                    <a:pt x="348" y="0"/>
                  </a:moveTo>
                  <a:lnTo>
                    <a:pt x="325" y="9"/>
                  </a:lnTo>
                  <a:lnTo>
                    <a:pt x="314" y="15"/>
                  </a:lnTo>
                  <a:lnTo>
                    <a:pt x="303" y="20"/>
                  </a:lnTo>
                  <a:lnTo>
                    <a:pt x="292" y="26"/>
                  </a:lnTo>
                  <a:lnTo>
                    <a:pt x="280" y="31"/>
                  </a:lnTo>
                  <a:lnTo>
                    <a:pt x="270" y="37"/>
                  </a:lnTo>
                  <a:lnTo>
                    <a:pt x="259" y="44"/>
                  </a:lnTo>
                  <a:lnTo>
                    <a:pt x="248" y="50"/>
                  </a:lnTo>
                  <a:lnTo>
                    <a:pt x="237" y="57"/>
                  </a:lnTo>
                  <a:lnTo>
                    <a:pt x="226" y="63"/>
                  </a:lnTo>
                  <a:lnTo>
                    <a:pt x="216" y="70"/>
                  </a:lnTo>
                  <a:lnTo>
                    <a:pt x="205" y="77"/>
                  </a:lnTo>
                  <a:lnTo>
                    <a:pt x="194" y="84"/>
                  </a:lnTo>
                  <a:lnTo>
                    <a:pt x="184" y="91"/>
                  </a:lnTo>
                  <a:lnTo>
                    <a:pt x="173" y="98"/>
                  </a:lnTo>
                  <a:lnTo>
                    <a:pt x="162" y="105"/>
                  </a:lnTo>
                  <a:lnTo>
                    <a:pt x="152" y="112"/>
                  </a:lnTo>
                  <a:lnTo>
                    <a:pt x="141" y="119"/>
                  </a:lnTo>
                  <a:lnTo>
                    <a:pt x="131" y="126"/>
                  </a:lnTo>
                  <a:lnTo>
                    <a:pt x="120" y="133"/>
                  </a:lnTo>
                  <a:lnTo>
                    <a:pt x="109" y="139"/>
                  </a:lnTo>
                  <a:lnTo>
                    <a:pt x="98" y="146"/>
                  </a:lnTo>
                  <a:lnTo>
                    <a:pt x="88" y="153"/>
                  </a:lnTo>
                  <a:lnTo>
                    <a:pt x="77" y="159"/>
                  </a:lnTo>
                  <a:lnTo>
                    <a:pt x="66" y="166"/>
                  </a:lnTo>
                  <a:lnTo>
                    <a:pt x="55" y="172"/>
                  </a:lnTo>
                  <a:lnTo>
                    <a:pt x="44" y="178"/>
                  </a:lnTo>
                  <a:lnTo>
                    <a:pt x="33" y="184"/>
                  </a:lnTo>
                  <a:lnTo>
                    <a:pt x="22" y="190"/>
                  </a:lnTo>
                  <a:lnTo>
                    <a:pt x="11" y="195"/>
                  </a:lnTo>
                  <a:lnTo>
                    <a:pt x="0" y="20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Freeform 23"/>
            <p:cNvSpPr>
              <a:spLocks/>
            </p:cNvSpPr>
            <p:nvPr/>
          </p:nvSpPr>
          <p:spPr bwMode="auto">
            <a:xfrm>
              <a:off x="5243" y="2630"/>
              <a:ext cx="556" cy="264"/>
            </a:xfrm>
            <a:custGeom>
              <a:avLst/>
              <a:gdLst>
                <a:gd name="T0" fmla="*/ 650 w 475"/>
                <a:gd name="T1" fmla="*/ 6 h 234"/>
                <a:gd name="T2" fmla="*/ 629 w 475"/>
                <a:gd name="T3" fmla="*/ 1 h 234"/>
                <a:gd name="T4" fmla="*/ 618 w 475"/>
                <a:gd name="T5" fmla="*/ 0 h 234"/>
                <a:gd name="T6" fmla="*/ 608 w 475"/>
                <a:gd name="T7" fmla="*/ 0 h 234"/>
                <a:gd name="T8" fmla="*/ 596 w 475"/>
                <a:gd name="T9" fmla="*/ 1 h 234"/>
                <a:gd name="T10" fmla="*/ 585 w 475"/>
                <a:gd name="T11" fmla="*/ 2 h 234"/>
                <a:gd name="T12" fmla="*/ 574 w 475"/>
                <a:gd name="T13" fmla="*/ 6 h 234"/>
                <a:gd name="T14" fmla="*/ 563 w 475"/>
                <a:gd name="T15" fmla="*/ 8 h 234"/>
                <a:gd name="T16" fmla="*/ 551 w 475"/>
                <a:gd name="T17" fmla="*/ 12 h 234"/>
                <a:gd name="T18" fmla="*/ 540 w 475"/>
                <a:gd name="T19" fmla="*/ 17 h 234"/>
                <a:gd name="T20" fmla="*/ 529 w 475"/>
                <a:gd name="T21" fmla="*/ 21 h 234"/>
                <a:gd name="T22" fmla="*/ 516 w 475"/>
                <a:gd name="T23" fmla="*/ 27 h 234"/>
                <a:gd name="T24" fmla="*/ 506 w 475"/>
                <a:gd name="T25" fmla="*/ 32 h 234"/>
                <a:gd name="T26" fmla="*/ 493 w 475"/>
                <a:gd name="T27" fmla="*/ 38 h 234"/>
                <a:gd name="T28" fmla="*/ 482 w 475"/>
                <a:gd name="T29" fmla="*/ 44 h 234"/>
                <a:gd name="T30" fmla="*/ 472 w 475"/>
                <a:gd name="T31" fmla="*/ 52 h 234"/>
                <a:gd name="T32" fmla="*/ 459 w 475"/>
                <a:gd name="T33" fmla="*/ 59 h 234"/>
                <a:gd name="T34" fmla="*/ 448 w 475"/>
                <a:gd name="T35" fmla="*/ 67 h 234"/>
                <a:gd name="T36" fmla="*/ 435 w 475"/>
                <a:gd name="T37" fmla="*/ 73 h 234"/>
                <a:gd name="T38" fmla="*/ 425 w 475"/>
                <a:gd name="T39" fmla="*/ 81 h 234"/>
                <a:gd name="T40" fmla="*/ 413 w 475"/>
                <a:gd name="T41" fmla="*/ 89 h 234"/>
                <a:gd name="T42" fmla="*/ 403 w 475"/>
                <a:gd name="T43" fmla="*/ 97 h 234"/>
                <a:gd name="T44" fmla="*/ 392 w 475"/>
                <a:gd name="T45" fmla="*/ 105 h 234"/>
                <a:gd name="T46" fmla="*/ 380 w 475"/>
                <a:gd name="T47" fmla="*/ 111 h 234"/>
                <a:gd name="T48" fmla="*/ 370 w 475"/>
                <a:gd name="T49" fmla="*/ 118 h 234"/>
                <a:gd name="T50" fmla="*/ 361 w 475"/>
                <a:gd name="T51" fmla="*/ 126 h 234"/>
                <a:gd name="T52" fmla="*/ 351 w 475"/>
                <a:gd name="T53" fmla="*/ 132 h 234"/>
                <a:gd name="T54" fmla="*/ 339 w 475"/>
                <a:gd name="T55" fmla="*/ 140 h 234"/>
                <a:gd name="T56" fmla="*/ 330 w 475"/>
                <a:gd name="T57" fmla="*/ 146 h 234"/>
                <a:gd name="T58" fmla="*/ 321 w 475"/>
                <a:gd name="T59" fmla="*/ 151 h 234"/>
                <a:gd name="T60" fmla="*/ 313 w 475"/>
                <a:gd name="T61" fmla="*/ 158 h 234"/>
                <a:gd name="T62" fmla="*/ 303 w 475"/>
                <a:gd name="T63" fmla="*/ 162 h 234"/>
                <a:gd name="T64" fmla="*/ 284 w 475"/>
                <a:gd name="T65" fmla="*/ 173 h 234"/>
                <a:gd name="T66" fmla="*/ 275 w 475"/>
                <a:gd name="T67" fmla="*/ 178 h 234"/>
                <a:gd name="T68" fmla="*/ 266 w 475"/>
                <a:gd name="T69" fmla="*/ 183 h 234"/>
                <a:gd name="T70" fmla="*/ 256 w 475"/>
                <a:gd name="T71" fmla="*/ 188 h 234"/>
                <a:gd name="T72" fmla="*/ 247 w 475"/>
                <a:gd name="T73" fmla="*/ 193 h 234"/>
                <a:gd name="T74" fmla="*/ 239 w 475"/>
                <a:gd name="T75" fmla="*/ 199 h 234"/>
                <a:gd name="T76" fmla="*/ 228 w 475"/>
                <a:gd name="T77" fmla="*/ 204 h 234"/>
                <a:gd name="T78" fmla="*/ 219 w 475"/>
                <a:gd name="T79" fmla="*/ 209 h 234"/>
                <a:gd name="T80" fmla="*/ 211 w 475"/>
                <a:gd name="T81" fmla="*/ 214 h 234"/>
                <a:gd name="T82" fmla="*/ 201 w 475"/>
                <a:gd name="T83" fmla="*/ 219 h 234"/>
                <a:gd name="T84" fmla="*/ 192 w 475"/>
                <a:gd name="T85" fmla="*/ 225 h 234"/>
                <a:gd name="T86" fmla="*/ 184 w 475"/>
                <a:gd name="T87" fmla="*/ 229 h 234"/>
                <a:gd name="T88" fmla="*/ 174 w 475"/>
                <a:gd name="T89" fmla="*/ 235 h 234"/>
                <a:gd name="T90" fmla="*/ 164 w 475"/>
                <a:gd name="T91" fmla="*/ 238 h 234"/>
                <a:gd name="T92" fmla="*/ 155 w 475"/>
                <a:gd name="T93" fmla="*/ 243 h 234"/>
                <a:gd name="T94" fmla="*/ 145 w 475"/>
                <a:gd name="T95" fmla="*/ 247 h 234"/>
                <a:gd name="T96" fmla="*/ 137 w 475"/>
                <a:gd name="T97" fmla="*/ 252 h 234"/>
                <a:gd name="T98" fmla="*/ 128 w 475"/>
                <a:gd name="T99" fmla="*/ 256 h 234"/>
                <a:gd name="T100" fmla="*/ 118 w 475"/>
                <a:gd name="T101" fmla="*/ 259 h 234"/>
                <a:gd name="T102" fmla="*/ 108 w 475"/>
                <a:gd name="T103" fmla="*/ 265 h 234"/>
                <a:gd name="T104" fmla="*/ 98 w 475"/>
                <a:gd name="T105" fmla="*/ 267 h 234"/>
                <a:gd name="T106" fmla="*/ 89 w 475"/>
                <a:gd name="T107" fmla="*/ 271 h 234"/>
                <a:gd name="T108" fmla="*/ 80 w 475"/>
                <a:gd name="T109" fmla="*/ 275 h 234"/>
                <a:gd name="T110" fmla="*/ 70 w 475"/>
                <a:gd name="T111" fmla="*/ 279 h 234"/>
                <a:gd name="T112" fmla="*/ 61 w 475"/>
                <a:gd name="T113" fmla="*/ 281 h 234"/>
                <a:gd name="T114" fmla="*/ 49 w 475"/>
                <a:gd name="T115" fmla="*/ 285 h 234"/>
                <a:gd name="T116" fmla="*/ 40 w 475"/>
                <a:gd name="T117" fmla="*/ 288 h 234"/>
                <a:gd name="T118" fmla="*/ 30 w 475"/>
                <a:gd name="T119" fmla="*/ 290 h 234"/>
                <a:gd name="T120" fmla="*/ 19 w 475"/>
                <a:gd name="T121" fmla="*/ 292 h 234"/>
                <a:gd name="T122" fmla="*/ 9 w 475"/>
                <a:gd name="T123" fmla="*/ 296 h 234"/>
                <a:gd name="T124" fmla="*/ 0 w 475"/>
                <a:gd name="T125" fmla="*/ 29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34">
                  <a:moveTo>
                    <a:pt x="474" y="4"/>
                  </a:moveTo>
                  <a:lnTo>
                    <a:pt x="459" y="1"/>
                  </a:lnTo>
                  <a:lnTo>
                    <a:pt x="451" y="0"/>
                  </a:lnTo>
                  <a:lnTo>
                    <a:pt x="443" y="0"/>
                  </a:lnTo>
                  <a:lnTo>
                    <a:pt x="435" y="1"/>
                  </a:lnTo>
                  <a:lnTo>
                    <a:pt x="427" y="2"/>
                  </a:lnTo>
                  <a:lnTo>
                    <a:pt x="419" y="4"/>
                  </a:lnTo>
                  <a:lnTo>
                    <a:pt x="411" y="6"/>
                  </a:lnTo>
                  <a:lnTo>
                    <a:pt x="402" y="10"/>
                  </a:lnTo>
                  <a:lnTo>
                    <a:pt x="394" y="13"/>
                  </a:lnTo>
                  <a:lnTo>
                    <a:pt x="386" y="17"/>
                  </a:lnTo>
                  <a:lnTo>
                    <a:pt x="377" y="21"/>
                  </a:lnTo>
                  <a:lnTo>
                    <a:pt x="369" y="25"/>
                  </a:lnTo>
                  <a:lnTo>
                    <a:pt x="360" y="30"/>
                  </a:lnTo>
                  <a:lnTo>
                    <a:pt x="352" y="35"/>
                  </a:lnTo>
                  <a:lnTo>
                    <a:pt x="344" y="41"/>
                  </a:lnTo>
                  <a:lnTo>
                    <a:pt x="335" y="46"/>
                  </a:lnTo>
                  <a:lnTo>
                    <a:pt x="327" y="52"/>
                  </a:lnTo>
                  <a:lnTo>
                    <a:pt x="318" y="58"/>
                  </a:lnTo>
                  <a:lnTo>
                    <a:pt x="310" y="64"/>
                  </a:lnTo>
                  <a:lnTo>
                    <a:pt x="302" y="70"/>
                  </a:lnTo>
                  <a:lnTo>
                    <a:pt x="294" y="76"/>
                  </a:lnTo>
                  <a:lnTo>
                    <a:pt x="286" y="82"/>
                  </a:lnTo>
                  <a:lnTo>
                    <a:pt x="278" y="87"/>
                  </a:lnTo>
                  <a:lnTo>
                    <a:pt x="270" y="93"/>
                  </a:lnTo>
                  <a:lnTo>
                    <a:pt x="263" y="99"/>
                  </a:lnTo>
                  <a:lnTo>
                    <a:pt x="256" y="104"/>
                  </a:lnTo>
                  <a:lnTo>
                    <a:pt x="248" y="110"/>
                  </a:lnTo>
                  <a:lnTo>
                    <a:pt x="241" y="114"/>
                  </a:lnTo>
                  <a:lnTo>
                    <a:pt x="234" y="119"/>
                  </a:lnTo>
                  <a:lnTo>
                    <a:pt x="228" y="124"/>
                  </a:lnTo>
                  <a:lnTo>
                    <a:pt x="221" y="128"/>
                  </a:lnTo>
                  <a:lnTo>
                    <a:pt x="208" y="136"/>
                  </a:lnTo>
                  <a:lnTo>
                    <a:pt x="201" y="140"/>
                  </a:lnTo>
                  <a:lnTo>
                    <a:pt x="194" y="144"/>
                  </a:lnTo>
                  <a:lnTo>
                    <a:pt x="187" y="148"/>
                  </a:lnTo>
                  <a:lnTo>
                    <a:pt x="180" y="152"/>
                  </a:lnTo>
                  <a:lnTo>
                    <a:pt x="174" y="156"/>
                  </a:lnTo>
                  <a:lnTo>
                    <a:pt x="167" y="160"/>
                  </a:lnTo>
                  <a:lnTo>
                    <a:pt x="160" y="164"/>
                  </a:lnTo>
                  <a:lnTo>
                    <a:pt x="154" y="168"/>
                  </a:lnTo>
                  <a:lnTo>
                    <a:pt x="147" y="172"/>
                  </a:lnTo>
                  <a:lnTo>
                    <a:pt x="140" y="176"/>
                  </a:lnTo>
                  <a:lnTo>
                    <a:pt x="134" y="180"/>
                  </a:lnTo>
                  <a:lnTo>
                    <a:pt x="127" y="184"/>
                  </a:lnTo>
                  <a:lnTo>
                    <a:pt x="120" y="187"/>
                  </a:lnTo>
                  <a:lnTo>
                    <a:pt x="113" y="191"/>
                  </a:lnTo>
                  <a:lnTo>
                    <a:pt x="106" y="194"/>
                  </a:lnTo>
                  <a:lnTo>
                    <a:pt x="100" y="198"/>
                  </a:lnTo>
                  <a:lnTo>
                    <a:pt x="93" y="201"/>
                  </a:lnTo>
                  <a:lnTo>
                    <a:pt x="86" y="204"/>
                  </a:lnTo>
                  <a:lnTo>
                    <a:pt x="79" y="208"/>
                  </a:lnTo>
                  <a:lnTo>
                    <a:pt x="72" y="210"/>
                  </a:lnTo>
                  <a:lnTo>
                    <a:pt x="65" y="213"/>
                  </a:lnTo>
                  <a:lnTo>
                    <a:pt x="58" y="216"/>
                  </a:lnTo>
                  <a:lnTo>
                    <a:pt x="51" y="219"/>
                  </a:lnTo>
                  <a:lnTo>
                    <a:pt x="44" y="221"/>
                  </a:lnTo>
                  <a:lnTo>
                    <a:pt x="36" y="224"/>
                  </a:lnTo>
                  <a:lnTo>
                    <a:pt x="29" y="226"/>
                  </a:lnTo>
                  <a:lnTo>
                    <a:pt x="22" y="228"/>
                  </a:lnTo>
                  <a:lnTo>
                    <a:pt x="14" y="230"/>
                  </a:lnTo>
                  <a:lnTo>
                    <a:pt x="7" y="232"/>
                  </a:lnTo>
                  <a:lnTo>
                    <a:pt x="0" y="23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Freeform 24"/>
            <p:cNvSpPr>
              <a:spLocks/>
            </p:cNvSpPr>
            <p:nvPr/>
          </p:nvSpPr>
          <p:spPr bwMode="auto">
            <a:xfrm>
              <a:off x="5288" y="2883"/>
              <a:ext cx="187" cy="12"/>
            </a:xfrm>
            <a:custGeom>
              <a:avLst/>
              <a:gdLst>
                <a:gd name="T0" fmla="*/ 219 w 159"/>
                <a:gd name="T1" fmla="*/ 0 h 11"/>
                <a:gd name="T2" fmla="*/ 205 w 159"/>
                <a:gd name="T3" fmla="*/ 0 h 11"/>
                <a:gd name="T4" fmla="*/ 198 w 159"/>
                <a:gd name="T5" fmla="*/ 1 h 11"/>
                <a:gd name="T6" fmla="*/ 192 w 159"/>
                <a:gd name="T7" fmla="*/ 2 h 11"/>
                <a:gd name="T8" fmla="*/ 183 w 159"/>
                <a:gd name="T9" fmla="*/ 2 h 11"/>
                <a:gd name="T10" fmla="*/ 179 w 159"/>
                <a:gd name="T11" fmla="*/ 2 h 11"/>
                <a:gd name="T12" fmla="*/ 172 w 159"/>
                <a:gd name="T13" fmla="*/ 3 h 11"/>
                <a:gd name="T14" fmla="*/ 165 w 159"/>
                <a:gd name="T15" fmla="*/ 4 h 11"/>
                <a:gd name="T16" fmla="*/ 158 w 159"/>
                <a:gd name="T17" fmla="*/ 4 h 11"/>
                <a:gd name="T18" fmla="*/ 151 w 159"/>
                <a:gd name="T19" fmla="*/ 5 h 11"/>
                <a:gd name="T20" fmla="*/ 143 w 159"/>
                <a:gd name="T21" fmla="*/ 8 h 11"/>
                <a:gd name="T22" fmla="*/ 136 w 159"/>
                <a:gd name="T23" fmla="*/ 8 h 11"/>
                <a:gd name="T24" fmla="*/ 131 w 159"/>
                <a:gd name="T25" fmla="*/ 8 h 11"/>
                <a:gd name="T26" fmla="*/ 123 w 159"/>
                <a:gd name="T27" fmla="*/ 9 h 11"/>
                <a:gd name="T28" fmla="*/ 116 w 159"/>
                <a:gd name="T29" fmla="*/ 10 h 11"/>
                <a:gd name="T30" fmla="*/ 109 w 159"/>
                <a:gd name="T31" fmla="*/ 10 h 11"/>
                <a:gd name="T32" fmla="*/ 102 w 159"/>
                <a:gd name="T33" fmla="*/ 10 h 11"/>
                <a:gd name="T34" fmla="*/ 95 w 159"/>
                <a:gd name="T35" fmla="*/ 11 h 11"/>
                <a:gd name="T36" fmla="*/ 89 w 159"/>
                <a:gd name="T37" fmla="*/ 11 h 11"/>
                <a:gd name="T38" fmla="*/ 81 w 159"/>
                <a:gd name="T39" fmla="*/ 12 h 11"/>
                <a:gd name="T40" fmla="*/ 76 w 159"/>
                <a:gd name="T41" fmla="*/ 12 h 11"/>
                <a:gd name="T42" fmla="*/ 68 w 159"/>
                <a:gd name="T43" fmla="*/ 12 h 11"/>
                <a:gd name="T44" fmla="*/ 62 w 159"/>
                <a:gd name="T45" fmla="*/ 12 h 11"/>
                <a:gd name="T46" fmla="*/ 55 w 159"/>
                <a:gd name="T47" fmla="*/ 12 h 11"/>
                <a:gd name="T48" fmla="*/ 48 w 159"/>
                <a:gd name="T49" fmla="*/ 12 h 11"/>
                <a:gd name="T50" fmla="*/ 41 w 159"/>
                <a:gd name="T51" fmla="*/ 12 h 11"/>
                <a:gd name="T52" fmla="*/ 34 w 159"/>
                <a:gd name="T53" fmla="*/ 12 h 11"/>
                <a:gd name="T54" fmla="*/ 28 w 159"/>
                <a:gd name="T55" fmla="*/ 12 h 11"/>
                <a:gd name="T56" fmla="*/ 21 w 159"/>
                <a:gd name="T57" fmla="*/ 12 h 11"/>
                <a:gd name="T58" fmla="*/ 14 w 159"/>
                <a:gd name="T59" fmla="*/ 12 h 11"/>
                <a:gd name="T60" fmla="*/ 7 w 159"/>
                <a:gd name="T61" fmla="*/ 12 h 11"/>
                <a:gd name="T62" fmla="*/ 0 w 159"/>
                <a:gd name="T63" fmla="*/ 11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9" h="11">
                  <a:moveTo>
                    <a:pt x="158" y="0"/>
                  </a:moveTo>
                  <a:lnTo>
                    <a:pt x="148" y="0"/>
                  </a:lnTo>
                  <a:lnTo>
                    <a:pt x="143" y="1"/>
                  </a:lnTo>
                  <a:lnTo>
                    <a:pt x="139" y="2"/>
                  </a:lnTo>
                  <a:lnTo>
                    <a:pt x="133" y="2"/>
                  </a:lnTo>
                  <a:lnTo>
                    <a:pt x="129" y="2"/>
                  </a:lnTo>
                  <a:lnTo>
                    <a:pt x="124" y="3"/>
                  </a:lnTo>
                  <a:lnTo>
                    <a:pt x="119" y="4"/>
                  </a:lnTo>
                  <a:lnTo>
                    <a:pt x="114" y="4"/>
                  </a:lnTo>
                  <a:lnTo>
                    <a:pt x="109" y="5"/>
                  </a:lnTo>
                  <a:lnTo>
                    <a:pt x="104" y="6"/>
                  </a:lnTo>
                  <a:lnTo>
                    <a:pt x="99" y="6"/>
                  </a:lnTo>
                  <a:lnTo>
                    <a:pt x="94" y="6"/>
                  </a:lnTo>
                  <a:lnTo>
                    <a:pt x="89" y="7"/>
                  </a:lnTo>
                  <a:lnTo>
                    <a:pt x="84" y="8"/>
                  </a:lnTo>
                  <a:lnTo>
                    <a:pt x="79" y="8"/>
                  </a:lnTo>
                  <a:lnTo>
                    <a:pt x="74" y="8"/>
                  </a:lnTo>
                  <a:lnTo>
                    <a:pt x="69" y="9"/>
                  </a:lnTo>
                  <a:lnTo>
                    <a:pt x="65" y="9"/>
                  </a:lnTo>
                  <a:lnTo>
                    <a:pt x="59" y="10"/>
                  </a:lnTo>
                  <a:lnTo>
                    <a:pt x="55" y="10"/>
                  </a:lnTo>
                  <a:lnTo>
                    <a:pt x="49" y="10"/>
                  </a:lnTo>
                  <a:lnTo>
                    <a:pt x="45" y="10"/>
                  </a:lnTo>
                  <a:lnTo>
                    <a:pt x="40" y="10"/>
                  </a:lnTo>
                  <a:lnTo>
                    <a:pt x="35" y="10"/>
                  </a:lnTo>
                  <a:lnTo>
                    <a:pt x="30" y="10"/>
                  </a:lnTo>
                  <a:lnTo>
                    <a:pt x="25" y="10"/>
                  </a:lnTo>
                  <a:lnTo>
                    <a:pt x="20" y="10"/>
                  </a:lnTo>
                  <a:lnTo>
                    <a:pt x="15" y="10"/>
                  </a:lnTo>
                  <a:lnTo>
                    <a:pt x="10" y="10"/>
                  </a:lnTo>
                  <a:lnTo>
                    <a:pt x="5" y="10"/>
                  </a:lnTo>
                  <a:lnTo>
                    <a:pt x="0" y="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Freeform 25"/>
            <p:cNvSpPr>
              <a:spLocks/>
            </p:cNvSpPr>
            <p:nvPr/>
          </p:nvSpPr>
          <p:spPr bwMode="auto">
            <a:xfrm>
              <a:off x="5075" y="3033"/>
              <a:ext cx="261" cy="130"/>
            </a:xfrm>
            <a:custGeom>
              <a:avLst/>
              <a:gdLst>
                <a:gd name="T0" fmla="*/ 0 w 223"/>
                <a:gd name="T1" fmla="*/ 0 h 115"/>
                <a:gd name="T2" fmla="*/ 16 w 223"/>
                <a:gd name="T3" fmla="*/ 0 h 115"/>
                <a:gd name="T4" fmla="*/ 26 w 223"/>
                <a:gd name="T5" fmla="*/ 1 h 115"/>
                <a:gd name="T6" fmla="*/ 34 w 223"/>
                <a:gd name="T7" fmla="*/ 2 h 115"/>
                <a:gd name="T8" fmla="*/ 46 w 223"/>
                <a:gd name="T9" fmla="*/ 3 h 115"/>
                <a:gd name="T10" fmla="*/ 55 w 223"/>
                <a:gd name="T11" fmla="*/ 7 h 115"/>
                <a:gd name="T12" fmla="*/ 64 w 223"/>
                <a:gd name="T13" fmla="*/ 9 h 115"/>
                <a:gd name="T14" fmla="*/ 75 w 223"/>
                <a:gd name="T15" fmla="*/ 11 h 115"/>
                <a:gd name="T16" fmla="*/ 87 w 223"/>
                <a:gd name="T17" fmla="*/ 14 h 115"/>
                <a:gd name="T18" fmla="*/ 97 w 223"/>
                <a:gd name="T19" fmla="*/ 17 h 115"/>
                <a:gd name="T20" fmla="*/ 108 w 223"/>
                <a:gd name="T21" fmla="*/ 20 h 115"/>
                <a:gd name="T22" fmla="*/ 119 w 223"/>
                <a:gd name="T23" fmla="*/ 24 h 115"/>
                <a:gd name="T24" fmla="*/ 130 w 223"/>
                <a:gd name="T25" fmla="*/ 29 h 115"/>
                <a:gd name="T26" fmla="*/ 142 w 223"/>
                <a:gd name="T27" fmla="*/ 33 h 115"/>
                <a:gd name="T28" fmla="*/ 152 w 223"/>
                <a:gd name="T29" fmla="*/ 37 h 115"/>
                <a:gd name="T30" fmla="*/ 163 w 223"/>
                <a:gd name="T31" fmla="*/ 42 h 115"/>
                <a:gd name="T32" fmla="*/ 174 w 223"/>
                <a:gd name="T33" fmla="*/ 47 h 115"/>
                <a:gd name="T34" fmla="*/ 185 w 223"/>
                <a:gd name="T35" fmla="*/ 52 h 115"/>
                <a:gd name="T36" fmla="*/ 194 w 223"/>
                <a:gd name="T37" fmla="*/ 59 h 115"/>
                <a:gd name="T38" fmla="*/ 206 w 223"/>
                <a:gd name="T39" fmla="*/ 66 h 115"/>
                <a:gd name="T40" fmla="*/ 215 w 223"/>
                <a:gd name="T41" fmla="*/ 70 h 115"/>
                <a:gd name="T42" fmla="*/ 226 w 223"/>
                <a:gd name="T43" fmla="*/ 77 h 115"/>
                <a:gd name="T44" fmla="*/ 235 w 223"/>
                <a:gd name="T45" fmla="*/ 83 h 115"/>
                <a:gd name="T46" fmla="*/ 246 w 223"/>
                <a:gd name="T47" fmla="*/ 89 h 115"/>
                <a:gd name="T48" fmla="*/ 254 w 223"/>
                <a:gd name="T49" fmla="*/ 96 h 115"/>
                <a:gd name="T50" fmla="*/ 262 w 223"/>
                <a:gd name="T51" fmla="*/ 102 h 115"/>
                <a:gd name="T52" fmla="*/ 270 w 223"/>
                <a:gd name="T53" fmla="*/ 110 h 115"/>
                <a:gd name="T54" fmla="*/ 279 w 223"/>
                <a:gd name="T55" fmla="*/ 116 h 115"/>
                <a:gd name="T56" fmla="*/ 284 w 223"/>
                <a:gd name="T57" fmla="*/ 124 h 115"/>
                <a:gd name="T58" fmla="*/ 291 w 223"/>
                <a:gd name="T59" fmla="*/ 131 h 115"/>
                <a:gd name="T60" fmla="*/ 297 w 223"/>
                <a:gd name="T61" fmla="*/ 138 h 115"/>
                <a:gd name="T62" fmla="*/ 304 w 223"/>
                <a:gd name="T63" fmla="*/ 146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3" h="115">
                  <a:moveTo>
                    <a:pt x="0" y="0"/>
                  </a:moveTo>
                  <a:lnTo>
                    <a:pt x="12" y="0"/>
                  </a:lnTo>
                  <a:lnTo>
                    <a:pt x="19" y="1"/>
                  </a:lnTo>
                  <a:lnTo>
                    <a:pt x="25" y="2"/>
                  </a:lnTo>
                  <a:lnTo>
                    <a:pt x="33" y="3"/>
                  </a:lnTo>
                  <a:lnTo>
                    <a:pt x="40" y="5"/>
                  </a:lnTo>
                  <a:lnTo>
                    <a:pt x="47" y="7"/>
                  </a:lnTo>
                  <a:lnTo>
                    <a:pt x="55" y="9"/>
                  </a:lnTo>
                  <a:lnTo>
                    <a:pt x="63" y="11"/>
                  </a:lnTo>
                  <a:lnTo>
                    <a:pt x="71" y="13"/>
                  </a:lnTo>
                  <a:lnTo>
                    <a:pt x="79" y="16"/>
                  </a:lnTo>
                  <a:lnTo>
                    <a:pt x="87" y="19"/>
                  </a:lnTo>
                  <a:lnTo>
                    <a:pt x="95" y="23"/>
                  </a:lnTo>
                  <a:lnTo>
                    <a:pt x="103" y="26"/>
                  </a:lnTo>
                  <a:lnTo>
                    <a:pt x="111" y="29"/>
                  </a:lnTo>
                  <a:lnTo>
                    <a:pt x="119" y="33"/>
                  </a:lnTo>
                  <a:lnTo>
                    <a:pt x="127" y="37"/>
                  </a:lnTo>
                  <a:lnTo>
                    <a:pt x="135" y="41"/>
                  </a:lnTo>
                  <a:lnTo>
                    <a:pt x="142" y="46"/>
                  </a:lnTo>
                  <a:lnTo>
                    <a:pt x="150" y="51"/>
                  </a:lnTo>
                  <a:lnTo>
                    <a:pt x="157" y="55"/>
                  </a:lnTo>
                  <a:lnTo>
                    <a:pt x="165" y="60"/>
                  </a:lnTo>
                  <a:lnTo>
                    <a:pt x="172" y="65"/>
                  </a:lnTo>
                  <a:lnTo>
                    <a:pt x="179" y="70"/>
                  </a:lnTo>
                  <a:lnTo>
                    <a:pt x="185" y="75"/>
                  </a:lnTo>
                  <a:lnTo>
                    <a:pt x="191" y="80"/>
                  </a:lnTo>
                  <a:lnTo>
                    <a:pt x="197" y="86"/>
                  </a:lnTo>
                  <a:lnTo>
                    <a:pt x="203" y="91"/>
                  </a:lnTo>
                  <a:lnTo>
                    <a:pt x="208" y="97"/>
                  </a:lnTo>
                  <a:lnTo>
                    <a:pt x="213" y="103"/>
                  </a:lnTo>
                  <a:lnTo>
                    <a:pt x="217" y="108"/>
                  </a:lnTo>
                  <a:lnTo>
                    <a:pt x="222" y="11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0" name="Freeform 26"/>
            <p:cNvSpPr>
              <a:spLocks/>
            </p:cNvSpPr>
            <p:nvPr/>
          </p:nvSpPr>
          <p:spPr bwMode="auto">
            <a:xfrm>
              <a:off x="5104" y="2964"/>
              <a:ext cx="297" cy="134"/>
            </a:xfrm>
            <a:custGeom>
              <a:avLst/>
              <a:gdLst>
                <a:gd name="T0" fmla="*/ 0 w 254"/>
                <a:gd name="T1" fmla="*/ 6 h 119"/>
                <a:gd name="T2" fmla="*/ 18 w 254"/>
                <a:gd name="T3" fmla="*/ 0 h 119"/>
                <a:gd name="T4" fmla="*/ 27 w 254"/>
                <a:gd name="T5" fmla="*/ 0 h 119"/>
                <a:gd name="T6" fmla="*/ 39 w 254"/>
                <a:gd name="T7" fmla="*/ 0 h 119"/>
                <a:gd name="T8" fmla="*/ 49 w 254"/>
                <a:gd name="T9" fmla="*/ 0 h 119"/>
                <a:gd name="T10" fmla="*/ 60 w 254"/>
                <a:gd name="T11" fmla="*/ 1 h 119"/>
                <a:gd name="T12" fmla="*/ 71 w 254"/>
                <a:gd name="T13" fmla="*/ 3 h 119"/>
                <a:gd name="T14" fmla="*/ 83 w 254"/>
                <a:gd name="T15" fmla="*/ 7 h 119"/>
                <a:gd name="T16" fmla="*/ 95 w 254"/>
                <a:gd name="T17" fmla="*/ 9 h 119"/>
                <a:gd name="T18" fmla="*/ 106 w 254"/>
                <a:gd name="T19" fmla="*/ 12 h 119"/>
                <a:gd name="T20" fmla="*/ 119 w 254"/>
                <a:gd name="T21" fmla="*/ 17 h 119"/>
                <a:gd name="T22" fmla="*/ 131 w 254"/>
                <a:gd name="T23" fmla="*/ 20 h 119"/>
                <a:gd name="T24" fmla="*/ 144 w 254"/>
                <a:gd name="T25" fmla="*/ 26 h 119"/>
                <a:gd name="T26" fmla="*/ 156 w 254"/>
                <a:gd name="T27" fmla="*/ 30 h 119"/>
                <a:gd name="T28" fmla="*/ 168 w 254"/>
                <a:gd name="T29" fmla="*/ 36 h 119"/>
                <a:gd name="T30" fmla="*/ 182 w 254"/>
                <a:gd name="T31" fmla="*/ 42 h 119"/>
                <a:gd name="T32" fmla="*/ 194 w 254"/>
                <a:gd name="T33" fmla="*/ 48 h 119"/>
                <a:gd name="T34" fmla="*/ 207 w 254"/>
                <a:gd name="T35" fmla="*/ 53 h 119"/>
                <a:gd name="T36" fmla="*/ 217 w 254"/>
                <a:gd name="T37" fmla="*/ 61 h 119"/>
                <a:gd name="T38" fmla="*/ 229 w 254"/>
                <a:gd name="T39" fmla="*/ 68 h 119"/>
                <a:gd name="T40" fmla="*/ 242 w 254"/>
                <a:gd name="T41" fmla="*/ 73 h 119"/>
                <a:gd name="T42" fmla="*/ 253 w 254"/>
                <a:gd name="T43" fmla="*/ 81 h 119"/>
                <a:gd name="T44" fmla="*/ 264 w 254"/>
                <a:gd name="T45" fmla="*/ 88 h 119"/>
                <a:gd name="T46" fmla="*/ 275 w 254"/>
                <a:gd name="T47" fmla="*/ 95 h 119"/>
                <a:gd name="T48" fmla="*/ 285 w 254"/>
                <a:gd name="T49" fmla="*/ 101 h 119"/>
                <a:gd name="T50" fmla="*/ 297 w 254"/>
                <a:gd name="T51" fmla="*/ 109 h 119"/>
                <a:gd name="T52" fmla="*/ 305 w 254"/>
                <a:gd name="T53" fmla="*/ 117 h 119"/>
                <a:gd name="T54" fmla="*/ 315 w 254"/>
                <a:gd name="T55" fmla="*/ 123 h 119"/>
                <a:gd name="T56" fmla="*/ 324 w 254"/>
                <a:gd name="T57" fmla="*/ 129 h 119"/>
                <a:gd name="T58" fmla="*/ 331 w 254"/>
                <a:gd name="T59" fmla="*/ 137 h 119"/>
                <a:gd name="T60" fmla="*/ 339 w 254"/>
                <a:gd name="T61" fmla="*/ 143 h 119"/>
                <a:gd name="T62" fmla="*/ 346 w 254"/>
                <a:gd name="T63" fmla="*/ 150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119">
                  <a:moveTo>
                    <a:pt x="0" y="4"/>
                  </a:moveTo>
                  <a:lnTo>
                    <a:pt x="13" y="0"/>
                  </a:lnTo>
                  <a:lnTo>
                    <a:pt x="20" y="0"/>
                  </a:lnTo>
                  <a:lnTo>
                    <a:pt x="28" y="0"/>
                  </a:lnTo>
                  <a:lnTo>
                    <a:pt x="36" y="0"/>
                  </a:lnTo>
                  <a:lnTo>
                    <a:pt x="44" y="1"/>
                  </a:lnTo>
                  <a:lnTo>
                    <a:pt x="52" y="3"/>
                  </a:lnTo>
                  <a:lnTo>
                    <a:pt x="61" y="5"/>
                  </a:lnTo>
                  <a:lnTo>
                    <a:pt x="69" y="7"/>
                  </a:lnTo>
                  <a:lnTo>
                    <a:pt x="78" y="10"/>
                  </a:lnTo>
                  <a:lnTo>
                    <a:pt x="87" y="13"/>
                  </a:lnTo>
                  <a:lnTo>
                    <a:pt x="96" y="16"/>
                  </a:lnTo>
                  <a:lnTo>
                    <a:pt x="105" y="20"/>
                  </a:lnTo>
                  <a:lnTo>
                    <a:pt x="114" y="24"/>
                  </a:lnTo>
                  <a:lnTo>
                    <a:pt x="123" y="28"/>
                  </a:lnTo>
                  <a:lnTo>
                    <a:pt x="133" y="33"/>
                  </a:lnTo>
                  <a:lnTo>
                    <a:pt x="142" y="38"/>
                  </a:lnTo>
                  <a:lnTo>
                    <a:pt x="151" y="42"/>
                  </a:lnTo>
                  <a:lnTo>
                    <a:pt x="159" y="48"/>
                  </a:lnTo>
                  <a:lnTo>
                    <a:pt x="168" y="53"/>
                  </a:lnTo>
                  <a:lnTo>
                    <a:pt x="177" y="58"/>
                  </a:lnTo>
                  <a:lnTo>
                    <a:pt x="185" y="64"/>
                  </a:lnTo>
                  <a:lnTo>
                    <a:pt x="193" y="69"/>
                  </a:lnTo>
                  <a:lnTo>
                    <a:pt x="201" y="75"/>
                  </a:lnTo>
                  <a:lnTo>
                    <a:pt x="209" y="80"/>
                  </a:lnTo>
                  <a:lnTo>
                    <a:pt x="217" y="86"/>
                  </a:lnTo>
                  <a:lnTo>
                    <a:pt x="223" y="92"/>
                  </a:lnTo>
                  <a:lnTo>
                    <a:pt x="230" y="97"/>
                  </a:lnTo>
                  <a:lnTo>
                    <a:pt x="237" y="102"/>
                  </a:lnTo>
                  <a:lnTo>
                    <a:pt x="242" y="108"/>
                  </a:lnTo>
                  <a:lnTo>
                    <a:pt x="248" y="113"/>
                  </a:lnTo>
                  <a:lnTo>
                    <a:pt x="253" y="11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Freeform 27"/>
            <p:cNvSpPr>
              <a:spLocks/>
            </p:cNvSpPr>
            <p:nvPr/>
          </p:nvSpPr>
          <p:spPr bwMode="auto">
            <a:xfrm>
              <a:off x="5187" y="2920"/>
              <a:ext cx="297" cy="81"/>
            </a:xfrm>
            <a:custGeom>
              <a:avLst/>
              <a:gdLst>
                <a:gd name="T0" fmla="*/ 0 w 254"/>
                <a:gd name="T1" fmla="*/ 7 h 72"/>
                <a:gd name="T2" fmla="*/ 21 w 254"/>
                <a:gd name="T3" fmla="*/ 1 h 72"/>
                <a:gd name="T4" fmla="*/ 30 w 254"/>
                <a:gd name="T5" fmla="*/ 1 h 72"/>
                <a:gd name="T6" fmla="*/ 41 w 254"/>
                <a:gd name="T7" fmla="*/ 0 h 72"/>
                <a:gd name="T8" fmla="*/ 51 w 254"/>
                <a:gd name="T9" fmla="*/ 0 h 72"/>
                <a:gd name="T10" fmla="*/ 63 w 254"/>
                <a:gd name="T11" fmla="*/ 1 h 72"/>
                <a:gd name="T12" fmla="*/ 74 w 254"/>
                <a:gd name="T13" fmla="*/ 2 h 72"/>
                <a:gd name="T14" fmla="*/ 84 w 254"/>
                <a:gd name="T15" fmla="*/ 3 h 72"/>
                <a:gd name="T16" fmla="*/ 96 w 254"/>
                <a:gd name="T17" fmla="*/ 7 h 72"/>
                <a:gd name="T18" fmla="*/ 106 w 254"/>
                <a:gd name="T19" fmla="*/ 9 h 72"/>
                <a:gd name="T20" fmla="*/ 118 w 254"/>
                <a:gd name="T21" fmla="*/ 11 h 72"/>
                <a:gd name="T22" fmla="*/ 129 w 254"/>
                <a:gd name="T23" fmla="*/ 14 h 72"/>
                <a:gd name="T24" fmla="*/ 139 w 254"/>
                <a:gd name="T25" fmla="*/ 17 h 72"/>
                <a:gd name="T26" fmla="*/ 152 w 254"/>
                <a:gd name="T27" fmla="*/ 20 h 72"/>
                <a:gd name="T28" fmla="*/ 163 w 254"/>
                <a:gd name="T29" fmla="*/ 24 h 72"/>
                <a:gd name="T30" fmla="*/ 174 w 254"/>
                <a:gd name="T31" fmla="*/ 29 h 72"/>
                <a:gd name="T32" fmla="*/ 185 w 254"/>
                <a:gd name="T33" fmla="*/ 33 h 72"/>
                <a:gd name="T34" fmla="*/ 195 w 254"/>
                <a:gd name="T35" fmla="*/ 37 h 72"/>
                <a:gd name="T36" fmla="*/ 208 w 254"/>
                <a:gd name="T37" fmla="*/ 42 h 72"/>
                <a:gd name="T38" fmla="*/ 219 w 254"/>
                <a:gd name="T39" fmla="*/ 46 h 72"/>
                <a:gd name="T40" fmla="*/ 229 w 254"/>
                <a:gd name="T41" fmla="*/ 50 h 72"/>
                <a:gd name="T42" fmla="*/ 241 w 254"/>
                <a:gd name="T43" fmla="*/ 54 h 72"/>
                <a:gd name="T44" fmla="*/ 251 w 254"/>
                <a:gd name="T45" fmla="*/ 59 h 72"/>
                <a:gd name="T46" fmla="*/ 263 w 254"/>
                <a:gd name="T47" fmla="*/ 63 h 72"/>
                <a:gd name="T48" fmla="*/ 274 w 254"/>
                <a:gd name="T49" fmla="*/ 68 h 72"/>
                <a:gd name="T50" fmla="*/ 284 w 254"/>
                <a:gd name="T51" fmla="*/ 71 h 72"/>
                <a:gd name="T52" fmla="*/ 293 w 254"/>
                <a:gd name="T53" fmla="*/ 74 h 72"/>
                <a:gd name="T54" fmla="*/ 305 w 254"/>
                <a:gd name="T55" fmla="*/ 79 h 72"/>
                <a:gd name="T56" fmla="*/ 316 w 254"/>
                <a:gd name="T57" fmla="*/ 82 h 72"/>
                <a:gd name="T58" fmla="*/ 325 w 254"/>
                <a:gd name="T59" fmla="*/ 84 h 72"/>
                <a:gd name="T60" fmla="*/ 337 w 254"/>
                <a:gd name="T61" fmla="*/ 88 h 72"/>
                <a:gd name="T62" fmla="*/ 346 w 254"/>
                <a:gd name="T63" fmla="*/ 90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72">
                  <a:moveTo>
                    <a:pt x="0" y="5"/>
                  </a:moveTo>
                  <a:lnTo>
                    <a:pt x="15" y="1"/>
                  </a:lnTo>
                  <a:lnTo>
                    <a:pt x="22" y="1"/>
                  </a:lnTo>
                  <a:lnTo>
                    <a:pt x="30" y="0"/>
                  </a:lnTo>
                  <a:lnTo>
                    <a:pt x="38" y="0"/>
                  </a:lnTo>
                  <a:lnTo>
                    <a:pt x="46" y="1"/>
                  </a:lnTo>
                  <a:lnTo>
                    <a:pt x="54" y="2"/>
                  </a:lnTo>
                  <a:lnTo>
                    <a:pt x="62" y="3"/>
                  </a:lnTo>
                  <a:lnTo>
                    <a:pt x="70" y="5"/>
                  </a:lnTo>
                  <a:lnTo>
                    <a:pt x="78" y="7"/>
                  </a:lnTo>
                  <a:lnTo>
                    <a:pt x="86" y="9"/>
                  </a:lnTo>
                  <a:lnTo>
                    <a:pt x="94" y="11"/>
                  </a:lnTo>
                  <a:lnTo>
                    <a:pt x="102" y="13"/>
                  </a:lnTo>
                  <a:lnTo>
                    <a:pt x="111" y="16"/>
                  </a:lnTo>
                  <a:lnTo>
                    <a:pt x="119" y="19"/>
                  </a:lnTo>
                  <a:lnTo>
                    <a:pt x="127" y="23"/>
                  </a:lnTo>
                  <a:lnTo>
                    <a:pt x="135" y="26"/>
                  </a:lnTo>
                  <a:lnTo>
                    <a:pt x="143" y="29"/>
                  </a:lnTo>
                  <a:lnTo>
                    <a:pt x="152" y="33"/>
                  </a:lnTo>
                  <a:lnTo>
                    <a:pt x="160" y="36"/>
                  </a:lnTo>
                  <a:lnTo>
                    <a:pt x="168" y="39"/>
                  </a:lnTo>
                  <a:lnTo>
                    <a:pt x="176" y="43"/>
                  </a:lnTo>
                  <a:lnTo>
                    <a:pt x="184" y="46"/>
                  </a:lnTo>
                  <a:lnTo>
                    <a:pt x="192" y="50"/>
                  </a:lnTo>
                  <a:lnTo>
                    <a:pt x="200" y="53"/>
                  </a:lnTo>
                  <a:lnTo>
                    <a:pt x="208" y="56"/>
                  </a:lnTo>
                  <a:lnTo>
                    <a:pt x="215" y="59"/>
                  </a:lnTo>
                  <a:lnTo>
                    <a:pt x="223" y="62"/>
                  </a:lnTo>
                  <a:lnTo>
                    <a:pt x="231" y="65"/>
                  </a:lnTo>
                  <a:lnTo>
                    <a:pt x="238" y="67"/>
                  </a:lnTo>
                  <a:lnTo>
                    <a:pt x="246" y="69"/>
                  </a:lnTo>
                  <a:lnTo>
                    <a:pt x="253" y="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2" name="Freeform 28"/>
            <p:cNvSpPr>
              <a:spLocks/>
            </p:cNvSpPr>
            <p:nvPr/>
          </p:nvSpPr>
          <p:spPr bwMode="auto">
            <a:xfrm>
              <a:off x="5665" y="2150"/>
              <a:ext cx="171" cy="271"/>
            </a:xfrm>
            <a:custGeom>
              <a:avLst/>
              <a:gdLst>
                <a:gd name="T0" fmla="*/ 199 w 146"/>
                <a:gd name="T1" fmla="*/ 0 h 240"/>
                <a:gd name="T2" fmla="*/ 183 w 146"/>
                <a:gd name="T3" fmla="*/ 1 h 240"/>
                <a:gd name="T4" fmla="*/ 176 w 146"/>
                <a:gd name="T5" fmla="*/ 3 h 240"/>
                <a:gd name="T6" fmla="*/ 169 w 146"/>
                <a:gd name="T7" fmla="*/ 7 h 240"/>
                <a:gd name="T8" fmla="*/ 163 w 146"/>
                <a:gd name="T9" fmla="*/ 10 h 240"/>
                <a:gd name="T10" fmla="*/ 158 w 146"/>
                <a:gd name="T11" fmla="*/ 14 h 240"/>
                <a:gd name="T12" fmla="*/ 153 w 146"/>
                <a:gd name="T13" fmla="*/ 19 h 240"/>
                <a:gd name="T14" fmla="*/ 150 w 146"/>
                <a:gd name="T15" fmla="*/ 24 h 240"/>
                <a:gd name="T16" fmla="*/ 144 w 146"/>
                <a:gd name="T17" fmla="*/ 30 h 240"/>
                <a:gd name="T18" fmla="*/ 142 w 146"/>
                <a:gd name="T19" fmla="*/ 37 h 240"/>
                <a:gd name="T20" fmla="*/ 138 w 146"/>
                <a:gd name="T21" fmla="*/ 43 h 240"/>
                <a:gd name="T22" fmla="*/ 136 w 146"/>
                <a:gd name="T23" fmla="*/ 50 h 240"/>
                <a:gd name="T24" fmla="*/ 134 w 146"/>
                <a:gd name="T25" fmla="*/ 58 h 240"/>
                <a:gd name="T26" fmla="*/ 130 w 146"/>
                <a:gd name="T27" fmla="*/ 65 h 240"/>
                <a:gd name="T28" fmla="*/ 128 w 146"/>
                <a:gd name="T29" fmla="*/ 72 h 240"/>
                <a:gd name="T30" fmla="*/ 126 w 146"/>
                <a:gd name="T31" fmla="*/ 80 h 240"/>
                <a:gd name="T32" fmla="*/ 125 w 146"/>
                <a:gd name="T33" fmla="*/ 88 h 240"/>
                <a:gd name="T34" fmla="*/ 122 w 146"/>
                <a:gd name="T35" fmla="*/ 96 h 240"/>
                <a:gd name="T36" fmla="*/ 121 w 146"/>
                <a:gd name="T37" fmla="*/ 103 h 240"/>
                <a:gd name="T38" fmla="*/ 118 w 146"/>
                <a:gd name="T39" fmla="*/ 111 h 240"/>
                <a:gd name="T40" fmla="*/ 117 w 146"/>
                <a:gd name="T41" fmla="*/ 119 h 240"/>
                <a:gd name="T42" fmla="*/ 114 w 146"/>
                <a:gd name="T43" fmla="*/ 126 h 240"/>
                <a:gd name="T44" fmla="*/ 112 w 146"/>
                <a:gd name="T45" fmla="*/ 134 h 240"/>
                <a:gd name="T46" fmla="*/ 110 w 146"/>
                <a:gd name="T47" fmla="*/ 140 h 240"/>
                <a:gd name="T48" fmla="*/ 107 w 146"/>
                <a:gd name="T49" fmla="*/ 147 h 240"/>
                <a:gd name="T50" fmla="*/ 104 w 146"/>
                <a:gd name="T51" fmla="*/ 155 h 240"/>
                <a:gd name="T52" fmla="*/ 102 w 146"/>
                <a:gd name="T53" fmla="*/ 159 h 240"/>
                <a:gd name="T54" fmla="*/ 97 w 146"/>
                <a:gd name="T55" fmla="*/ 166 h 240"/>
                <a:gd name="T56" fmla="*/ 95 w 146"/>
                <a:gd name="T57" fmla="*/ 171 h 240"/>
                <a:gd name="T58" fmla="*/ 89 w 146"/>
                <a:gd name="T59" fmla="*/ 175 h 240"/>
                <a:gd name="T60" fmla="*/ 86 w 146"/>
                <a:gd name="T61" fmla="*/ 180 h 240"/>
                <a:gd name="T62" fmla="*/ 80 w 146"/>
                <a:gd name="T63" fmla="*/ 182 h 240"/>
                <a:gd name="T64" fmla="*/ 71 w 146"/>
                <a:gd name="T65" fmla="*/ 187 h 240"/>
                <a:gd name="T66" fmla="*/ 67 w 146"/>
                <a:gd name="T67" fmla="*/ 190 h 240"/>
                <a:gd name="T68" fmla="*/ 63 w 146"/>
                <a:gd name="T69" fmla="*/ 193 h 240"/>
                <a:gd name="T70" fmla="*/ 59 w 146"/>
                <a:gd name="T71" fmla="*/ 195 h 240"/>
                <a:gd name="T72" fmla="*/ 54 w 146"/>
                <a:gd name="T73" fmla="*/ 198 h 240"/>
                <a:gd name="T74" fmla="*/ 50 w 146"/>
                <a:gd name="T75" fmla="*/ 200 h 240"/>
                <a:gd name="T76" fmla="*/ 47 w 146"/>
                <a:gd name="T77" fmla="*/ 203 h 240"/>
                <a:gd name="T78" fmla="*/ 42 w 146"/>
                <a:gd name="T79" fmla="*/ 206 h 240"/>
                <a:gd name="T80" fmla="*/ 39 w 146"/>
                <a:gd name="T81" fmla="*/ 208 h 240"/>
                <a:gd name="T82" fmla="*/ 34 w 146"/>
                <a:gd name="T83" fmla="*/ 211 h 240"/>
                <a:gd name="T84" fmla="*/ 32 w 146"/>
                <a:gd name="T85" fmla="*/ 215 h 240"/>
                <a:gd name="T86" fmla="*/ 29 w 146"/>
                <a:gd name="T87" fmla="*/ 218 h 240"/>
                <a:gd name="T88" fmla="*/ 25 w 146"/>
                <a:gd name="T89" fmla="*/ 220 h 240"/>
                <a:gd name="T90" fmla="*/ 22 w 146"/>
                <a:gd name="T91" fmla="*/ 225 h 240"/>
                <a:gd name="T92" fmla="*/ 19 w 146"/>
                <a:gd name="T93" fmla="*/ 228 h 240"/>
                <a:gd name="T94" fmla="*/ 16 w 146"/>
                <a:gd name="T95" fmla="*/ 230 h 240"/>
                <a:gd name="T96" fmla="*/ 14 w 146"/>
                <a:gd name="T97" fmla="*/ 235 h 240"/>
                <a:gd name="T98" fmla="*/ 11 w 146"/>
                <a:gd name="T99" fmla="*/ 238 h 240"/>
                <a:gd name="T100" fmla="*/ 9 w 146"/>
                <a:gd name="T101" fmla="*/ 244 h 240"/>
                <a:gd name="T102" fmla="*/ 7 w 146"/>
                <a:gd name="T103" fmla="*/ 247 h 240"/>
                <a:gd name="T104" fmla="*/ 6 w 146"/>
                <a:gd name="T105" fmla="*/ 251 h 240"/>
                <a:gd name="T106" fmla="*/ 5 w 146"/>
                <a:gd name="T107" fmla="*/ 256 h 240"/>
                <a:gd name="T108" fmla="*/ 2 w 146"/>
                <a:gd name="T109" fmla="*/ 260 h 240"/>
                <a:gd name="T110" fmla="*/ 1 w 146"/>
                <a:gd name="T111" fmla="*/ 265 h 240"/>
                <a:gd name="T112" fmla="*/ 1 w 146"/>
                <a:gd name="T113" fmla="*/ 270 h 240"/>
                <a:gd name="T114" fmla="*/ 0 w 146"/>
                <a:gd name="T115" fmla="*/ 276 h 240"/>
                <a:gd name="T116" fmla="*/ 0 w 146"/>
                <a:gd name="T117" fmla="*/ 280 h 240"/>
                <a:gd name="T118" fmla="*/ 1 w 146"/>
                <a:gd name="T119" fmla="*/ 287 h 240"/>
                <a:gd name="T120" fmla="*/ 1 w 146"/>
                <a:gd name="T121" fmla="*/ 292 h 240"/>
                <a:gd name="T122" fmla="*/ 1 w 146"/>
                <a:gd name="T123" fmla="*/ 297 h 240"/>
                <a:gd name="T124" fmla="*/ 5 w 146"/>
                <a:gd name="T125" fmla="*/ 305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6" h="240">
                  <a:moveTo>
                    <a:pt x="145" y="0"/>
                  </a:moveTo>
                  <a:lnTo>
                    <a:pt x="133" y="1"/>
                  </a:lnTo>
                  <a:lnTo>
                    <a:pt x="128" y="3"/>
                  </a:lnTo>
                  <a:lnTo>
                    <a:pt x="123" y="5"/>
                  </a:lnTo>
                  <a:lnTo>
                    <a:pt x="119" y="8"/>
                  </a:lnTo>
                  <a:lnTo>
                    <a:pt x="115" y="11"/>
                  </a:lnTo>
                  <a:lnTo>
                    <a:pt x="112" y="15"/>
                  </a:lnTo>
                  <a:lnTo>
                    <a:pt x="109" y="19"/>
                  </a:lnTo>
                  <a:lnTo>
                    <a:pt x="105" y="24"/>
                  </a:lnTo>
                  <a:lnTo>
                    <a:pt x="103" y="29"/>
                  </a:lnTo>
                  <a:lnTo>
                    <a:pt x="101" y="34"/>
                  </a:lnTo>
                  <a:lnTo>
                    <a:pt x="99" y="39"/>
                  </a:lnTo>
                  <a:lnTo>
                    <a:pt x="97" y="45"/>
                  </a:lnTo>
                  <a:lnTo>
                    <a:pt x="95" y="51"/>
                  </a:lnTo>
                  <a:lnTo>
                    <a:pt x="93" y="57"/>
                  </a:lnTo>
                  <a:lnTo>
                    <a:pt x="92" y="63"/>
                  </a:lnTo>
                  <a:lnTo>
                    <a:pt x="91" y="69"/>
                  </a:lnTo>
                  <a:lnTo>
                    <a:pt x="89" y="75"/>
                  </a:lnTo>
                  <a:lnTo>
                    <a:pt x="88" y="81"/>
                  </a:lnTo>
                  <a:lnTo>
                    <a:pt x="86" y="87"/>
                  </a:lnTo>
                  <a:lnTo>
                    <a:pt x="85" y="93"/>
                  </a:lnTo>
                  <a:lnTo>
                    <a:pt x="83" y="99"/>
                  </a:lnTo>
                  <a:lnTo>
                    <a:pt x="82" y="105"/>
                  </a:lnTo>
                  <a:lnTo>
                    <a:pt x="80" y="110"/>
                  </a:lnTo>
                  <a:lnTo>
                    <a:pt x="78" y="115"/>
                  </a:lnTo>
                  <a:lnTo>
                    <a:pt x="76" y="121"/>
                  </a:lnTo>
                  <a:lnTo>
                    <a:pt x="74" y="125"/>
                  </a:lnTo>
                  <a:lnTo>
                    <a:pt x="71" y="130"/>
                  </a:lnTo>
                  <a:lnTo>
                    <a:pt x="69" y="134"/>
                  </a:lnTo>
                  <a:lnTo>
                    <a:pt x="65" y="137"/>
                  </a:lnTo>
                  <a:lnTo>
                    <a:pt x="62" y="141"/>
                  </a:lnTo>
                  <a:lnTo>
                    <a:pt x="58" y="143"/>
                  </a:lnTo>
                  <a:lnTo>
                    <a:pt x="52" y="147"/>
                  </a:lnTo>
                  <a:lnTo>
                    <a:pt x="49" y="149"/>
                  </a:lnTo>
                  <a:lnTo>
                    <a:pt x="46" y="151"/>
                  </a:lnTo>
                  <a:lnTo>
                    <a:pt x="43" y="153"/>
                  </a:lnTo>
                  <a:lnTo>
                    <a:pt x="39" y="155"/>
                  </a:lnTo>
                  <a:lnTo>
                    <a:pt x="37" y="157"/>
                  </a:lnTo>
                  <a:lnTo>
                    <a:pt x="34" y="159"/>
                  </a:lnTo>
                  <a:lnTo>
                    <a:pt x="31" y="161"/>
                  </a:lnTo>
                  <a:lnTo>
                    <a:pt x="28" y="163"/>
                  </a:lnTo>
                  <a:lnTo>
                    <a:pt x="25" y="166"/>
                  </a:lnTo>
                  <a:lnTo>
                    <a:pt x="23" y="168"/>
                  </a:lnTo>
                  <a:lnTo>
                    <a:pt x="21" y="171"/>
                  </a:lnTo>
                  <a:lnTo>
                    <a:pt x="18" y="173"/>
                  </a:lnTo>
                  <a:lnTo>
                    <a:pt x="16" y="176"/>
                  </a:lnTo>
                  <a:lnTo>
                    <a:pt x="14" y="179"/>
                  </a:lnTo>
                  <a:lnTo>
                    <a:pt x="12" y="181"/>
                  </a:lnTo>
                  <a:lnTo>
                    <a:pt x="10" y="184"/>
                  </a:lnTo>
                  <a:lnTo>
                    <a:pt x="8" y="187"/>
                  </a:lnTo>
                  <a:lnTo>
                    <a:pt x="7" y="191"/>
                  </a:lnTo>
                  <a:lnTo>
                    <a:pt x="5" y="194"/>
                  </a:lnTo>
                  <a:lnTo>
                    <a:pt x="4" y="197"/>
                  </a:lnTo>
                  <a:lnTo>
                    <a:pt x="3" y="201"/>
                  </a:lnTo>
                  <a:lnTo>
                    <a:pt x="2" y="204"/>
                  </a:lnTo>
                  <a:lnTo>
                    <a:pt x="1" y="208"/>
                  </a:lnTo>
                  <a:lnTo>
                    <a:pt x="1" y="212"/>
                  </a:lnTo>
                  <a:lnTo>
                    <a:pt x="0" y="216"/>
                  </a:lnTo>
                  <a:lnTo>
                    <a:pt x="0" y="220"/>
                  </a:lnTo>
                  <a:lnTo>
                    <a:pt x="1" y="225"/>
                  </a:lnTo>
                  <a:lnTo>
                    <a:pt x="1" y="229"/>
                  </a:lnTo>
                  <a:lnTo>
                    <a:pt x="1" y="233"/>
                  </a:lnTo>
                  <a:lnTo>
                    <a:pt x="3" y="23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3" name="Freeform 29"/>
            <p:cNvSpPr>
              <a:spLocks/>
            </p:cNvSpPr>
            <p:nvPr/>
          </p:nvSpPr>
          <p:spPr bwMode="auto">
            <a:xfrm>
              <a:off x="5453" y="2022"/>
              <a:ext cx="272" cy="474"/>
            </a:xfrm>
            <a:custGeom>
              <a:avLst/>
              <a:gdLst>
                <a:gd name="T0" fmla="*/ 308 w 232"/>
                <a:gd name="T1" fmla="*/ 26 h 420"/>
                <a:gd name="T2" fmla="*/ 295 w 232"/>
                <a:gd name="T3" fmla="*/ 47 h 420"/>
                <a:gd name="T4" fmla="*/ 280 w 232"/>
                <a:gd name="T5" fmla="*/ 63 h 420"/>
                <a:gd name="T6" fmla="*/ 264 w 232"/>
                <a:gd name="T7" fmla="*/ 78 h 420"/>
                <a:gd name="T8" fmla="*/ 246 w 232"/>
                <a:gd name="T9" fmla="*/ 88 h 420"/>
                <a:gd name="T10" fmla="*/ 226 w 232"/>
                <a:gd name="T11" fmla="*/ 97 h 420"/>
                <a:gd name="T12" fmla="*/ 206 w 232"/>
                <a:gd name="T13" fmla="*/ 103 h 420"/>
                <a:gd name="T14" fmla="*/ 185 w 232"/>
                <a:gd name="T15" fmla="*/ 109 h 420"/>
                <a:gd name="T16" fmla="*/ 165 w 232"/>
                <a:gd name="T17" fmla="*/ 116 h 420"/>
                <a:gd name="T18" fmla="*/ 145 w 232"/>
                <a:gd name="T19" fmla="*/ 122 h 420"/>
                <a:gd name="T20" fmla="*/ 127 w 232"/>
                <a:gd name="T21" fmla="*/ 130 h 420"/>
                <a:gd name="T22" fmla="*/ 107 w 232"/>
                <a:gd name="T23" fmla="*/ 139 h 420"/>
                <a:gd name="T24" fmla="*/ 90 w 232"/>
                <a:gd name="T25" fmla="*/ 150 h 420"/>
                <a:gd name="T26" fmla="*/ 77 w 232"/>
                <a:gd name="T27" fmla="*/ 166 h 420"/>
                <a:gd name="T28" fmla="*/ 66 w 232"/>
                <a:gd name="T29" fmla="*/ 184 h 420"/>
                <a:gd name="T30" fmla="*/ 56 w 232"/>
                <a:gd name="T31" fmla="*/ 207 h 420"/>
                <a:gd name="T32" fmla="*/ 53 w 232"/>
                <a:gd name="T33" fmla="*/ 219 h 420"/>
                <a:gd name="T34" fmla="*/ 48 w 232"/>
                <a:gd name="T35" fmla="*/ 231 h 420"/>
                <a:gd name="T36" fmla="*/ 45 w 232"/>
                <a:gd name="T37" fmla="*/ 247 h 420"/>
                <a:gd name="T38" fmla="*/ 39 w 232"/>
                <a:gd name="T39" fmla="*/ 264 h 420"/>
                <a:gd name="T40" fmla="*/ 33 w 232"/>
                <a:gd name="T41" fmla="*/ 281 h 420"/>
                <a:gd name="T42" fmla="*/ 27 w 232"/>
                <a:gd name="T43" fmla="*/ 301 h 420"/>
                <a:gd name="T44" fmla="*/ 22 w 232"/>
                <a:gd name="T45" fmla="*/ 323 h 420"/>
                <a:gd name="T46" fmla="*/ 16 w 232"/>
                <a:gd name="T47" fmla="*/ 343 h 420"/>
                <a:gd name="T48" fmla="*/ 13 w 232"/>
                <a:gd name="T49" fmla="*/ 362 h 420"/>
                <a:gd name="T50" fmla="*/ 8 w 232"/>
                <a:gd name="T51" fmla="*/ 380 h 420"/>
                <a:gd name="T52" fmla="*/ 5 w 232"/>
                <a:gd name="T53" fmla="*/ 398 h 420"/>
                <a:gd name="T54" fmla="*/ 1 w 232"/>
                <a:gd name="T55" fmla="*/ 414 h 420"/>
                <a:gd name="T56" fmla="*/ 0 w 232"/>
                <a:gd name="T57" fmla="*/ 428 h 420"/>
                <a:gd name="T58" fmla="*/ 0 w 232"/>
                <a:gd name="T59" fmla="*/ 439 h 420"/>
                <a:gd name="T60" fmla="*/ 0 w 232"/>
                <a:gd name="T61" fmla="*/ 447 h 420"/>
                <a:gd name="T62" fmla="*/ 6 w 232"/>
                <a:gd name="T63" fmla="*/ 453 h 420"/>
                <a:gd name="T64" fmla="*/ 9 w 232"/>
                <a:gd name="T65" fmla="*/ 456 h 420"/>
                <a:gd name="T66" fmla="*/ 15 w 232"/>
                <a:gd name="T67" fmla="*/ 462 h 420"/>
                <a:gd name="T68" fmla="*/ 22 w 232"/>
                <a:gd name="T69" fmla="*/ 466 h 420"/>
                <a:gd name="T70" fmla="*/ 30 w 232"/>
                <a:gd name="T71" fmla="*/ 472 h 420"/>
                <a:gd name="T72" fmla="*/ 40 w 232"/>
                <a:gd name="T73" fmla="*/ 477 h 420"/>
                <a:gd name="T74" fmla="*/ 48 w 232"/>
                <a:gd name="T75" fmla="*/ 484 h 420"/>
                <a:gd name="T76" fmla="*/ 57 w 232"/>
                <a:gd name="T77" fmla="*/ 491 h 420"/>
                <a:gd name="T78" fmla="*/ 67 w 232"/>
                <a:gd name="T79" fmla="*/ 495 h 420"/>
                <a:gd name="T80" fmla="*/ 77 w 232"/>
                <a:gd name="T81" fmla="*/ 502 h 420"/>
                <a:gd name="T82" fmla="*/ 87 w 232"/>
                <a:gd name="T83" fmla="*/ 508 h 420"/>
                <a:gd name="T84" fmla="*/ 96 w 232"/>
                <a:gd name="T85" fmla="*/ 514 h 420"/>
                <a:gd name="T86" fmla="*/ 103 w 232"/>
                <a:gd name="T87" fmla="*/ 519 h 420"/>
                <a:gd name="T88" fmla="*/ 111 w 232"/>
                <a:gd name="T89" fmla="*/ 525 h 420"/>
                <a:gd name="T90" fmla="*/ 117 w 232"/>
                <a:gd name="T91" fmla="*/ 529 h 420"/>
                <a:gd name="T92" fmla="*/ 122 w 232"/>
                <a:gd name="T93" fmla="*/ 534 h 4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2" h="420">
                  <a:moveTo>
                    <a:pt x="231" y="0"/>
                  </a:moveTo>
                  <a:lnTo>
                    <a:pt x="224" y="20"/>
                  </a:lnTo>
                  <a:lnTo>
                    <a:pt x="220" y="29"/>
                  </a:lnTo>
                  <a:lnTo>
                    <a:pt x="215" y="37"/>
                  </a:lnTo>
                  <a:lnTo>
                    <a:pt x="210" y="44"/>
                  </a:lnTo>
                  <a:lnTo>
                    <a:pt x="204" y="50"/>
                  </a:lnTo>
                  <a:lnTo>
                    <a:pt x="198" y="56"/>
                  </a:lnTo>
                  <a:lnTo>
                    <a:pt x="192" y="61"/>
                  </a:lnTo>
                  <a:lnTo>
                    <a:pt x="186" y="65"/>
                  </a:lnTo>
                  <a:lnTo>
                    <a:pt x="179" y="69"/>
                  </a:lnTo>
                  <a:lnTo>
                    <a:pt x="172" y="73"/>
                  </a:lnTo>
                  <a:lnTo>
                    <a:pt x="165" y="76"/>
                  </a:lnTo>
                  <a:lnTo>
                    <a:pt x="158" y="79"/>
                  </a:lnTo>
                  <a:lnTo>
                    <a:pt x="150" y="81"/>
                  </a:lnTo>
                  <a:lnTo>
                    <a:pt x="142" y="84"/>
                  </a:lnTo>
                  <a:lnTo>
                    <a:pt x="135" y="86"/>
                  </a:lnTo>
                  <a:lnTo>
                    <a:pt x="128" y="89"/>
                  </a:lnTo>
                  <a:lnTo>
                    <a:pt x="120" y="91"/>
                  </a:lnTo>
                  <a:lnTo>
                    <a:pt x="113" y="93"/>
                  </a:lnTo>
                  <a:lnTo>
                    <a:pt x="106" y="96"/>
                  </a:lnTo>
                  <a:lnTo>
                    <a:pt x="98" y="99"/>
                  </a:lnTo>
                  <a:lnTo>
                    <a:pt x="92" y="102"/>
                  </a:lnTo>
                  <a:lnTo>
                    <a:pt x="85" y="105"/>
                  </a:lnTo>
                  <a:lnTo>
                    <a:pt x="78" y="109"/>
                  </a:lnTo>
                  <a:lnTo>
                    <a:pt x="72" y="113"/>
                  </a:lnTo>
                  <a:lnTo>
                    <a:pt x="66" y="118"/>
                  </a:lnTo>
                  <a:lnTo>
                    <a:pt x="61" y="123"/>
                  </a:lnTo>
                  <a:lnTo>
                    <a:pt x="56" y="130"/>
                  </a:lnTo>
                  <a:lnTo>
                    <a:pt x="52" y="137"/>
                  </a:lnTo>
                  <a:lnTo>
                    <a:pt x="48" y="144"/>
                  </a:lnTo>
                  <a:lnTo>
                    <a:pt x="44" y="153"/>
                  </a:lnTo>
                  <a:lnTo>
                    <a:pt x="41" y="162"/>
                  </a:lnTo>
                  <a:lnTo>
                    <a:pt x="39" y="168"/>
                  </a:lnTo>
                  <a:lnTo>
                    <a:pt x="38" y="172"/>
                  </a:lnTo>
                  <a:lnTo>
                    <a:pt x="37" y="177"/>
                  </a:lnTo>
                  <a:lnTo>
                    <a:pt x="35" y="182"/>
                  </a:lnTo>
                  <a:lnTo>
                    <a:pt x="34" y="188"/>
                  </a:lnTo>
                  <a:lnTo>
                    <a:pt x="32" y="194"/>
                  </a:lnTo>
                  <a:lnTo>
                    <a:pt x="30" y="200"/>
                  </a:lnTo>
                  <a:lnTo>
                    <a:pt x="28" y="207"/>
                  </a:lnTo>
                  <a:lnTo>
                    <a:pt x="26" y="214"/>
                  </a:lnTo>
                  <a:lnTo>
                    <a:pt x="24" y="221"/>
                  </a:lnTo>
                  <a:lnTo>
                    <a:pt x="22" y="229"/>
                  </a:lnTo>
                  <a:lnTo>
                    <a:pt x="20" y="237"/>
                  </a:lnTo>
                  <a:lnTo>
                    <a:pt x="18" y="245"/>
                  </a:lnTo>
                  <a:lnTo>
                    <a:pt x="16" y="253"/>
                  </a:lnTo>
                  <a:lnTo>
                    <a:pt x="14" y="261"/>
                  </a:lnTo>
                  <a:lnTo>
                    <a:pt x="12" y="269"/>
                  </a:lnTo>
                  <a:lnTo>
                    <a:pt x="10" y="276"/>
                  </a:lnTo>
                  <a:lnTo>
                    <a:pt x="9" y="284"/>
                  </a:lnTo>
                  <a:lnTo>
                    <a:pt x="7" y="292"/>
                  </a:lnTo>
                  <a:lnTo>
                    <a:pt x="6" y="299"/>
                  </a:lnTo>
                  <a:lnTo>
                    <a:pt x="4" y="306"/>
                  </a:lnTo>
                  <a:lnTo>
                    <a:pt x="3" y="313"/>
                  </a:lnTo>
                  <a:lnTo>
                    <a:pt x="2" y="319"/>
                  </a:lnTo>
                  <a:lnTo>
                    <a:pt x="1" y="325"/>
                  </a:lnTo>
                  <a:lnTo>
                    <a:pt x="0" y="331"/>
                  </a:lnTo>
                  <a:lnTo>
                    <a:pt x="0" y="336"/>
                  </a:lnTo>
                  <a:lnTo>
                    <a:pt x="0" y="341"/>
                  </a:lnTo>
                  <a:lnTo>
                    <a:pt x="0" y="345"/>
                  </a:lnTo>
                  <a:lnTo>
                    <a:pt x="0" y="348"/>
                  </a:lnTo>
                  <a:lnTo>
                    <a:pt x="0" y="351"/>
                  </a:lnTo>
                  <a:lnTo>
                    <a:pt x="2" y="353"/>
                  </a:lnTo>
                  <a:lnTo>
                    <a:pt x="4" y="355"/>
                  </a:lnTo>
                  <a:lnTo>
                    <a:pt x="5" y="357"/>
                  </a:lnTo>
                  <a:lnTo>
                    <a:pt x="7" y="358"/>
                  </a:lnTo>
                  <a:lnTo>
                    <a:pt x="9" y="360"/>
                  </a:lnTo>
                  <a:lnTo>
                    <a:pt x="11" y="362"/>
                  </a:lnTo>
                  <a:lnTo>
                    <a:pt x="14" y="364"/>
                  </a:lnTo>
                  <a:lnTo>
                    <a:pt x="16" y="366"/>
                  </a:lnTo>
                  <a:lnTo>
                    <a:pt x="19" y="368"/>
                  </a:lnTo>
                  <a:lnTo>
                    <a:pt x="22" y="370"/>
                  </a:lnTo>
                  <a:lnTo>
                    <a:pt x="25" y="373"/>
                  </a:lnTo>
                  <a:lnTo>
                    <a:pt x="29" y="375"/>
                  </a:lnTo>
                  <a:lnTo>
                    <a:pt x="32" y="377"/>
                  </a:lnTo>
                  <a:lnTo>
                    <a:pt x="35" y="380"/>
                  </a:lnTo>
                  <a:lnTo>
                    <a:pt x="39" y="382"/>
                  </a:lnTo>
                  <a:lnTo>
                    <a:pt x="42" y="385"/>
                  </a:lnTo>
                  <a:lnTo>
                    <a:pt x="46" y="387"/>
                  </a:lnTo>
                  <a:lnTo>
                    <a:pt x="49" y="389"/>
                  </a:lnTo>
                  <a:lnTo>
                    <a:pt x="53" y="392"/>
                  </a:lnTo>
                  <a:lnTo>
                    <a:pt x="56" y="394"/>
                  </a:lnTo>
                  <a:lnTo>
                    <a:pt x="60" y="397"/>
                  </a:lnTo>
                  <a:lnTo>
                    <a:pt x="63" y="399"/>
                  </a:lnTo>
                  <a:lnTo>
                    <a:pt x="66" y="401"/>
                  </a:lnTo>
                  <a:lnTo>
                    <a:pt x="70" y="403"/>
                  </a:lnTo>
                  <a:lnTo>
                    <a:pt x="72" y="406"/>
                  </a:lnTo>
                  <a:lnTo>
                    <a:pt x="75" y="408"/>
                  </a:lnTo>
                  <a:lnTo>
                    <a:pt x="78" y="410"/>
                  </a:lnTo>
                  <a:lnTo>
                    <a:pt x="81" y="412"/>
                  </a:lnTo>
                  <a:lnTo>
                    <a:pt x="83" y="414"/>
                  </a:lnTo>
                  <a:lnTo>
                    <a:pt x="85" y="416"/>
                  </a:lnTo>
                  <a:lnTo>
                    <a:pt x="87" y="417"/>
                  </a:lnTo>
                  <a:lnTo>
                    <a:pt x="89" y="4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Freeform 30"/>
            <p:cNvSpPr>
              <a:spLocks/>
            </p:cNvSpPr>
            <p:nvPr/>
          </p:nvSpPr>
          <p:spPr bwMode="auto">
            <a:xfrm>
              <a:off x="4751" y="2312"/>
              <a:ext cx="103" cy="88"/>
            </a:xfrm>
            <a:custGeom>
              <a:avLst/>
              <a:gdLst>
                <a:gd name="T0" fmla="*/ 0 w 88"/>
                <a:gd name="T1" fmla="*/ 98 h 78"/>
                <a:gd name="T2" fmla="*/ 9 w 88"/>
                <a:gd name="T3" fmla="*/ 94 h 78"/>
                <a:gd name="T4" fmla="*/ 14 w 88"/>
                <a:gd name="T5" fmla="*/ 91 h 78"/>
                <a:gd name="T6" fmla="*/ 19 w 88"/>
                <a:gd name="T7" fmla="*/ 89 h 78"/>
                <a:gd name="T8" fmla="*/ 23 w 88"/>
                <a:gd name="T9" fmla="*/ 87 h 78"/>
                <a:gd name="T10" fmla="*/ 27 w 88"/>
                <a:gd name="T11" fmla="*/ 83 h 78"/>
                <a:gd name="T12" fmla="*/ 30 w 88"/>
                <a:gd name="T13" fmla="*/ 80 h 78"/>
                <a:gd name="T14" fmla="*/ 34 w 88"/>
                <a:gd name="T15" fmla="*/ 78 h 78"/>
                <a:gd name="T16" fmla="*/ 39 w 88"/>
                <a:gd name="T17" fmla="*/ 73 h 78"/>
                <a:gd name="T18" fmla="*/ 41 w 88"/>
                <a:gd name="T19" fmla="*/ 70 h 78"/>
                <a:gd name="T20" fmla="*/ 43 w 88"/>
                <a:gd name="T21" fmla="*/ 68 h 78"/>
                <a:gd name="T22" fmla="*/ 47 w 88"/>
                <a:gd name="T23" fmla="*/ 63 h 78"/>
                <a:gd name="T24" fmla="*/ 50 w 88"/>
                <a:gd name="T25" fmla="*/ 60 h 78"/>
                <a:gd name="T26" fmla="*/ 54 w 88"/>
                <a:gd name="T27" fmla="*/ 56 h 78"/>
                <a:gd name="T28" fmla="*/ 56 w 88"/>
                <a:gd name="T29" fmla="*/ 52 h 78"/>
                <a:gd name="T30" fmla="*/ 59 w 88"/>
                <a:gd name="T31" fmla="*/ 49 h 78"/>
                <a:gd name="T32" fmla="*/ 62 w 88"/>
                <a:gd name="T33" fmla="*/ 44 h 78"/>
                <a:gd name="T34" fmla="*/ 64 w 88"/>
                <a:gd name="T35" fmla="*/ 41 h 78"/>
                <a:gd name="T36" fmla="*/ 67 w 88"/>
                <a:gd name="T37" fmla="*/ 38 h 78"/>
                <a:gd name="T38" fmla="*/ 71 w 88"/>
                <a:gd name="T39" fmla="*/ 34 h 78"/>
                <a:gd name="T40" fmla="*/ 74 w 88"/>
                <a:gd name="T41" fmla="*/ 30 h 78"/>
                <a:gd name="T42" fmla="*/ 77 w 88"/>
                <a:gd name="T43" fmla="*/ 27 h 78"/>
                <a:gd name="T44" fmla="*/ 80 w 88"/>
                <a:gd name="T45" fmla="*/ 23 h 78"/>
                <a:gd name="T46" fmla="*/ 83 w 88"/>
                <a:gd name="T47" fmla="*/ 20 h 78"/>
                <a:gd name="T48" fmla="*/ 88 w 88"/>
                <a:gd name="T49" fmla="*/ 18 h 78"/>
                <a:gd name="T50" fmla="*/ 90 w 88"/>
                <a:gd name="T51" fmla="*/ 14 h 78"/>
                <a:gd name="T52" fmla="*/ 95 w 88"/>
                <a:gd name="T53" fmla="*/ 11 h 78"/>
                <a:gd name="T54" fmla="*/ 98 w 88"/>
                <a:gd name="T55" fmla="*/ 9 h 78"/>
                <a:gd name="T56" fmla="*/ 104 w 88"/>
                <a:gd name="T57" fmla="*/ 7 h 78"/>
                <a:gd name="T58" fmla="*/ 108 w 88"/>
                <a:gd name="T59" fmla="*/ 3 h 78"/>
                <a:gd name="T60" fmla="*/ 114 w 88"/>
                <a:gd name="T61" fmla="*/ 2 h 78"/>
                <a:gd name="T62" fmla="*/ 119 w 88"/>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78">
                  <a:moveTo>
                    <a:pt x="0" y="77"/>
                  </a:moveTo>
                  <a:lnTo>
                    <a:pt x="7" y="74"/>
                  </a:lnTo>
                  <a:lnTo>
                    <a:pt x="10" y="72"/>
                  </a:lnTo>
                  <a:lnTo>
                    <a:pt x="14" y="70"/>
                  </a:lnTo>
                  <a:lnTo>
                    <a:pt x="17" y="68"/>
                  </a:lnTo>
                  <a:lnTo>
                    <a:pt x="20" y="66"/>
                  </a:lnTo>
                  <a:lnTo>
                    <a:pt x="22" y="63"/>
                  </a:lnTo>
                  <a:lnTo>
                    <a:pt x="25" y="61"/>
                  </a:lnTo>
                  <a:lnTo>
                    <a:pt x="28" y="58"/>
                  </a:lnTo>
                  <a:lnTo>
                    <a:pt x="30" y="55"/>
                  </a:lnTo>
                  <a:lnTo>
                    <a:pt x="32" y="53"/>
                  </a:lnTo>
                  <a:lnTo>
                    <a:pt x="34" y="50"/>
                  </a:lnTo>
                  <a:lnTo>
                    <a:pt x="37" y="47"/>
                  </a:lnTo>
                  <a:lnTo>
                    <a:pt x="39" y="44"/>
                  </a:lnTo>
                  <a:lnTo>
                    <a:pt x="41" y="41"/>
                  </a:lnTo>
                  <a:lnTo>
                    <a:pt x="43" y="38"/>
                  </a:lnTo>
                  <a:lnTo>
                    <a:pt x="45" y="35"/>
                  </a:lnTo>
                  <a:lnTo>
                    <a:pt x="47" y="32"/>
                  </a:lnTo>
                  <a:lnTo>
                    <a:pt x="49" y="30"/>
                  </a:lnTo>
                  <a:lnTo>
                    <a:pt x="52" y="27"/>
                  </a:lnTo>
                  <a:lnTo>
                    <a:pt x="54" y="24"/>
                  </a:lnTo>
                  <a:lnTo>
                    <a:pt x="56" y="21"/>
                  </a:lnTo>
                  <a:lnTo>
                    <a:pt x="58" y="18"/>
                  </a:lnTo>
                  <a:lnTo>
                    <a:pt x="61" y="16"/>
                  </a:lnTo>
                  <a:lnTo>
                    <a:pt x="64" y="14"/>
                  </a:lnTo>
                  <a:lnTo>
                    <a:pt x="66" y="11"/>
                  </a:lnTo>
                  <a:lnTo>
                    <a:pt x="69" y="9"/>
                  </a:lnTo>
                  <a:lnTo>
                    <a:pt x="72" y="7"/>
                  </a:lnTo>
                  <a:lnTo>
                    <a:pt x="76" y="5"/>
                  </a:lnTo>
                  <a:lnTo>
                    <a:pt x="79" y="3"/>
                  </a:lnTo>
                  <a:lnTo>
                    <a:pt x="83" y="2"/>
                  </a:lnTo>
                  <a:lnTo>
                    <a:pt x="87"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5" name="Freeform 31"/>
            <p:cNvSpPr>
              <a:spLocks/>
            </p:cNvSpPr>
            <p:nvPr/>
          </p:nvSpPr>
          <p:spPr bwMode="auto">
            <a:xfrm>
              <a:off x="4195" y="2377"/>
              <a:ext cx="817" cy="453"/>
            </a:xfrm>
            <a:custGeom>
              <a:avLst/>
              <a:gdLst>
                <a:gd name="T0" fmla="*/ 941 w 698"/>
                <a:gd name="T1" fmla="*/ 31 h 401"/>
                <a:gd name="T2" fmla="*/ 950 w 698"/>
                <a:gd name="T3" fmla="*/ 59 h 401"/>
                <a:gd name="T4" fmla="*/ 955 w 698"/>
                <a:gd name="T5" fmla="*/ 81 h 401"/>
                <a:gd name="T6" fmla="*/ 950 w 698"/>
                <a:gd name="T7" fmla="*/ 101 h 401"/>
                <a:gd name="T8" fmla="*/ 941 w 698"/>
                <a:gd name="T9" fmla="*/ 116 h 401"/>
                <a:gd name="T10" fmla="*/ 927 w 698"/>
                <a:gd name="T11" fmla="*/ 130 h 401"/>
                <a:gd name="T12" fmla="*/ 909 w 698"/>
                <a:gd name="T13" fmla="*/ 140 h 401"/>
                <a:gd name="T14" fmla="*/ 890 w 698"/>
                <a:gd name="T15" fmla="*/ 150 h 401"/>
                <a:gd name="T16" fmla="*/ 865 w 698"/>
                <a:gd name="T17" fmla="*/ 158 h 401"/>
                <a:gd name="T18" fmla="*/ 840 w 698"/>
                <a:gd name="T19" fmla="*/ 166 h 401"/>
                <a:gd name="T20" fmla="*/ 815 w 698"/>
                <a:gd name="T21" fmla="*/ 173 h 401"/>
                <a:gd name="T22" fmla="*/ 790 w 698"/>
                <a:gd name="T23" fmla="*/ 178 h 401"/>
                <a:gd name="T24" fmla="*/ 767 w 698"/>
                <a:gd name="T25" fmla="*/ 186 h 401"/>
                <a:gd name="T26" fmla="*/ 747 w 698"/>
                <a:gd name="T27" fmla="*/ 195 h 401"/>
                <a:gd name="T28" fmla="*/ 729 w 698"/>
                <a:gd name="T29" fmla="*/ 206 h 401"/>
                <a:gd name="T30" fmla="*/ 715 w 698"/>
                <a:gd name="T31" fmla="*/ 218 h 401"/>
                <a:gd name="T32" fmla="*/ 702 w 698"/>
                <a:gd name="T33" fmla="*/ 234 h 401"/>
                <a:gd name="T34" fmla="*/ 694 w 698"/>
                <a:gd name="T35" fmla="*/ 243 h 401"/>
                <a:gd name="T36" fmla="*/ 686 w 698"/>
                <a:gd name="T37" fmla="*/ 253 h 401"/>
                <a:gd name="T38" fmla="*/ 678 w 698"/>
                <a:gd name="T39" fmla="*/ 260 h 401"/>
                <a:gd name="T40" fmla="*/ 672 w 698"/>
                <a:gd name="T41" fmla="*/ 269 h 401"/>
                <a:gd name="T42" fmla="*/ 664 w 698"/>
                <a:gd name="T43" fmla="*/ 277 h 401"/>
                <a:gd name="T44" fmla="*/ 654 w 698"/>
                <a:gd name="T45" fmla="*/ 285 h 401"/>
                <a:gd name="T46" fmla="*/ 646 w 698"/>
                <a:gd name="T47" fmla="*/ 291 h 401"/>
                <a:gd name="T48" fmla="*/ 637 w 698"/>
                <a:gd name="T49" fmla="*/ 297 h 401"/>
                <a:gd name="T50" fmla="*/ 629 w 698"/>
                <a:gd name="T51" fmla="*/ 304 h 401"/>
                <a:gd name="T52" fmla="*/ 618 w 698"/>
                <a:gd name="T53" fmla="*/ 308 h 401"/>
                <a:gd name="T54" fmla="*/ 607 w 698"/>
                <a:gd name="T55" fmla="*/ 314 h 401"/>
                <a:gd name="T56" fmla="*/ 596 w 698"/>
                <a:gd name="T57" fmla="*/ 319 h 401"/>
                <a:gd name="T58" fmla="*/ 584 w 698"/>
                <a:gd name="T59" fmla="*/ 323 h 401"/>
                <a:gd name="T60" fmla="*/ 570 w 698"/>
                <a:gd name="T61" fmla="*/ 326 h 401"/>
                <a:gd name="T62" fmla="*/ 551 w 698"/>
                <a:gd name="T63" fmla="*/ 329 h 401"/>
                <a:gd name="T64" fmla="*/ 538 w 698"/>
                <a:gd name="T65" fmla="*/ 332 h 401"/>
                <a:gd name="T66" fmla="*/ 528 w 698"/>
                <a:gd name="T67" fmla="*/ 333 h 401"/>
                <a:gd name="T68" fmla="*/ 515 w 698"/>
                <a:gd name="T69" fmla="*/ 336 h 401"/>
                <a:gd name="T70" fmla="*/ 504 w 698"/>
                <a:gd name="T71" fmla="*/ 337 h 401"/>
                <a:gd name="T72" fmla="*/ 493 w 698"/>
                <a:gd name="T73" fmla="*/ 338 h 401"/>
                <a:gd name="T74" fmla="*/ 483 w 698"/>
                <a:gd name="T75" fmla="*/ 341 h 401"/>
                <a:gd name="T76" fmla="*/ 473 w 698"/>
                <a:gd name="T77" fmla="*/ 343 h 401"/>
                <a:gd name="T78" fmla="*/ 461 w 698"/>
                <a:gd name="T79" fmla="*/ 346 h 401"/>
                <a:gd name="T80" fmla="*/ 452 w 698"/>
                <a:gd name="T81" fmla="*/ 350 h 401"/>
                <a:gd name="T82" fmla="*/ 442 w 698"/>
                <a:gd name="T83" fmla="*/ 354 h 401"/>
                <a:gd name="T84" fmla="*/ 432 w 698"/>
                <a:gd name="T85" fmla="*/ 358 h 401"/>
                <a:gd name="T86" fmla="*/ 420 w 698"/>
                <a:gd name="T87" fmla="*/ 364 h 401"/>
                <a:gd name="T88" fmla="*/ 411 w 698"/>
                <a:gd name="T89" fmla="*/ 372 h 401"/>
                <a:gd name="T90" fmla="*/ 400 w 698"/>
                <a:gd name="T91" fmla="*/ 380 h 401"/>
                <a:gd name="T92" fmla="*/ 391 w 698"/>
                <a:gd name="T93" fmla="*/ 387 h 401"/>
                <a:gd name="T94" fmla="*/ 356 w 698"/>
                <a:gd name="T95" fmla="*/ 413 h 401"/>
                <a:gd name="T96" fmla="*/ 332 w 698"/>
                <a:gd name="T97" fmla="*/ 426 h 401"/>
                <a:gd name="T98" fmla="*/ 308 w 698"/>
                <a:gd name="T99" fmla="*/ 436 h 401"/>
                <a:gd name="T100" fmla="*/ 284 w 698"/>
                <a:gd name="T101" fmla="*/ 444 h 401"/>
                <a:gd name="T102" fmla="*/ 260 w 698"/>
                <a:gd name="T103" fmla="*/ 451 h 401"/>
                <a:gd name="T104" fmla="*/ 235 w 698"/>
                <a:gd name="T105" fmla="*/ 454 h 401"/>
                <a:gd name="T106" fmla="*/ 211 w 698"/>
                <a:gd name="T107" fmla="*/ 459 h 401"/>
                <a:gd name="T108" fmla="*/ 186 w 698"/>
                <a:gd name="T109" fmla="*/ 461 h 401"/>
                <a:gd name="T110" fmla="*/ 162 w 698"/>
                <a:gd name="T111" fmla="*/ 463 h 401"/>
                <a:gd name="T112" fmla="*/ 136 w 698"/>
                <a:gd name="T113" fmla="*/ 465 h 401"/>
                <a:gd name="T114" fmla="*/ 111 w 698"/>
                <a:gd name="T115" fmla="*/ 470 h 401"/>
                <a:gd name="T116" fmla="*/ 87 w 698"/>
                <a:gd name="T117" fmla="*/ 474 h 401"/>
                <a:gd name="T118" fmla="*/ 62 w 698"/>
                <a:gd name="T119" fmla="*/ 482 h 401"/>
                <a:gd name="T120" fmla="*/ 35 w 698"/>
                <a:gd name="T121" fmla="*/ 491 h 401"/>
                <a:gd name="T122" fmla="*/ 13 w 698"/>
                <a:gd name="T123" fmla="*/ 503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8" h="401">
                  <a:moveTo>
                    <a:pt x="673" y="0"/>
                  </a:moveTo>
                  <a:lnTo>
                    <a:pt x="687" y="24"/>
                  </a:lnTo>
                  <a:lnTo>
                    <a:pt x="691" y="36"/>
                  </a:lnTo>
                  <a:lnTo>
                    <a:pt x="694" y="46"/>
                  </a:lnTo>
                  <a:lnTo>
                    <a:pt x="696" y="55"/>
                  </a:lnTo>
                  <a:lnTo>
                    <a:pt x="697" y="64"/>
                  </a:lnTo>
                  <a:lnTo>
                    <a:pt x="696" y="72"/>
                  </a:lnTo>
                  <a:lnTo>
                    <a:pt x="694" y="79"/>
                  </a:lnTo>
                  <a:lnTo>
                    <a:pt x="691" y="85"/>
                  </a:lnTo>
                  <a:lnTo>
                    <a:pt x="687" y="91"/>
                  </a:lnTo>
                  <a:lnTo>
                    <a:pt x="683" y="97"/>
                  </a:lnTo>
                  <a:lnTo>
                    <a:pt x="677" y="102"/>
                  </a:lnTo>
                  <a:lnTo>
                    <a:pt x="671" y="106"/>
                  </a:lnTo>
                  <a:lnTo>
                    <a:pt x="664" y="110"/>
                  </a:lnTo>
                  <a:lnTo>
                    <a:pt x="657" y="114"/>
                  </a:lnTo>
                  <a:lnTo>
                    <a:pt x="649" y="118"/>
                  </a:lnTo>
                  <a:lnTo>
                    <a:pt x="640" y="121"/>
                  </a:lnTo>
                  <a:lnTo>
                    <a:pt x="631" y="124"/>
                  </a:lnTo>
                  <a:lnTo>
                    <a:pt x="623" y="127"/>
                  </a:lnTo>
                  <a:lnTo>
                    <a:pt x="613" y="130"/>
                  </a:lnTo>
                  <a:lnTo>
                    <a:pt x="604" y="132"/>
                  </a:lnTo>
                  <a:lnTo>
                    <a:pt x="595" y="135"/>
                  </a:lnTo>
                  <a:lnTo>
                    <a:pt x="586" y="138"/>
                  </a:lnTo>
                  <a:lnTo>
                    <a:pt x="577" y="140"/>
                  </a:lnTo>
                  <a:lnTo>
                    <a:pt x="569" y="143"/>
                  </a:lnTo>
                  <a:lnTo>
                    <a:pt x="560" y="146"/>
                  </a:lnTo>
                  <a:lnTo>
                    <a:pt x="552" y="150"/>
                  </a:lnTo>
                  <a:lnTo>
                    <a:pt x="545" y="153"/>
                  </a:lnTo>
                  <a:lnTo>
                    <a:pt x="538" y="157"/>
                  </a:lnTo>
                  <a:lnTo>
                    <a:pt x="532" y="161"/>
                  </a:lnTo>
                  <a:lnTo>
                    <a:pt x="527" y="166"/>
                  </a:lnTo>
                  <a:lnTo>
                    <a:pt x="522" y="171"/>
                  </a:lnTo>
                  <a:lnTo>
                    <a:pt x="516" y="179"/>
                  </a:lnTo>
                  <a:lnTo>
                    <a:pt x="513" y="183"/>
                  </a:lnTo>
                  <a:lnTo>
                    <a:pt x="510" y="186"/>
                  </a:lnTo>
                  <a:lnTo>
                    <a:pt x="507" y="190"/>
                  </a:lnTo>
                  <a:lnTo>
                    <a:pt x="504" y="194"/>
                  </a:lnTo>
                  <a:lnTo>
                    <a:pt x="501" y="198"/>
                  </a:lnTo>
                  <a:lnTo>
                    <a:pt x="498" y="201"/>
                  </a:lnTo>
                  <a:lnTo>
                    <a:pt x="495" y="204"/>
                  </a:lnTo>
                  <a:lnTo>
                    <a:pt x="493" y="208"/>
                  </a:lnTo>
                  <a:lnTo>
                    <a:pt x="490" y="211"/>
                  </a:lnTo>
                  <a:lnTo>
                    <a:pt x="487" y="214"/>
                  </a:lnTo>
                  <a:lnTo>
                    <a:pt x="484" y="217"/>
                  </a:lnTo>
                  <a:lnTo>
                    <a:pt x="481" y="220"/>
                  </a:lnTo>
                  <a:lnTo>
                    <a:pt x="478" y="223"/>
                  </a:lnTo>
                  <a:lnTo>
                    <a:pt x="475" y="226"/>
                  </a:lnTo>
                  <a:lnTo>
                    <a:pt x="472" y="228"/>
                  </a:lnTo>
                  <a:lnTo>
                    <a:pt x="469" y="231"/>
                  </a:lnTo>
                  <a:lnTo>
                    <a:pt x="465" y="233"/>
                  </a:lnTo>
                  <a:lnTo>
                    <a:pt x="462" y="236"/>
                  </a:lnTo>
                  <a:lnTo>
                    <a:pt x="459" y="238"/>
                  </a:lnTo>
                  <a:lnTo>
                    <a:pt x="455" y="240"/>
                  </a:lnTo>
                  <a:lnTo>
                    <a:pt x="451" y="242"/>
                  </a:lnTo>
                  <a:lnTo>
                    <a:pt x="447" y="244"/>
                  </a:lnTo>
                  <a:lnTo>
                    <a:pt x="443" y="246"/>
                  </a:lnTo>
                  <a:lnTo>
                    <a:pt x="439" y="248"/>
                  </a:lnTo>
                  <a:lnTo>
                    <a:pt x="435" y="250"/>
                  </a:lnTo>
                  <a:lnTo>
                    <a:pt x="431" y="251"/>
                  </a:lnTo>
                  <a:lnTo>
                    <a:pt x="426" y="253"/>
                  </a:lnTo>
                  <a:lnTo>
                    <a:pt x="421" y="254"/>
                  </a:lnTo>
                  <a:lnTo>
                    <a:pt x="416" y="256"/>
                  </a:lnTo>
                  <a:lnTo>
                    <a:pt x="411" y="257"/>
                  </a:lnTo>
                  <a:lnTo>
                    <a:pt x="402" y="258"/>
                  </a:lnTo>
                  <a:lnTo>
                    <a:pt x="397" y="259"/>
                  </a:lnTo>
                  <a:lnTo>
                    <a:pt x="393" y="260"/>
                  </a:lnTo>
                  <a:lnTo>
                    <a:pt x="389" y="261"/>
                  </a:lnTo>
                  <a:lnTo>
                    <a:pt x="385" y="261"/>
                  </a:lnTo>
                  <a:lnTo>
                    <a:pt x="380" y="262"/>
                  </a:lnTo>
                  <a:lnTo>
                    <a:pt x="376" y="263"/>
                  </a:lnTo>
                  <a:lnTo>
                    <a:pt x="372" y="263"/>
                  </a:lnTo>
                  <a:lnTo>
                    <a:pt x="368" y="264"/>
                  </a:lnTo>
                  <a:lnTo>
                    <a:pt x="364" y="265"/>
                  </a:lnTo>
                  <a:lnTo>
                    <a:pt x="360" y="265"/>
                  </a:lnTo>
                  <a:lnTo>
                    <a:pt x="356" y="266"/>
                  </a:lnTo>
                  <a:lnTo>
                    <a:pt x="353" y="267"/>
                  </a:lnTo>
                  <a:lnTo>
                    <a:pt x="349" y="268"/>
                  </a:lnTo>
                  <a:lnTo>
                    <a:pt x="345" y="269"/>
                  </a:lnTo>
                  <a:lnTo>
                    <a:pt x="341" y="270"/>
                  </a:lnTo>
                  <a:lnTo>
                    <a:pt x="337" y="271"/>
                  </a:lnTo>
                  <a:lnTo>
                    <a:pt x="334" y="272"/>
                  </a:lnTo>
                  <a:lnTo>
                    <a:pt x="330" y="274"/>
                  </a:lnTo>
                  <a:lnTo>
                    <a:pt x="326" y="275"/>
                  </a:lnTo>
                  <a:lnTo>
                    <a:pt x="323" y="277"/>
                  </a:lnTo>
                  <a:lnTo>
                    <a:pt x="319" y="279"/>
                  </a:lnTo>
                  <a:lnTo>
                    <a:pt x="315" y="281"/>
                  </a:lnTo>
                  <a:lnTo>
                    <a:pt x="311" y="283"/>
                  </a:lnTo>
                  <a:lnTo>
                    <a:pt x="307" y="285"/>
                  </a:lnTo>
                  <a:lnTo>
                    <a:pt x="304" y="288"/>
                  </a:lnTo>
                  <a:lnTo>
                    <a:pt x="300" y="291"/>
                  </a:lnTo>
                  <a:lnTo>
                    <a:pt x="296" y="294"/>
                  </a:lnTo>
                  <a:lnTo>
                    <a:pt x="292" y="297"/>
                  </a:lnTo>
                  <a:lnTo>
                    <a:pt x="288" y="300"/>
                  </a:lnTo>
                  <a:lnTo>
                    <a:pt x="285" y="304"/>
                  </a:lnTo>
                  <a:lnTo>
                    <a:pt x="268" y="318"/>
                  </a:lnTo>
                  <a:lnTo>
                    <a:pt x="260" y="324"/>
                  </a:lnTo>
                  <a:lnTo>
                    <a:pt x="251" y="330"/>
                  </a:lnTo>
                  <a:lnTo>
                    <a:pt x="243" y="334"/>
                  </a:lnTo>
                  <a:lnTo>
                    <a:pt x="234" y="339"/>
                  </a:lnTo>
                  <a:lnTo>
                    <a:pt x="225" y="342"/>
                  </a:lnTo>
                  <a:lnTo>
                    <a:pt x="217" y="346"/>
                  </a:lnTo>
                  <a:lnTo>
                    <a:pt x="208" y="348"/>
                  </a:lnTo>
                  <a:lnTo>
                    <a:pt x="199" y="351"/>
                  </a:lnTo>
                  <a:lnTo>
                    <a:pt x="190" y="353"/>
                  </a:lnTo>
                  <a:lnTo>
                    <a:pt x="181" y="354"/>
                  </a:lnTo>
                  <a:lnTo>
                    <a:pt x="172" y="356"/>
                  </a:lnTo>
                  <a:lnTo>
                    <a:pt x="163" y="358"/>
                  </a:lnTo>
                  <a:lnTo>
                    <a:pt x="154" y="359"/>
                  </a:lnTo>
                  <a:lnTo>
                    <a:pt x="145" y="360"/>
                  </a:lnTo>
                  <a:lnTo>
                    <a:pt x="136" y="361"/>
                  </a:lnTo>
                  <a:lnTo>
                    <a:pt x="127" y="362"/>
                  </a:lnTo>
                  <a:lnTo>
                    <a:pt x="118" y="363"/>
                  </a:lnTo>
                  <a:lnTo>
                    <a:pt x="109" y="364"/>
                  </a:lnTo>
                  <a:lnTo>
                    <a:pt x="99" y="365"/>
                  </a:lnTo>
                  <a:lnTo>
                    <a:pt x="90" y="366"/>
                  </a:lnTo>
                  <a:lnTo>
                    <a:pt x="81" y="368"/>
                  </a:lnTo>
                  <a:lnTo>
                    <a:pt x="72" y="370"/>
                  </a:lnTo>
                  <a:lnTo>
                    <a:pt x="63" y="372"/>
                  </a:lnTo>
                  <a:lnTo>
                    <a:pt x="53" y="374"/>
                  </a:lnTo>
                  <a:lnTo>
                    <a:pt x="45" y="378"/>
                  </a:lnTo>
                  <a:lnTo>
                    <a:pt x="35" y="381"/>
                  </a:lnTo>
                  <a:lnTo>
                    <a:pt x="26" y="385"/>
                  </a:lnTo>
                  <a:lnTo>
                    <a:pt x="17" y="389"/>
                  </a:lnTo>
                  <a:lnTo>
                    <a:pt x="9" y="394"/>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Freeform 32"/>
            <p:cNvSpPr>
              <a:spLocks/>
            </p:cNvSpPr>
            <p:nvPr/>
          </p:nvSpPr>
          <p:spPr bwMode="auto">
            <a:xfrm>
              <a:off x="4139" y="1291"/>
              <a:ext cx="216" cy="699"/>
            </a:xfrm>
            <a:custGeom>
              <a:avLst/>
              <a:gdLst>
                <a:gd name="T0" fmla="*/ 6 w 184"/>
                <a:gd name="T1" fmla="*/ 14 h 620"/>
                <a:gd name="T2" fmla="*/ 9 w 184"/>
                <a:gd name="T3" fmla="*/ 32 h 620"/>
                <a:gd name="T4" fmla="*/ 15 w 184"/>
                <a:gd name="T5" fmla="*/ 52 h 620"/>
                <a:gd name="T6" fmla="*/ 19 w 184"/>
                <a:gd name="T7" fmla="*/ 73 h 620"/>
                <a:gd name="T8" fmla="*/ 23 w 184"/>
                <a:gd name="T9" fmla="*/ 96 h 620"/>
                <a:gd name="T10" fmla="*/ 29 w 184"/>
                <a:gd name="T11" fmla="*/ 117 h 620"/>
                <a:gd name="T12" fmla="*/ 34 w 184"/>
                <a:gd name="T13" fmla="*/ 138 h 620"/>
                <a:gd name="T14" fmla="*/ 40 w 184"/>
                <a:gd name="T15" fmla="*/ 157 h 620"/>
                <a:gd name="T16" fmla="*/ 48 w 184"/>
                <a:gd name="T17" fmla="*/ 172 h 620"/>
                <a:gd name="T18" fmla="*/ 58 w 184"/>
                <a:gd name="T19" fmla="*/ 187 h 620"/>
                <a:gd name="T20" fmla="*/ 76 w 184"/>
                <a:gd name="T21" fmla="*/ 200 h 620"/>
                <a:gd name="T22" fmla="*/ 89 w 184"/>
                <a:gd name="T23" fmla="*/ 207 h 620"/>
                <a:gd name="T24" fmla="*/ 101 w 184"/>
                <a:gd name="T25" fmla="*/ 212 h 620"/>
                <a:gd name="T26" fmla="*/ 112 w 184"/>
                <a:gd name="T27" fmla="*/ 218 h 620"/>
                <a:gd name="T28" fmla="*/ 122 w 184"/>
                <a:gd name="T29" fmla="*/ 221 h 620"/>
                <a:gd name="T30" fmla="*/ 131 w 184"/>
                <a:gd name="T31" fmla="*/ 225 h 620"/>
                <a:gd name="T32" fmla="*/ 136 w 184"/>
                <a:gd name="T33" fmla="*/ 231 h 620"/>
                <a:gd name="T34" fmla="*/ 143 w 184"/>
                <a:gd name="T35" fmla="*/ 240 h 620"/>
                <a:gd name="T36" fmla="*/ 148 w 184"/>
                <a:gd name="T37" fmla="*/ 251 h 620"/>
                <a:gd name="T38" fmla="*/ 150 w 184"/>
                <a:gd name="T39" fmla="*/ 268 h 620"/>
                <a:gd name="T40" fmla="*/ 153 w 184"/>
                <a:gd name="T41" fmla="*/ 291 h 620"/>
                <a:gd name="T42" fmla="*/ 153 w 184"/>
                <a:gd name="T43" fmla="*/ 321 h 620"/>
                <a:gd name="T44" fmla="*/ 153 w 184"/>
                <a:gd name="T45" fmla="*/ 342 h 620"/>
                <a:gd name="T46" fmla="*/ 153 w 184"/>
                <a:gd name="T47" fmla="*/ 360 h 620"/>
                <a:gd name="T48" fmla="*/ 153 w 184"/>
                <a:gd name="T49" fmla="*/ 375 h 620"/>
                <a:gd name="T50" fmla="*/ 156 w 184"/>
                <a:gd name="T51" fmla="*/ 390 h 620"/>
                <a:gd name="T52" fmla="*/ 157 w 184"/>
                <a:gd name="T53" fmla="*/ 406 h 620"/>
                <a:gd name="T54" fmla="*/ 161 w 184"/>
                <a:gd name="T55" fmla="*/ 419 h 620"/>
                <a:gd name="T56" fmla="*/ 168 w 184"/>
                <a:gd name="T57" fmla="*/ 433 h 620"/>
                <a:gd name="T58" fmla="*/ 177 w 184"/>
                <a:gd name="T59" fmla="*/ 449 h 620"/>
                <a:gd name="T60" fmla="*/ 191 w 184"/>
                <a:gd name="T61" fmla="*/ 467 h 620"/>
                <a:gd name="T62" fmla="*/ 207 w 184"/>
                <a:gd name="T63" fmla="*/ 481 h 620"/>
                <a:gd name="T64" fmla="*/ 216 w 184"/>
                <a:gd name="T65" fmla="*/ 488 h 620"/>
                <a:gd name="T66" fmla="*/ 224 w 184"/>
                <a:gd name="T67" fmla="*/ 492 h 620"/>
                <a:gd name="T68" fmla="*/ 231 w 184"/>
                <a:gd name="T69" fmla="*/ 493 h 620"/>
                <a:gd name="T70" fmla="*/ 237 w 184"/>
                <a:gd name="T71" fmla="*/ 495 h 620"/>
                <a:gd name="T72" fmla="*/ 243 w 184"/>
                <a:gd name="T73" fmla="*/ 497 h 620"/>
                <a:gd name="T74" fmla="*/ 247 w 184"/>
                <a:gd name="T75" fmla="*/ 501 h 620"/>
                <a:gd name="T76" fmla="*/ 249 w 184"/>
                <a:gd name="T77" fmla="*/ 507 h 620"/>
                <a:gd name="T78" fmla="*/ 251 w 184"/>
                <a:gd name="T79" fmla="*/ 517 h 620"/>
                <a:gd name="T80" fmla="*/ 252 w 184"/>
                <a:gd name="T81" fmla="*/ 531 h 620"/>
                <a:gd name="T82" fmla="*/ 251 w 184"/>
                <a:gd name="T83" fmla="*/ 560 h 620"/>
                <a:gd name="T84" fmla="*/ 247 w 184"/>
                <a:gd name="T85" fmla="*/ 582 h 620"/>
                <a:gd name="T86" fmla="*/ 243 w 184"/>
                <a:gd name="T87" fmla="*/ 604 h 620"/>
                <a:gd name="T88" fmla="*/ 236 w 184"/>
                <a:gd name="T89" fmla="*/ 626 h 620"/>
                <a:gd name="T90" fmla="*/ 230 w 184"/>
                <a:gd name="T91" fmla="*/ 647 h 620"/>
                <a:gd name="T92" fmla="*/ 223 w 184"/>
                <a:gd name="T93" fmla="*/ 669 h 620"/>
                <a:gd name="T94" fmla="*/ 220 w 184"/>
                <a:gd name="T95" fmla="*/ 690 h 620"/>
                <a:gd name="T96" fmla="*/ 215 w 184"/>
                <a:gd name="T97" fmla="*/ 713 h 620"/>
                <a:gd name="T98" fmla="*/ 214 w 184"/>
                <a:gd name="T99" fmla="*/ 736 h 620"/>
                <a:gd name="T100" fmla="*/ 214 w 184"/>
                <a:gd name="T101" fmla="*/ 761 h 620"/>
                <a:gd name="T102" fmla="*/ 220 w 184"/>
                <a:gd name="T103" fmla="*/ 787 h 6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4" h="620">
                  <a:moveTo>
                    <a:pt x="0" y="0"/>
                  </a:moveTo>
                  <a:lnTo>
                    <a:pt x="3" y="7"/>
                  </a:lnTo>
                  <a:lnTo>
                    <a:pt x="4" y="11"/>
                  </a:lnTo>
                  <a:lnTo>
                    <a:pt x="5" y="16"/>
                  </a:lnTo>
                  <a:lnTo>
                    <a:pt x="6" y="21"/>
                  </a:lnTo>
                  <a:lnTo>
                    <a:pt x="7" y="25"/>
                  </a:lnTo>
                  <a:lnTo>
                    <a:pt x="8" y="31"/>
                  </a:lnTo>
                  <a:lnTo>
                    <a:pt x="9" y="36"/>
                  </a:lnTo>
                  <a:lnTo>
                    <a:pt x="11" y="41"/>
                  </a:lnTo>
                  <a:lnTo>
                    <a:pt x="11" y="47"/>
                  </a:lnTo>
                  <a:lnTo>
                    <a:pt x="13" y="52"/>
                  </a:lnTo>
                  <a:lnTo>
                    <a:pt x="14" y="58"/>
                  </a:lnTo>
                  <a:lnTo>
                    <a:pt x="15" y="63"/>
                  </a:lnTo>
                  <a:lnTo>
                    <a:pt x="16" y="69"/>
                  </a:lnTo>
                  <a:lnTo>
                    <a:pt x="17" y="75"/>
                  </a:lnTo>
                  <a:lnTo>
                    <a:pt x="18" y="81"/>
                  </a:lnTo>
                  <a:lnTo>
                    <a:pt x="19" y="86"/>
                  </a:lnTo>
                  <a:lnTo>
                    <a:pt x="21" y="92"/>
                  </a:lnTo>
                  <a:lnTo>
                    <a:pt x="22" y="97"/>
                  </a:lnTo>
                  <a:lnTo>
                    <a:pt x="23" y="103"/>
                  </a:lnTo>
                  <a:lnTo>
                    <a:pt x="25" y="108"/>
                  </a:lnTo>
                  <a:lnTo>
                    <a:pt x="26" y="113"/>
                  </a:lnTo>
                  <a:lnTo>
                    <a:pt x="28" y="118"/>
                  </a:lnTo>
                  <a:lnTo>
                    <a:pt x="29" y="123"/>
                  </a:lnTo>
                  <a:lnTo>
                    <a:pt x="31" y="128"/>
                  </a:lnTo>
                  <a:lnTo>
                    <a:pt x="33" y="132"/>
                  </a:lnTo>
                  <a:lnTo>
                    <a:pt x="35" y="136"/>
                  </a:lnTo>
                  <a:lnTo>
                    <a:pt x="37" y="140"/>
                  </a:lnTo>
                  <a:lnTo>
                    <a:pt x="40" y="143"/>
                  </a:lnTo>
                  <a:lnTo>
                    <a:pt x="42" y="147"/>
                  </a:lnTo>
                  <a:lnTo>
                    <a:pt x="45" y="149"/>
                  </a:lnTo>
                  <a:lnTo>
                    <a:pt x="48" y="152"/>
                  </a:lnTo>
                  <a:lnTo>
                    <a:pt x="55" y="157"/>
                  </a:lnTo>
                  <a:lnTo>
                    <a:pt x="58" y="159"/>
                  </a:lnTo>
                  <a:lnTo>
                    <a:pt x="61" y="161"/>
                  </a:lnTo>
                  <a:lnTo>
                    <a:pt x="65" y="163"/>
                  </a:lnTo>
                  <a:lnTo>
                    <a:pt x="68" y="165"/>
                  </a:lnTo>
                  <a:lnTo>
                    <a:pt x="71" y="166"/>
                  </a:lnTo>
                  <a:lnTo>
                    <a:pt x="73" y="167"/>
                  </a:lnTo>
                  <a:lnTo>
                    <a:pt x="76" y="169"/>
                  </a:lnTo>
                  <a:lnTo>
                    <a:pt x="79" y="170"/>
                  </a:lnTo>
                  <a:lnTo>
                    <a:pt x="81" y="171"/>
                  </a:lnTo>
                  <a:lnTo>
                    <a:pt x="84" y="172"/>
                  </a:lnTo>
                  <a:lnTo>
                    <a:pt x="86" y="173"/>
                  </a:lnTo>
                  <a:lnTo>
                    <a:pt x="89" y="174"/>
                  </a:lnTo>
                  <a:lnTo>
                    <a:pt x="91" y="175"/>
                  </a:lnTo>
                  <a:lnTo>
                    <a:pt x="93" y="176"/>
                  </a:lnTo>
                  <a:lnTo>
                    <a:pt x="95" y="177"/>
                  </a:lnTo>
                  <a:lnTo>
                    <a:pt x="96" y="179"/>
                  </a:lnTo>
                  <a:lnTo>
                    <a:pt x="98" y="180"/>
                  </a:lnTo>
                  <a:lnTo>
                    <a:pt x="99" y="182"/>
                  </a:lnTo>
                  <a:lnTo>
                    <a:pt x="101" y="184"/>
                  </a:lnTo>
                  <a:lnTo>
                    <a:pt x="103" y="186"/>
                  </a:lnTo>
                  <a:lnTo>
                    <a:pt x="104" y="189"/>
                  </a:lnTo>
                  <a:lnTo>
                    <a:pt x="105" y="192"/>
                  </a:lnTo>
                  <a:lnTo>
                    <a:pt x="106" y="195"/>
                  </a:lnTo>
                  <a:lnTo>
                    <a:pt x="107" y="198"/>
                  </a:lnTo>
                  <a:lnTo>
                    <a:pt x="108" y="202"/>
                  </a:lnTo>
                  <a:lnTo>
                    <a:pt x="109" y="207"/>
                  </a:lnTo>
                  <a:lnTo>
                    <a:pt x="109" y="211"/>
                  </a:lnTo>
                  <a:lnTo>
                    <a:pt x="110" y="217"/>
                  </a:lnTo>
                  <a:lnTo>
                    <a:pt x="111" y="222"/>
                  </a:lnTo>
                  <a:lnTo>
                    <a:pt x="111" y="229"/>
                  </a:lnTo>
                  <a:lnTo>
                    <a:pt x="111" y="241"/>
                  </a:lnTo>
                  <a:lnTo>
                    <a:pt x="111" y="247"/>
                  </a:lnTo>
                  <a:lnTo>
                    <a:pt x="111" y="253"/>
                  </a:lnTo>
                  <a:lnTo>
                    <a:pt x="111" y="259"/>
                  </a:lnTo>
                  <a:lnTo>
                    <a:pt x="111" y="264"/>
                  </a:lnTo>
                  <a:lnTo>
                    <a:pt x="111" y="269"/>
                  </a:lnTo>
                  <a:lnTo>
                    <a:pt x="111" y="274"/>
                  </a:lnTo>
                  <a:lnTo>
                    <a:pt x="111" y="278"/>
                  </a:lnTo>
                  <a:lnTo>
                    <a:pt x="111" y="283"/>
                  </a:lnTo>
                  <a:lnTo>
                    <a:pt x="111" y="287"/>
                  </a:lnTo>
                  <a:lnTo>
                    <a:pt x="111" y="291"/>
                  </a:lnTo>
                  <a:lnTo>
                    <a:pt x="111" y="295"/>
                  </a:lnTo>
                  <a:lnTo>
                    <a:pt x="112" y="299"/>
                  </a:lnTo>
                  <a:lnTo>
                    <a:pt x="112" y="303"/>
                  </a:lnTo>
                  <a:lnTo>
                    <a:pt x="113" y="307"/>
                  </a:lnTo>
                  <a:lnTo>
                    <a:pt x="113" y="311"/>
                  </a:lnTo>
                  <a:lnTo>
                    <a:pt x="113" y="315"/>
                  </a:lnTo>
                  <a:lnTo>
                    <a:pt x="114" y="319"/>
                  </a:lnTo>
                  <a:lnTo>
                    <a:pt x="115" y="322"/>
                  </a:lnTo>
                  <a:lnTo>
                    <a:pt x="116" y="326"/>
                  </a:lnTo>
                  <a:lnTo>
                    <a:pt x="117" y="330"/>
                  </a:lnTo>
                  <a:lnTo>
                    <a:pt x="119" y="333"/>
                  </a:lnTo>
                  <a:lnTo>
                    <a:pt x="121" y="337"/>
                  </a:lnTo>
                  <a:lnTo>
                    <a:pt x="122" y="341"/>
                  </a:lnTo>
                  <a:lnTo>
                    <a:pt x="125" y="345"/>
                  </a:lnTo>
                  <a:lnTo>
                    <a:pt x="127" y="349"/>
                  </a:lnTo>
                  <a:lnTo>
                    <a:pt x="129" y="353"/>
                  </a:lnTo>
                  <a:lnTo>
                    <a:pt x="132" y="357"/>
                  </a:lnTo>
                  <a:lnTo>
                    <a:pt x="135" y="362"/>
                  </a:lnTo>
                  <a:lnTo>
                    <a:pt x="139" y="367"/>
                  </a:lnTo>
                  <a:lnTo>
                    <a:pt x="143" y="371"/>
                  </a:lnTo>
                  <a:lnTo>
                    <a:pt x="148" y="377"/>
                  </a:lnTo>
                  <a:lnTo>
                    <a:pt x="150" y="379"/>
                  </a:lnTo>
                  <a:lnTo>
                    <a:pt x="153" y="381"/>
                  </a:lnTo>
                  <a:lnTo>
                    <a:pt x="155" y="383"/>
                  </a:lnTo>
                  <a:lnTo>
                    <a:pt x="157" y="384"/>
                  </a:lnTo>
                  <a:lnTo>
                    <a:pt x="159" y="385"/>
                  </a:lnTo>
                  <a:lnTo>
                    <a:pt x="161" y="386"/>
                  </a:lnTo>
                  <a:lnTo>
                    <a:pt x="163" y="387"/>
                  </a:lnTo>
                  <a:lnTo>
                    <a:pt x="165" y="387"/>
                  </a:lnTo>
                  <a:lnTo>
                    <a:pt x="166" y="388"/>
                  </a:lnTo>
                  <a:lnTo>
                    <a:pt x="168" y="388"/>
                  </a:lnTo>
                  <a:lnTo>
                    <a:pt x="169" y="389"/>
                  </a:lnTo>
                  <a:lnTo>
                    <a:pt x="171" y="389"/>
                  </a:lnTo>
                  <a:lnTo>
                    <a:pt x="172" y="389"/>
                  </a:lnTo>
                  <a:lnTo>
                    <a:pt x="173" y="390"/>
                  </a:lnTo>
                  <a:lnTo>
                    <a:pt x="175" y="391"/>
                  </a:lnTo>
                  <a:lnTo>
                    <a:pt x="176" y="391"/>
                  </a:lnTo>
                  <a:lnTo>
                    <a:pt x="177" y="392"/>
                  </a:lnTo>
                  <a:lnTo>
                    <a:pt x="178" y="393"/>
                  </a:lnTo>
                  <a:lnTo>
                    <a:pt x="179" y="394"/>
                  </a:lnTo>
                  <a:lnTo>
                    <a:pt x="179" y="395"/>
                  </a:lnTo>
                  <a:lnTo>
                    <a:pt x="180" y="397"/>
                  </a:lnTo>
                  <a:lnTo>
                    <a:pt x="181" y="399"/>
                  </a:lnTo>
                  <a:lnTo>
                    <a:pt x="181" y="401"/>
                  </a:lnTo>
                  <a:lnTo>
                    <a:pt x="181" y="404"/>
                  </a:lnTo>
                  <a:lnTo>
                    <a:pt x="182" y="407"/>
                  </a:lnTo>
                  <a:lnTo>
                    <a:pt x="182" y="410"/>
                  </a:lnTo>
                  <a:lnTo>
                    <a:pt x="182" y="414"/>
                  </a:lnTo>
                  <a:lnTo>
                    <a:pt x="183" y="418"/>
                  </a:lnTo>
                  <a:lnTo>
                    <a:pt x="183" y="423"/>
                  </a:lnTo>
                  <a:lnTo>
                    <a:pt x="183" y="429"/>
                  </a:lnTo>
                  <a:lnTo>
                    <a:pt x="182" y="441"/>
                  </a:lnTo>
                  <a:lnTo>
                    <a:pt x="181" y="447"/>
                  </a:lnTo>
                  <a:lnTo>
                    <a:pt x="180" y="452"/>
                  </a:lnTo>
                  <a:lnTo>
                    <a:pt x="179" y="458"/>
                  </a:lnTo>
                  <a:lnTo>
                    <a:pt x="178" y="464"/>
                  </a:lnTo>
                  <a:lnTo>
                    <a:pt x="177" y="470"/>
                  </a:lnTo>
                  <a:lnTo>
                    <a:pt x="176" y="475"/>
                  </a:lnTo>
                  <a:lnTo>
                    <a:pt x="174" y="481"/>
                  </a:lnTo>
                  <a:lnTo>
                    <a:pt x="173" y="487"/>
                  </a:lnTo>
                  <a:lnTo>
                    <a:pt x="171" y="492"/>
                  </a:lnTo>
                  <a:lnTo>
                    <a:pt x="170" y="498"/>
                  </a:lnTo>
                  <a:lnTo>
                    <a:pt x="168" y="503"/>
                  </a:lnTo>
                  <a:lnTo>
                    <a:pt x="167" y="509"/>
                  </a:lnTo>
                  <a:lnTo>
                    <a:pt x="165" y="515"/>
                  </a:lnTo>
                  <a:lnTo>
                    <a:pt x="164" y="521"/>
                  </a:lnTo>
                  <a:lnTo>
                    <a:pt x="162" y="526"/>
                  </a:lnTo>
                  <a:lnTo>
                    <a:pt x="161" y="532"/>
                  </a:lnTo>
                  <a:lnTo>
                    <a:pt x="160" y="538"/>
                  </a:lnTo>
                  <a:lnTo>
                    <a:pt x="159" y="543"/>
                  </a:lnTo>
                  <a:lnTo>
                    <a:pt x="157" y="549"/>
                  </a:lnTo>
                  <a:lnTo>
                    <a:pt x="157" y="555"/>
                  </a:lnTo>
                  <a:lnTo>
                    <a:pt x="156" y="561"/>
                  </a:lnTo>
                  <a:lnTo>
                    <a:pt x="155" y="567"/>
                  </a:lnTo>
                  <a:lnTo>
                    <a:pt x="155" y="573"/>
                  </a:lnTo>
                  <a:lnTo>
                    <a:pt x="155" y="579"/>
                  </a:lnTo>
                  <a:lnTo>
                    <a:pt x="155" y="586"/>
                  </a:lnTo>
                  <a:lnTo>
                    <a:pt x="155" y="592"/>
                  </a:lnTo>
                  <a:lnTo>
                    <a:pt x="155" y="599"/>
                  </a:lnTo>
                  <a:lnTo>
                    <a:pt x="156" y="605"/>
                  </a:lnTo>
                  <a:lnTo>
                    <a:pt x="157" y="612"/>
                  </a:lnTo>
                  <a:lnTo>
                    <a:pt x="159" y="6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7" name="Freeform 33"/>
            <p:cNvSpPr>
              <a:spLocks/>
            </p:cNvSpPr>
            <p:nvPr/>
          </p:nvSpPr>
          <p:spPr bwMode="auto">
            <a:xfrm>
              <a:off x="3093" y="2014"/>
              <a:ext cx="437" cy="386"/>
            </a:xfrm>
            <a:custGeom>
              <a:avLst/>
              <a:gdLst>
                <a:gd name="T0" fmla="*/ 15 w 373"/>
                <a:gd name="T1" fmla="*/ 2 h 342"/>
                <a:gd name="T2" fmla="*/ 32 w 373"/>
                <a:gd name="T3" fmla="*/ 0 h 342"/>
                <a:gd name="T4" fmla="*/ 50 w 373"/>
                <a:gd name="T5" fmla="*/ 0 h 342"/>
                <a:gd name="T6" fmla="*/ 69 w 373"/>
                <a:gd name="T7" fmla="*/ 6 h 342"/>
                <a:gd name="T8" fmla="*/ 88 w 373"/>
                <a:gd name="T9" fmla="*/ 12 h 342"/>
                <a:gd name="T10" fmla="*/ 107 w 373"/>
                <a:gd name="T11" fmla="*/ 23 h 342"/>
                <a:gd name="T12" fmla="*/ 125 w 373"/>
                <a:gd name="T13" fmla="*/ 34 h 342"/>
                <a:gd name="T14" fmla="*/ 144 w 373"/>
                <a:gd name="T15" fmla="*/ 49 h 342"/>
                <a:gd name="T16" fmla="*/ 161 w 373"/>
                <a:gd name="T17" fmla="*/ 62 h 342"/>
                <a:gd name="T18" fmla="*/ 177 w 373"/>
                <a:gd name="T19" fmla="*/ 79 h 342"/>
                <a:gd name="T20" fmla="*/ 192 w 373"/>
                <a:gd name="T21" fmla="*/ 95 h 342"/>
                <a:gd name="T22" fmla="*/ 206 w 373"/>
                <a:gd name="T23" fmla="*/ 111 h 342"/>
                <a:gd name="T24" fmla="*/ 218 w 373"/>
                <a:gd name="T25" fmla="*/ 126 h 342"/>
                <a:gd name="T26" fmla="*/ 226 w 373"/>
                <a:gd name="T27" fmla="*/ 141 h 342"/>
                <a:gd name="T28" fmla="*/ 234 w 373"/>
                <a:gd name="T29" fmla="*/ 155 h 342"/>
                <a:gd name="T30" fmla="*/ 239 w 373"/>
                <a:gd name="T31" fmla="*/ 167 h 342"/>
                <a:gd name="T32" fmla="*/ 251 w 373"/>
                <a:gd name="T33" fmla="*/ 201 h 342"/>
                <a:gd name="T34" fmla="*/ 262 w 373"/>
                <a:gd name="T35" fmla="*/ 220 h 342"/>
                <a:gd name="T36" fmla="*/ 274 w 373"/>
                <a:gd name="T37" fmla="*/ 236 h 342"/>
                <a:gd name="T38" fmla="*/ 289 w 373"/>
                <a:gd name="T39" fmla="*/ 249 h 342"/>
                <a:gd name="T40" fmla="*/ 305 w 373"/>
                <a:gd name="T41" fmla="*/ 261 h 342"/>
                <a:gd name="T42" fmla="*/ 321 w 373"/>
                <a:gd name="T43" fmla="*/ 270 h 342"/>
                <a:gd name="T44" fmla="*/ 339 w 373"/>
                <a:gd name="T45" fmla="*/ 280 h 342"/>
                <a:gd name="T46" fmla="*/ 357 w 373"/>
                <a:gd name="T47" fmla="*/ 288 h 342"/>
                <a:gd name="T48" fmla="*/ 375 w 373"/>
                <a:gd name="T49" fmla="*/ 297 h 342"/>
                <a:gd name="T50" fmla="*/ 394 w 373"/>
                <a:gd name="T51" fmla="*/ 306 h 342"/>
                <a:gd name="T52" fmla="*/ 410 w 373"/>
                <a:gd name="T53" fmla="*/ 316 h 342"/>
                <a:gd name="T54" fmla="*/ 429 w 373"/>
                <a:gd name="T55" fmla="*/ 326 h 342"/>
                <a:gd name="T56" fmla="*/ 443 w 373"/>
                <a:gd name="T57" fmla="*/ 340 h 342"/>
                <a:gd name="T58" fmla="*/ 458 w 373"/>
                <a:gd name="T59" fmla="*/ 356 h 342"/>
                <a:gd name="T60" fmla="*/ 472 w 373"/>
                <a:gd name="T61" fmla="*/ 375 h 342"/>
                <a:gd name="T62" fmla="*/ 479 w 373"/>
                <a:gd name="T63" fmla="*/ 388 h 342"/>
                <a:gd name="T64" fmla="*/ 482 w 373"/>
                <a:gd name="T65" fmla="*/ 393 h 342"/>
                <a:gd name="T66" fmla="*/ 483 w 373"/>
                <a:gd name="T67" fmla="*/ 395 h 342"/>
                <a:gd name="T68" fmla="*/ 485 w 373"/>
                <a:gd name="T69" fmla="*/ 398 h 342"/>
                <a:gd name="T70" fmla="*/ 486 w 373"/>
                <a:gd name="T71" fmla="*/ 402 h 342"/>
                <a:gd name="T72" fmla="*/ 489 w 373"/>
                <a:gd name="T73" fmla="*/ 405 h 342"/>
                <a:gd name="T74" fmla="*/ 490 w 373"/>
                <a:gd name="T75" fmla="*/ 407 h 342"/>
                <a:gd name="T76" fmla="*/ 493 w 373"/>
                <a:gd name="T77" fmla="*/ 412 h 342"/>
                <a:gd name="T78" fmla="*/ 494 w 373"/>
                <a:gd name="T79" fmla="*/ 414 h 342"/>
                <a:gd name="T80" fmla="*/ 496 w 373"/>
                <a:gd name="T81" fmla="*/ 418 h 342"/>
                <a:gd name="T82" fmla="*/ 498 w 373"/>
                <a:gd name="T83" fmla="*/ 420 h 342"/>
                <a:gd name="T84" fmla="*/ 501 w 373"/>
                <a:gd name="T85" fmla="*/ 423 h 342"/>
                <a:gd name="T86" fmla="*/ 503 w 373"/>
                <a:gd name="T87" fmla="*/ 426 h 342"/>
                <a:gd name="T88" fmla="*/ 505 w 373"/>
                <a:gd name="T89" fmla="*/ 428 h 342"/>
                <a:gd name="T90" fmla="*/ 507 w 373"/>
                <a:gd name="T91" fmla="*/ 430 h 342"/>
                <a:gd name="T92" fmla="*/ 511 w 373"/>
                <a:gd name="T93" fmla="*/ 435 h 3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3" h="342">
                  <a:moveTo>
                    <a:pt x="0" y="7"/>
                  </a:moveTo>
                  <a:lnTo>
                    <a:pt x="11" y="2"/>
                  </a:lnTo>
                  <a:lnTo>
                    <a:pt x="17" y="0"/>
                  </a:lnTo>
                  <a:lnTo>
                    <a:pt x="23" y="0"/>
                  </a:lnTo>
                  <a:lnTo>
                    <a:pt x="30" y="0"/>
                  </a:lnTo>
                  <a:lnTo>
                    <a:pt x="37" y="0"/>
                  </a:lnTo>
                  <a:lnTo>
                    <a:pt x="43" y="2"/>
                  </a:lnTo>
                  <a:lnTo>
                    <a:pt x="50" y="4"/>
                  </a:lnTo>
                  <a:lnTo>
                    <a:pt x="57" y="7"/>
                  </a:lnTo>
                  <a:lnTo>
                    <a:pt x="64" y="10"/>
                  </a:lnTo>
                  <a:lnTo>
                    <a:pt x="71" y="14"/>
                  </a:lnTo>
                  <a:lnTo>
                    <a:pt x="78" y="18"/>
                  </a:lnTo>
                  <a:lnTo>
                    <a:pt x="85" y="22"/>
                  </a:lnTo>
                  <a:lnTo>
                    <a:pt x="91" y="27"/>
                  </a:lnTo>
                  <a:lnTo>
                    <a:pt x="98" y="32"/>
                  </a:lnTo>
                  <a:lnTo>
                    <a:pt x="105" y="38"/>
                  </a:lnTo>
                  <a:lnTo>
                    <a:pt x="111" y="44"/>
                  </a:lnTo>
                  <a:lnTo>
                    <a:pt x="117" y="49"/>
                  </a:lnTo>
                  <a:lnTo>
                    <a:pt x="123" y="55"/>
                  </a:lnTo>
                  <a:lnTo>
                    <a:pt x="129" y="62"/>
                  </a:lnTo>
                  <a:lnTo>
                    <a:pt x="135" y="68"/>
                  </a:lnTo>
                  <a:lnTo>
                    <a:pt x="140" y="74"/>
                  </a:lnTo>
                  <a:lnTo>
                    <a:pt x="145" y="80"/>
                  </a:lnTo>
                  <a:lnTo>
                    <a:pt x="150" y="87"/>
                  </a:lnTo>
                  <a:lnTo>
                    <a:pt x="155" y="93"/>
                  </a:lnTo>
                  <a:lnTo>
                    <a:pt x="159" y="99"/>
                  </a:lnTo>
                  <a:lnTo>
                    <a:pt x="162" y="105"/>
                  </a:lnTo>
                  <a:lnTo>
                    <a:pt x="165" y="111"/>
                  </a:lnTo>
                  <a:lnTo>
                    <a:pt x="168" y="116"/>
                  </a:lnTo>
                  <a:lnTo>
                    <a:pt x="171" y="121"/>
                  </a:lnTo>
                  <a:lnTo>
                    <a:pt x="172" y="126"/>
                  </a:lnTo>
                  <a:lnTo>
                    <a:pt x="174" y="131"/>
                  </a:lnTo>
                  <a:lnTo>
                    <a:pt x="179" y="150"/>
                  </a:lnTo>
                  <a:lnTo>
                    <a:pt x="183" y="158"/>
                  </a:lnTo>
                  <a:lnTo>
                    <a:pt x="187" y="166"/>
                  </a:lnTo>
                  <a:lnTo>
                    <a:pt x="191" y="173"/>
                  </a:lnTo>
                  <a:lnTo>
                    <a:pt x="195" y="179"/>
                  </a:lnTo>
                  <a:lnTo>
                    <a:pt x="200" y="185"/>
                  </a:lnTo>
                  <a:lnTo>
                    <a:pt x="205" y="191"/>
                  </a:lnTo>
                  <a:lnTo>
                    <a:pt x="211" y="196"/>
                  </a:lnTo>
                  <a:lnTo>
                    <a:pt x="216" y="200"/>
                  </a:lnTo>
                  <a:lnTo>
                    <a:pt x="222" y="205"/>
                  </a:lnTo>
                  <a:lnTo>
                    <a:pt x="228" y="209"/>
                  </a:lnTo>
                  <a:lnTo>
                    <a:pt x="234" y="212"/>
                  </a:lnTo>
                  <a:lnTo>
                    <a:pt x="241" y="216"/>
                  </a:lnTo>
                  <a:lnTo>
                    <a:pt x="247" y="220"/>
                  </a:lnTo>
                  <a:lnTo>
                    <a:pt x="254" y="223"/>
                  </a:lnTo>
                  <a:lnTo>
                    <a:pt x="260" y="226"/>
                  </a:lnTo>
                  <a:lnTo>
                    <a:pt x="267" y="230"/>
                  </a:lnTo>
                  <a:lnTo>
                    <a:pt x="273" y="233"/>
                  </a:lnTo>
                  <a:lnTo>
                    <a:pt x="280" y="236"/>
                  </a:lnTo>
                  <a:lnTo>
                    <a:pt x="287" y="240"/>
                  </a:lnTo>
                  <a:lnTo>
                    <a:pt x="293" y="244"/>
                  </a:lnTo>
                  <a:lnTo>
                    <a:pt x="299" y="248"/>
                  </a:lnTo>
                  <a:lnTo>
                    <a:pt x="305" y="252"/>
                  </a:lnTo>
                  <a:lnTo>
                    <a:pt x="312" y="256"/>
                  </a:lnTo>
                  <a:lnTo>
                    <a:pt x="317" y="262"/>
                  </a:lnTo>
                  <a:lnTo>
                    <a:pt x="323" y="267"/>
                  </a:lnTo>
                  <a:lnTo>
                    <a:pt x="329" y="273"/>
                  </a:lnTo>
                  <a:lnTo>
                    <a:pt x="334" y="279"/>
                  </a:lnTo>
                  <a:lnTo>
                    <a:pt x="339" y="286"/>
                  </a:lnTo>
                  <a:lnTo>
                    <a:pt x="344" y="294"/>
                  </a:lnTo>
                  <a:lnTo>
                    <a:pt x="348" y="302"/>
                  </a:lnTo>
                  <a:lnTo>
                    <a:pt x="349" y="305"/>
                  </a:lnTo>
                  <a:lnTo>
                    <a:pt x="350" y="306"/>
                  </a:lnTo>
                  <a:lnTo>
                    <a:pt x="351" y="308"/>
                  </a:lnTo>
                  <a:lnTo>
                    <a:pt x="351" y="309"/>
                  </a:lnTo>
                  <a:lnTo>
                    <a:pt x="352" y="310"/>
                  </a:lnTo>
                  <a:lnTo>
                    <a:pt x="352" y="311"/>
                  </a:lnTo>
                  <a:lnTo>
                    <a:pt x="353" y="313"/>
                  </a:lnTo>
                  <a:lnTo>
                    <a:pt x="353" y="314"/>
                  </a:lnTo>
                  <a:lnTo>
                    <a:pt x="354" y="315"/>
                  </a:lnTo>
                  <a:lnTo>
                    <a:pt x="355" y="316"/>
                  </a:lnTo>
                  <a:lnTo>
                    <a:pt x="356" y="318"/>
                  </a:lnTo>
                  <a:lnTo>
                    <a:pt x="356" y="319"/>
                  </a:lnTo>
                  <a:lnTo>
                    <a:pt x="357" y="320"/>
                  </a:lnTo>
                  <a:lnTo>
                    <a:pt x="358" y="322"/>
                  </a:lnTo>
                  <a:lnTo>
                    <a:pt x="359" y="323"/>
                  </a:lnTo>
                  <a:lnTo>
                    <a:pt x="359" y="324"/>
                  </a:lnTo>
                  <a:lnTo>
                    <a:pt x="360" y="325"/>
                  </a:lnTo>
                  <a:lnTo>
                    <a:pt x="361" y="326"/>
                  </a:lnTo>
                  <a:lnTo>
                    <a:pt x="361" y="328"/>
                  </a:lnTo>
                  <a:lnTo>
                    <a:pt x="362" y="329"/>
                  </a:lnTo>
                  <a:lnTo>
                    <a:pt x="363" y="330"/>
                  </a:lnTo>
                  <a:lnTo>
                    <a:pt x="364" y="331"/>
                  </a:lnTo>
                  <a:lnTo>
                    <a:pt x="365" y="332"/>
                  </a:lnTo>
                  <a:lnTo>
                    <a:pt x="365" y="333"/>
                  </a:lnTo>
                  <a:lnTo>
                    <a:pt x="366" y="334"/>
                  </a:lnTo>
                  <a:lnTo>
                    <a:pt x="367" y="336"/>
                  </a:lnTo>
                  <a:lnTo>
                    <a:pt x="368" y="336"/>
                  </a:lnTo>
                  <a:lnTo>
                    <a:pt x="369" y="338"/>
                  </a:lnTo>
                  <a:lnTo>
                    <a:pt x="370" y="338"/>
                  </a:lnTo>
                  <a:lnTo>
                    <a:pt x="371" y="340"/>
                  </a:lnTo>
                  <a:lnTo>
                    <a:pt x="372" y="34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8" name="Freeform 34"/>
            <p:cNvSpPr>
              <a:spLocks/>
            </p:cNvSpPr>
            <p:nvPr/>
          </p:nvSpPr>
          <p:spPr bwMode="auto">
            <a:xfrm>
              <a:off x="5594" y="3754"/>
              <a:ext cx="131" cy="215"/>
            </a:xfrm>
            <a:custGeom>
              <a:avLst/>
              <a:gdLst>
                <a:gd name="T0" fmla="*/ 152 w 112"/>
                <a:gd name="T1" fmla="*/ 0 h 191"/>
                <a:gd name="T2" fmla="*/ 132 w 112"/>
                <a:gd name="T3" fmla="*/ 1 h 191"/>
                <a:gd name="T4" fmla="*/ 123 w 112"/>
                <a:gd name="T5" fmla="*/ 3 h 191"/>
                <a:gd name="T6" fmla="*/ 116 w 112"/>
                <a:gd name="T7" fmla="*/ 7 h 191"/>
                <a:gd name="T8" fmla="*/ 108 w 112"/>
                <a:gd name="T9" fmla="*/ 10 h 191"/>
                <a:gd name="T10" fmla="*/ 102 w 112"/>
                <a:gd name="T11" fmla="*/ 16 h 191"/>
                <a:gd name="T12" fmla="*/ 96 w 112"/>
                <a:gd name="T13" fmla="*/ 20 h 191"/>
                <a:gd name="T14" fmla="*/ 89 w 112"/>
                <a:gd name="T15" fmla="*/ 27 h 191"/>
                <a:gd name="T16" fmla="*/ 83 w 112"/>
                <a:gd name="T17" fmla="*/ 33 h 191"/>
                <a:gd name="T18" fmla="*/ 80 w 112"/>
                <a:gd name="T19" fmla="*/ 41 h 191"/>
                <a:gd name="T20" fmla="*/ 74 w 112"/>
                <a:gd name="T21" fmla="*/ 48 h 191"/>
                <a:gd name="T22" fmla="*/ 70 w 112"/>
                <a:gd name="T23" fmla="*/ 56 h 191"/>
                <a:gd name="T24" fmla="*/ 66 w 112"/>
                <a:gd name="T25" fmla="*/ 64 h 191"/>
                <a:gd name="T26" fmla="*/ 62 w 112"/>
                <a:gd name="T27" fmla="*/ 73 h 191"/>
                <a:gd name="T28" fmla="*/ 58 w 112"/>
                <a:gd name="T29" fmla="*/ 83 h 191"/>
                <a:gd name="T30" fmla="*/ 55 w 112"/>
                <a:gd name="T31" fmla="*/ 92 h 191"/>
                <a:gd name="T32" fmla="*/ 51 w 112"/>
                <a:gd name="T33" fmla="*/ 102 h 191"/>
                <a:gd name="T34" fmla="*/ 49 w 112"/>
                <a:gd name="T35" fmla="*/ 111 h 191"/>
                <a:gd name="T36" fmla="*/ 47 w 112"/>
                <a:gd name="T37" fmla="*/ 122 h 191"/>
                <a:gd name="T38" fmla="*/ 43 w 112"/>
                <a:gd name="T39" fmla="*/ 132 h 191"/>
                <a:gd name="T40" fmla="*/ 41 w 112"/>
                <a:gd name="T41" fmla="*/ 142 h 191"/>
                <a:gd name="T42" fmla="*/ 37 w 112"/>
                <a:gd name="T43" fmla="*/ 152 h 191"/>
                <a:gd name="T44" fmla="*/ 34 w 112"/>
                <a:gd name="T45" fmla="*/ 162 h 191"/>
                <a:gd name="T46" fmla="*/ 32 w 112"/>
                <a:gd name="T47" fmla="*/ 172 h 191"/>
                <a:gd name="T48" fmla="*/ 29 w 112"/>
                <a:gd name="T49" fmla="*/ 182 h 191"/>
                <a:gd name="T50" fmla="*/ 25 w 112"/>
                <a:gd name="T51" fmla="*/ 191 h 191"/>
                <a:gd name="T52" fmla="*/ 22 w 112"/>
                <a:gd name="T53" fmla="*/ 200 h 191"/>
                <a:gd name="T54" fmla="*/ 18 w 112"/>
                <a:gd name="T55" fmla="*/ 210 h 191"/>
                <a:gd name="T56" fmla="*/ 14 w 112"/>
                <a:gd name="T57" fmla="*/ 218 h 191"/>
                <a:gd name="T58" fmla="*/ 9 w 112"/>
                <a:gd name="T59" fmla="*/ 225 h 191"/>
                <a:gd name="T60" fmla="*/ 6 w 112"/>
                <a:gd name="T61" fmla="*/ 233 h 191"/>
                <a:gd name="T62" fmla="*/ 0 w 112"/>
                <a:gd name="T63" fmla="*/ 241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2" h="191">
                  <a:moveTo>
                    <a:pt x="111" y="0"/>
                  </a:moveTo>
                  <a:lnTo>
                    <a:pt x="97" y="1"/>
                  </a:lnTo>
                  <a:lnTo>
                    <a:pt x="90" y="3"/>
                  </a:lnTo>
                  <a:lnTo>
                    <a:pt x="85" y="5"/>
                  </a:lnTo>
                  <a:lnTo>
                    <a:pt x="79" y="8"/>
                  </a:lnTo>
                  <a:lnTo>
                    <a:pt x="74" y="12"/>
                  </a:lnTo>
                  <a:lnTo>
                    <a:pt x="70" y="16"/>
                  </a:lnTo>
                  <a:lnTo>
                    <a:pt x="65" y="21"/>
                  </a:lnTo>
                  <a:lnTo>
                    <a:pt x="61" y="26"/>
                  </a:lnTo>
                  <a:lnTo>
                    <a:pt x="58" y="32"/>
                  </a:lnTo>
                  <a:lnTo>
                    <a:pt x="54" y="38"/>
                  </a:lnTo>
                  <a:lnTo>
                    <a:pt x="51" y="44"/>
                  </a:lnTo>
                  <a:lnTo>
                    <a:pt x="48" y="51"/>
                  </a:lnTo>
                  <a:lnTo>
                    <a:pt x="45" y="58"/>
                  </a:lnTo>
                  <a:lnTo>
                    <a:pt x="43" y="66"/>
                  </a:lnTo>
                  <a:lnTo>
                    <a:pt x="40" y="73"/>
                  </a:lnTo>
                  <a:lnTo>
                    <a:pt x="38" y="81"/>
                  </a:lnTo>
                  <a:lnTo>
                    <a:pt x="36" y="88"/>
                  </a:lnTo>
                  <a:lnTo>
                    <a:pt x="34" y="96"/>
                  </a:lnTo>
                  <a:lnTo>
                    <a:pt x="32" y="104"/>
                  </a:lnTo>
                  <a:lnTo>
                    <a:pt x="30" y="112"/>
                  </a:lnTo>
                  <a:lnTo>
                    <a:pt x="27" y="120"/>
                  </a:lnTo>
                  <a:lnTo>
                    <a:pt x="25" y="128"/>
                  </a:lnTo>
                  <a:lnTo>
                    <a:pt x="23" y="136"/>
                  </a:lnTo>
                  <a:lnTo>
                    <a:pt x="21" y="144"/>
                  </a:lnTo>
                  <a:lnTo>
                    <a:pt x="18" y="151"/>
                  </a:lnTo>
                  <a:lnTo>
                    <a:pt x="16" y="158"/>
                  </a:lnTo>
                  <a:lnTo>
                    <a:pt x="13" y="166"/>
                  </a:lnTo>
                  <a:lnTo>
                    <a:pt x="10" y="172"/>
                  </a:lnTo>
                  <a:lnTo>
                    <a:pt x="7" y="178"/>
                  </a:lnTo>
                  <a:lnTo>
                    <a:pt x="4" y="184"/>
                  </a:lnTo>
                  <a:lnTo>
                    <a:pt x="0" y="19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9" name="Freeform 35"/>
            <p:cNvSpPr>
              <a:spLocks/>
            </p:cNvSpPr>
            <p:nvPr/>
          </p:nvSpPr>
          <p:spPr bwMode="auto">
            <a:xfrm>
              <a:off x="4974" y="3148"/>
              <a:ext cx="334" cy="79"/>
            </a:xfrm>
            <a:custGeom>
              <a:avLst/>
              <a:gdLst>
                <a:gd name="T0" fmla="*/ 0 w 286"/>
                <a:gd name="T1" fmla="*/ 3 h 70"/>
                <a:gd name="T2" fmla="*/ 23 w 286"/>
                <a:gd name="T3" fmla="*/ 1 h 70"/>
                <a:gd name="T4" fmla="*/ 35 w 286"/>
                <a:gd name="T5" fmla="*/ 0 h 70"/>
                <a:gd name="T6" fmla="*/ 47 w 286"/>
                <a:gd name="T7" fmla="*/ 0 h 70"/>
                <a:gd name="T8" fmla="*/ 58 w 286"/>
                <a:gd name="T9" fmla="*/ 1 h 70"/>
                <a:gd name="T10" fmla="*/ 71 w 286"/>
                <a:gd name="T11" fmla="*/ 2 h 70"/>
                <a:gd name="T12" fmla="*/ 83 w 286"/>
                <a:gd name="T13" fmla="*/ 3 h 70"/>
                <a:gd name="T14" fmla="*/ 96 w 286"/>
                <a:gd name="T15" fmla="*/ 7 h 70"/>
                <a:gd name="T16" fmla="*/ 107 w 286"/>
                <a:gd name="T17" fmla="*/ 9 h 70"/>
                <a:gd name="T18" fmla="*/ 120 w 286"/>
                <a:gd name="T19" fmla="*/ 12 h 70"/>
                <a:gd name="T20" fmla="*/ 131 w 286"/>
                <a:gd name="T21" fmla="*/ 17 h 70"/>
                <a:gd name="T22" fmla="*/ 144 w 286"/>
                <a:gd name="T23" fmla="*/ 19 h 70"/>
                <a:gd name="T24" fmla="*/ 155 w 286"/>
                <a:gd name="T25" fmla="*/ 24 h 70"/>
                <a:gd name="T26" fmla="*/ 168 w 286"/>
                <a:gd name="T27" fmla="*/ 28 h 70"/>
                <a:gd name="T28" fmla="*/ 180 w 286"/>
                <a:gd name="T29" fmla="*/ 32 h 70"/>
                <a:gd name="T30" fmla="*/ 193 w 286"/>
                <a:gd name="T31" fmla="*/ 37 h 70"/>
                <a:gd name="T32" fmla="*/ 204 w 286"/>
                <a:gd name="T33" fmla="*/ 42 h 70"/>
                <a:gd name="T34" fmla="*/ 217 w 286"/>
                <a:gd name="T35" fmla="*/ 46 h 70"/>
                <a:gd name="T36" fmla="*/ 229 w 286"/>
                <a:gd name="T37" fmla="*/ 51 h 70"/>
                <a:gd name="T38" fmla="*/ 242 w 286"/>
                <a:gd name="T39" fmla="*/ 55 h 70"/>
                <a:gd name="T40" fmla="*/ 253 w 286"/>
                <a:gd name="T41" fmla="*/ 60 h 70"/>
                <a:gd name="T42" fmla="*/ 266 w 286"/>
                <a:gd name="T43" fmla="*/ 63 h 70"/>
                <a:gd name="T44" fmla="*/ 278 w 286"/>
                <a:gd name="T45" fmla="*/ 68 h 70"/>
                <a:gd name="T46" fmla="*/ 291 w 286"/>
                <a:gd name="T47" fmla="*/ 71 h 70"/>
                <a:gd name="T48" fmla="*/ 302 w 286"/>
                <a:gd name="T49" fmla="*/ 76 h 70"/>
                <a:gd name="T50" fmla="*/ 315 w 286"/>
                <a:gd name="T51" fmla="*/ 78 h 70"/>
                <a:gd name="T52" fmla="*/ 327 w 286"/>
                <a:gd name="T53" fmla="*/ 81 h 70"/>
                <a:gd name="T54" fmla="*/ 340 w 286"/>
                <a:gd name="T55" fmla="*/ 82 h 70"/>
                <a:gd name="T56" fmla="*/ 352 w 286"/>
                <a:gd name="T57" fmla="*/ 86 h 70"/>
                <a:gd name="T58" fmla="*/ 364 w 286"/>
                <a:gd name="T59" fmla="*/ 87 h 70"/>
                <a:gd name="T60" fmla="*/ 376 w 286"/>
                <a:gd name="T61" fmla="*/ 88 h 70"/>
                <a:gd name="T62" fmla="*/ 389 w 286"/>
                <a:gd name="T63" fmla="*/ 88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 h="70">
                  <a:moveTo>
                    <a:pt x="0" y="3"/>
                  </a:moveTo>
                  <a:lnTo>
                    <a:pt x="17" y="1"/>
                  </a:lnTo>
                  <a:lnTo>
                    <a:pt x="26" y="0"/>
                  </a:lnTo>
                  <a:lnTo>
                    <a:pt x="34" y="0"/>
                  </a:lnTo>
                  <a:lnTo>
                    <a:pt x="43" y="1"/>
                  </a:lnTo>
                  <a:lnTo>
                    <a:pt x="52" y="2"/>
                  </a:lnTo>
                  <a:lnTo>
                    <a:pt x="61" y="3"/>
                  </a:lnTo>
                  <a:lnTo>
                    <a:pt x="70" y="5"/>
                  </a:lnTo>
                  <a:lnTo>
                    <a:pt x="79" y="7"/>
                  </a:lnTo>
                  <a:lnTo>
                    <a:pt x="88" y="10"/>
                  </a:lnTo>
                  <a:lnTo>
                    <a:pt x="96" y="13"/>
                  </a:lnTo>
                  <a:lnTo>
                    <a:pt x="105" y="15"/>
                  </a:lnTo>
                  <a:lnTo>
                    <a:pt x="114" y="19"/>
                  </a:lnTo>
                  <a:lnTo>
                    <a:pt x="123" y="22"/>
                  </a:lnTo>
                  <a:lnTo>
                    <a:pt x="132" y="25"/>
                  </a:lnTo>
                  <a:lnTo>
                    <a:pt x="141" y="29"/>
                  </a:lnTo>
                  <a:lnTo>
                    <a:pt x="150" y="33"/>
                  </a:lnTo>
                  <a:lnTo>
                    <a:pt x="159" y="36"/>
                  </a:lnTo>
                  <a:lnTo>
                    <a:pt x="168" y="40"/>
                  </a:lnTo>
                  <a:lnTo>
                    <a:pt x="177" y="43"/>
                  </a:lnTo>
                  <a:lnTo>
                    <a:pt x="186" y="47"/>
                  </a:lnTo>
                  <a:lnTo>
                    <a:pt x="195" y="50"/>
                  </a:lnTo>
                  <a:lnTo>
                    <a:pt x="204" y="53"/>
                  </a:lnTo>
                  <a:lnTo>
                    <a:pt x="213" y="56"/>
                  </a:lnTo>
                  <a:lnTo>
                    <a:pt x="222" y="59"/>
                  </a:lnTo>
                  <a:lnTo>
                    <a:pt x="231" y="61"/>
                  </a:lnTo>
                  <a:lnTo>
                    <a:pt x="240" y="64"/>
                  </a:lnTo>
                  <a:lnTo>
                    <a:pt x="249" y="65"/>
                  </a:lnTo>
                  <a:lnTo>
                    <a:pt x="258" y="67"/>
                  </a:lnTo>
                  <a:lnTo>
                    <a:pt x="267" y="68"/>
                  </a:lnTo>
                  <a:lnTo>
                    <a:pt x="276" y="69"/>
                  </a:lnTo>
                  <a:lnTo>
                    <a:pt x="285" y="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Line 36"/>
            <p:cNvSpPr>
              <a:spLocks noChangeShapeType="1"/>
            </p:cNvSpPr>
            <p:nvPr/>
          </p:nvSpPr>
          <p:spPr bwMode="auto">
            <a:xfrm flipV="1">
              <a:off x="5047" y="3033"/>
              <a:ext cx="38" cy="1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1" name="Freeform 37"/>
            <p:cNvSpPr>
              <a:spLocks/>
            </p:cNvSpPr>
            <p:nvPr/>
          </p:nvSpPr>
          <p:spPr bwMode="auto">
            <a:xfrm>
              <a:off x="3269" y="1462"/>
              <a:ext cx="428" cy="442"/>
            </a:xfrm>
            <a:custGeom>
              <a:avLst/>
              <a:gdLst>
                <a:gd name="T0" fmla="*/ 13 w 366"/>
                <a:gd name="T1" fmla="*/ 486 h 392"/>
                <a:gd name="T2" fmla="*/ 23 w 366"/>
                <a:gd name="T3" fmla="*/ 477 h 392"/>
                <a:gd name="T4" fmla="*/ 35 w 366"/>
                <a:gd name="T5" fmla="*/ 467 h 392"/>
                <a:gd name="T6" fmla="*/ 48 w 366"/>
                <a:gd name="T7" fmla="*/ 458 h 392"/>
                <a:gd name="T8" fmla="*/ 58 w 366"/>
                <a:gd name="T9" fmla="*/ 449 h 392"/>
                <a:gd name="T10" fmla="*/ 70 w 366"/>
                <a:gd name="T11" fmla="*/ 440 h 392"/>
                <a:gd name="T12" fmla="*/ 81 w 366"/>
                <a:gd name="T13" fmla="*/ 431 h 392"/>
                <a:gd name="T14" fmla="*/ 91 w 366"/>
                <a:gd name="T15" fmla="*/ 422 h 392"/>
                <a:gd name="T16" fmla="*/ 102 w 366"/>
                <a:gd name="T17" fmla="*/ 413 h 392"/>
                <a:gd name="T18" fmla="*/ 111 w 366"/>
                <a:gd name="T19" fmla="*/ 401 h 392"/>
                <a:gd name="T20" fmla="*/ 119 w 366"/>
                <a:gd name="T21" fmla="*/ 390 h 392"/>
                <a:gd name="T22" fmla="*/ 127 w 366"/>
                <a:gd name="T23" fmla="*/ 379 h 392"/>
                <a:gd name="T24" fmla="*/ 136 w 366"/>
                <a:gd name="T25" fmla="*/ 365 h 392"/>
                <a:gd name="T26" fmla="*/ 140 w 366"/>
                <a:gd name="T27" fmla="*/ 350 h 392"/>
                <a:gd name="T28" fmla="*/ 146 w 366"/>
                <a:gd name="T29" fmla="*/ 333 h 392"/>
                <a:gd name="T30" fmla="*/ 152 w 366"/>
                <a:gd name="T31" fmla="*/ 316 h 392"/>
                <a:gd name="T32" fmla="*/ 156 w 366"/>
                <a:gd name="T33" fmla="*/ 297 h 392"/>
                <a:gd name="T34" fmla="*/ 157 w 366"/>
                <a:gd name="T35" fmla="*/ 286 h 392"/>
                <a:gd name="T36" fmla="*/ 160 w 366"/>
                <a:gd name="T37" fmla="*/ 276 h 392"/>
                <a:gd name="T38" fmla="*/ 163 w 366"/>
                <a:gd name="T39" fmla="*/ 267 h 392"/>
                <a:gd name="T40" fmla="*/ 165 w 366"/>
                <a:gd name="T41" fmla="*/ 259 h 392"/>
                <a:gd name="T42" fmla="*/ 168 w 366"/>
                <a:gd name="T43" fmla="*/ 253 h 392"/>
                <a:gd name="T44" fmla="*/ 172 w 366"/>
                <a:gd name="T45" fmla="*/ 247 h 392"/>
                <a:gd name="T46" fmla="*/ 175 w 366"/>
                <a:gd name="T47" fmla="*/ 241 h 392"/>
                <a:gd name="T48" fmla="*/ 179 w 366"/>
                <a:gd name="T49" fmla="*/ 237 h 392"/>
                <a:gd name="T50" fmla="*/ 185 w 366"/>
                <a:gd name="T51" fmla="*/ 231 h 392"/>
                <a:gd name="T52" fmla="*/ 191 w 366"/>
                <a:gd name="T53" fmla="*/ 227 h 392"/>
                <a:gd name="T54" fmla="*/ 196 w 366"/>
                <a:gd name="T55" fmla="*/ 222 h 392"/>
                <a:gd name="T56" fmla="*/ 203 w 366"/>
                <a:gd name="T57" fmla="*/ 218 h 392"/>
                <a:gd name="T58" fmla="*/ 212 w 366"/>
                <a:gd name="T59" fmla="*/ 213 h 392"/>
                <a:gd name="T60" fmla="*/ 221 w 366"/>
                <a:gd name="T61" fmla="*/ 209 h 392"/>
                <a:gd name="T62" fmla="*/ 242 w 366"/>
                <a:gd name="T63" fmla="*/ 200 h 392"/>
                <a:gd name="T64" fmla="*/ 258 w 366"/>
                <a:gd name="T65" fmla="*/ 193 h 392"/>
                <a:gd name="T66" fmla="*/ 276 w 366"/>
                <a:gd name="T67" fmla="*/ 187 h 392"/>
                <a:gd name="T68" fmla="*/ 292 w 366"/>
                <a:gd name="T69" fmla="*/ 182 h 392"/>
                <a:gd name="T70" fmla="*/ 310 w 366"/>
                <a:gd name="T71" fmla="*/ 177 h 392"/>
                <a:gd name="T72" fmla="*/ 329 w 366"/>
                <a:gd name="T73" fmla="*/ 171 h 392"/>
                <a:gd name="T74" fmla="*/ 346 w 366"/>
                <a:gd name="T75" fmla="*/ 166 h 392"/>
                <a:gd name="T76" fmla="*/ 364 w 366"/>
                <a:gd name="T77" fmla="*/ 160 h 392"/>
                <a:gd name="T78" fmla="*/ 381 w 366"/>
                <a:gd name="T79" fmla="*/ 153 h 392"/>
                <a:gd name="T80" fmla="*/ 399 w 366"/>
                <a:gd name="T81" fmla="*/ 147 h 392"/>
                <a:gd name="T82" fmla="*/ 415 w 366"/>
                <a:gd name="T83" fmla="*/ 139 h 392"/>
                <a:gd name="T84" fmla="*/ 430 w 366"/>
                <a:gd name="T85" fmla="*/ 131 h 392"/>
                <a:gd name="T86" fmla="*/ 447 w 366"/>
                <a:gd name="T87" fmla="*/ 121 h 392"/>
                <a:gd name="T88" fmla="*/ 461 w 366"/>
                <a:gd name="T89" fmla="*/ 111 h 392"/>
                <a:gd name="T90" fmla="*/ 475 w 366"/>
                <a:gd name="T91" fmla="*/ 98 h 392"/>
                <a:gd name="T92" fmla="*/ 486 w 366"/>
                <a:gd name="T93" fmla="*/ 86 h 392"/>
                <a:gd name="T94" fmla="*/ 492 w 366"/>
                <a:gd name="T95" fmla="*/ 72 h 392"/>
                <a:gd name="T96" fmla="*/ 495 w 366"/>
                <a:gd name="T97" fmla="*/ 67 h 392"/>
                <a:gd name="T98" fmla="*/ 498 w 366"/>
                <a:gd name="T99" fmla="*/ 60 h 392"/>
                <a:gd name="T100" fmla="*/ 499 w 366"/>
                <a:gd name="T101" fmla="*/ 52 h 392"/>
                <a:gd name="T102" fmla="*/ 499 w 366"/>
                <a:gd name="T103" fmla="*/ 47 h 392"/>
                <a:gd name="T104" fmla="*/ 499 w 366"/>
                <a:gd name="T105" fmla="*/ 41 h 392"/>
                <a:gd name="T106" fmla="*/ 498 w 366"/>
                <a:gd name="T107" fmla="*/ 34 h 392"/>
                <a:gd name="T108" fmla="*/ 495 w 366"/>
                <a:gd name="T109" fmla="*/ 29 h 392"/>
                <a:gd name="T110" fmla="*/ 492 w 366"/>
                <a:gd name="T111" fmla="*/ 24 h 392"/>
                <a:gd name="T112" fmla="*/ 488 w 366"/>
                <a:gd name="T113" fmla="*/ 20 h 392"/>
                <a:gd name="T114" fmla="*/ 484 w 366"/>
                <a:gd name="T115" fmla="*/ 16 h 392"/>
                <a:gd name="T116" fmla="*/ 478 w 366"/>
                <a:gd name="T117" fmla="*/ 11 h 392"/>
                <a:gd name="T118" fmla="*/ 474 w 366"/>
                <a:gd name="T119" fmla="*/ 8 h 392"/>
                <a:gd name="T120" fmla="*/ 467 w 366"/>
                <a:gd name="T121" fmla="*/ 3 h 392"/>
                <a:gd name="T122" fmla="*/ 458 w 366"/>
                <a:gd name="T123" fmla="*/ 1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6" h="392">
                  <a:moveTo>
                    <a:pt x="0" y="391"/>
                  </a:moveTo>
                  <a:lnTo>
                    <a:pt x="9" y="382"/>
                  </a:lnTo>
                  <a:lnTo>
                    <a:pt x="13" y="378"/>
                  </a:lnTo>
                  <a:lnTo>
                    <a:pt x="17" y="375"/>
                  </a:lnTo>
                  <a:lnTo>
                    <a:pt x="22" y="371"/>
                  </a:lnTo>
                  <a:lnTo>
                    <a:pt x="26" y="367"/>
                  </a:lnTo>
                  <a:lnTo>
                    <a:pt x="30" y="363"/>
                  </a:lnTo>
                  <a:lnTo>
                    <a:pt x="35" y="360"/>
                  </a:lnTo>
                  <a:lnTo>
                    <a:pt x="39" y="357"/>
                  </a:lnTo>
                  <a:lnTo>
                    <a:pt x="43" y="353"/>
                  </a:lnTo>
                  <a:lnTo>
                    <a:pt x="47" y="350"/>
                  </a:lnTo>
                  <a:lnTo>
                    <a:pt x="51" y="346"/>
                  </a:lnTo>
                  <a:lnTo>
                    <a:pt x="55" y="343"/>
                  </a:lnTo>
                  <a:lnTo>
                    <a:pt x="59" y="339"/>
                  </a:lnTo>
                  <a:lnTo>
                    <a:pt x="63" y="336"/>
                  </a:lnTo>
                  <a:lnTo>
                    <a:pt x="67" y="332"/>
                  </a:lnTo>
                  <a:lnTo>
                    <a:pt x="71" y="328"/>
                  </a:lnTo>
                  <a:lnTo>
                    <a:pt x="74" y="325"/>
                  </a:lnTo>
                  <a:lnTo>
                    <a:pt x="78" y="321"/>
                  </a:lnTo>
                  <a:lnTo>
                    <a:pt x="81" y="316"/>
                  </a:lnTo>
                  <a:lnTo>
                    <a:pt x="84" y="312"/>
                  </a:lnTo>
                  <a:lnTo>
                    <a:pt x="87" y="307"/>
                  </a:lnTo>
                  <a:lnTo>
                    <a:pt x="90" y="303"/>
                  </a:lnTo>
                  <a:lnTo>
                    <a:pt x="93" y="298"/>
                  </a:lnTo>
                  <a:lnTo>
                    <a:pt x="96" y="293"/>
                  </a:lnTo>
                  <a:lnTo>
                    <a:pt x="99" y="287"/>
                  </a:lnTo>
                  <a:lnTo>
                    <a:pt x="101" y="281"/>
                  </a:lnTo>
                  <a:lnTo>
                    <a:pt x="103" y="275"/>
                  </a:lnTo>
                  <a:lnTo>
                    <a:pt x="105" y="269"/>
                  </a:lnTo>
                  <a:lnTo>
                    <a:pt x="107" y="262"/>
                  </a:lnTo>
                  <a:lnTo>
                    <a:pt x="109" y="255"/>
                  </a:lnTo>
                  <a:lnTo>
                    <a:pt x="111" y="248"/>
                  </a:lnTo>
                  <a:lnTo>
                    <a:pt x="113" y="238"/>
                  </a:lnTo>
                  <a:lnTo>
                    <a:pt x="114" y="233"/>
                  </a:lnTo>
                  <a:lnTo>
                    <a:pt x="115" y="229"/>
                  </a:lnTo>
                  <a:lnTo>
                    <a:pt x="115" y="225"/>
                  </a:lnTo>
                  <a:lnTo>
                    <a:pt x="117" y="221"/>
                  </a:lnTo>
                  <a:lnTo>
                    <a:pt x="117" y="217"/>
                  </a:lnTo>
                  <a:lnTo>
                    <a:pt x="118" y="214"/>
                  </a:lnTo>
                  <a:lnTo>
                    <a:pt x="119" y="210"/>
                  </a:lnTo>
                  <a:lnTo>
                    <a:pt x="120" y="207"/>
                  </a:lnTo>
                  <a:lnTo>
                    <a:pt x="121" y="204"/>
                  </a:lnTo>
                  <a:lnTo>
                    <a:pt x="122" y="201"/>
                  </a:lnTo>
                  <a:lnTo>
                    <a:pt x="123" y="199"/>
                  </a:lnTo>
                  <a:lnTo>
                    <a:pt x="125" y="196"/>
                  </a:lnTo>
                  <a:lnTo>
                    <a:pt x="126" y="194"/>
                  </a:lnTo>
                  <a:lnTo>
                    <a:pt x="127" y="192"/>
                  </a:lnTo>
                  <a:lnTo>
                    <a:pt x="128" y="190"/>
                  </a:lnTo>
                  <a:lnTo>
                    <a:pt x="130" y="187"/>
                  </a:lnTo>
                  <a:lnTo>
                    <a:pt x="131" y="186"/>
                  </a:lnTo>
                  <a:lnTo>
                    <a:pt x="133" y="184"/>
                  </a:lnTo>
                  <a:lnTo>
                    <a:pt x="135" y="182"/>
                  </a:lnTo>
                  <a:lnTo>
                    <a:pt x="137" y="180"/>
                  </a:lnTo>
                  <a:lnTo>
                    <a:pt x="139" y="178"/>
                  </a:lnTo>
                  <a:lnTo>
                    <a:pt x="141" y="177"/>
                  </a:lnTo>
                  <a:lnTo>
                    <a:pt x="144" y="175"/>
                  </a:lnTo>
                  <a:lnTo>
                    <a:pt x="147" y="173"/>
                  </a:lnTo>
                  <a:lnTo>
                    <a:pt x="149" y="171"/>
                  </a:lnTo>
                  <a:lnTo>
                    <a:pt x="152" y="169"/>
                  </a:lnTo>
                  <a:lnTo>
                    <a:pt x="155" y="168"/>
                  </a:lnTo>
                  <a:lnTo>
                    <a:pt x="159" y="166"/>
                  </a:lnTo>
                  <a:lnTo>
                    <a:pt x="162" y="164"/>
                  </a:lnTo>
                  <a:lnTo>
                    <a:pt x="166" y="162"/>
                  </a:lnTo>
                  <a:lnTo>
                    <a:pt x="177" y="157"/>
                  </a:lnTo>
                  <a:lnTo>
                    <a:pt x="183" y="154"/>
                  </a:lnTo>
                  <a:lnTo>
                    <a:pt x="189" y="152"/>
                  </a:lnTo>
                  <a:lnTo>
                    <a:pt x="195" y="149"/>
                  </a:lnTo>
                  <a:lnTo>
                    <a:pt x="202" y="147"/>
                  </a:lnTo>
                  <a:lnTo>
                    <a:pt x="208" y="145"/>
                  </a:lnTo>
                  <a:lnTo>
                    <a:pt x="214" y="143"/>
                  </a:lnTo>
                  <a:lnTo>
                    <a:pt x="221" y="141"/>
                  </a:lnTo>
                  <a:lnTo>
                    <a:pt x="227" y="139"/>
                  </a:lnTo>
                  <a:lnTo>
                    <a:pt x="234" y="137"/>
                  </a:lnTo>
                  <a:lnTo>
                    <a:pt x="240" y="135"/>
                  </a:lnTo>
                  <a:lnTo>
                    <a:pt x="247" y="132"/>
                  </a:lnTo>
                  <a:lnTo>
                    <a:pt x="253" y="130"/>
                  </a:lnTo>
                  <a:lnTo>
                    <a:pt x="260" y="128"/>
                  </a:lnTo>
                  <a:lnTo>
                    <a:pt x="266" y="126"/>
                  </a:lnTo>
                  <a:lnTo>
                    <a:pt x="273" y="123"/>
                  </a:lnTo>
                  <a:lnTo>
                    <a:pt x="279" y="121"/>
                  </a:lnTo>
                  <a:lnTo>
                    <a:pt x="285" y="118"/>
                  </a:lnTo>
                  <a:lnTo>
                    <a:pt x="292" y="115"/>
                  </a:lnTo>
                  <a:lnTo>
                    <a:pt x="298" y="113"/>
                  </a:lnTo>
                  <a:lnTo>
                    <a:pt x="304" y="109"/>
                  </a:lnTo>
                  <a:lnTo>
                    <a:pt x="310" y="106"/>
                  </a:lnTo>
                  <a:lnTo>
                    <a:pt x="315" y="103"/>
                  </a:lnTo>
                  <a:lnTo>
                    <a:pt x="321" y="99"/>
                  </a:lnTo>
                  <a:lnTo>
                    <a:pt x="327" y="95"/>
                  </a:lnTo>
                  <a:lnTo>
                    <a:pt x="332" y="91"/>
                  </a:lnTo>
                  <a:lnTo>
                    <a:pt x="337" y="87"/>
                  </a:lnTo>
                  <a:lnTo>
                    <a:pt x="342" y="82"/>
                  </a:lnTo>
                  <a:lnTo>
                    <a:pt x="347" y="77"/>
                  </a:lnTo>
                  <a:lnTo>
                    <a:pt x="352" y="72"/>
                  </a:lnTo>
                  <a:lnTo>
                    <a:pt x="356" y="67"/>
                  </a:lnTo>
                  <a:lnTo>
                    <a:pt x="359" y="61"/>
                  </a:lnTo>
                  <a:lnTo>
                    <a:pt x="360" y="57"/>
                  </a:lnTo>
                  <a:lnTo>
                    <a:pt x="361" y="55"/>
                  </a:lnTo>
                  <a:lnTo>
                    <a:pt x="362" y="52"/>
                  </a:lnTo>
                  <a:lnTo>
                    <a:pt x="363" y="49"/>
                  </a:lnTo>
                  <a:lnTo>
                    <a:pt x="364" y="47"/>
                  </a:lnTo>
                  <a:lnTo>
                    <a:pt x="364" y="44"/>
                  </a:lnTo>
                  <a:lnTo>
                    <a:pt x="365" y="41"/>
                  </a:lnTo>
                  <a:lnTo>
                    <a:pt x="365" y="39"/>
                  </a:lnTo>
                  <a:lnTo>
                    <a:pt x="365" y="37"/>
                  </a:lnTo>
                  <a:lnTo>
                    <a:pt x="365" y="34"/>
                  </a:lnTo>
                  <a:lnTo>
                    <a:pt x="365" y="32"/>
                  </a:lnTo>
                  <a:lnTo>
                    <a:pt x="364" y="30"/>
                  </a:lnTo>
                  <a:lnTo>
                    <a:pt x="364" y="27"/>
                  </a:lnTo>
                  <a:lnTo>
                    <a:pt x="363" y="25"/>
                  </a:lnTo>
                  <a:lnTo>
                    <a:pt x="362" y="23"/>
                  </a:lnTo>
                  <a:lnTo>
                    <a:pt x="361" y="21"/>
                  </a:lnTo>
                  <a:lnTo>
                    <a:pt x="360" y="19"/>
                  </a:lnTo>
                  <a:lnTo>
                    <a:pt x="359" y="17"/>
                  </a:lnTo>
                  <a:lnTo>
                    <a:pt x="357" y="16"/>
                  </a:lnTo>
                  <a:lnTo>
                    <a:pt x="356" y="14"/>
                  </a:lnTo>
                  <a:lnTo>
                    <a:pt x="354" y="12"/>
                  </a:lnTo>
                  <a:lnTo>
                    <a:pt x="353" y="11"/>
                  </a:lnTo>
                  <a:lnTo>
                    <a:pt x="350" y="9"/>
                  </a:lnTo>
                  <a:lnTo>
                    <a:pt x="348" y="8"/>
                  </a:lnTo>
                  <a:lnTo>
                    <a:pt x="346" y="6"/>
                  </a:lnTo>
                  <a:lnTo>
                    <a:pt x="343" y="5"/>
                  </a:lnTo>
                  <a:lnTo>
                    <a:pt x="341" y="3"/>
                  </a:lnTo>
                  <a:lnTo>
                    <a:pt x="338" y="2"/>
                  </a:lnTo>
                  <a:lnTo>
                    <a:pt x="335" y="1"/>
                  </a:lnTo>
                  <a:lnTo>
                    <a:pt x="333"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2" name="Freeform 38"/>
            <p:cNvSpPr>
              <a:spLocks/>
            </p:cNvSpPr>
            <p:nvPr/>
          </p:nvSpPr>
          <p:spPr bwMode="auto">
            <a:xfrm>
              <a:off x="3398" y="1811"/>
              <a:ext cx="604" cy="362"/>
            </a:xfrm>
            <a:custGeom>
              <a:avLst/>
              <a:gdLst>
                <a:gd name="T0" fmla="*/ 26 w 516"/>
                <a:gd name="T1" fmla="*/ 211 h 321"/>
                <a:gd name="T2" fmla="*/ 48 w 516"/>
                <a:gd name="T3" fmla="*/ 203 h 321"/>
                <a:gd name="T4" fmla="*/ 67 w 516"/>
                <a:gd name="T5" fmla="*/ 193 h 321"/>
                <a:gd name="T6" fmla="*/ 83 w 516"/>
                <a:gd name="T7" fmla="*/ 180 h 321"/>
                <a:gd name="T8" fmla="*/ 97 w 516"/>
                <a:gd name="T9" fmla="*/ 166 h 321"/>
                <a:gd name="T10" fmla="*/ 110 w 516"/>
                <a:gd name="T11" fmla="*/ 150 h 321"/>
                <a:gd name="T12" fmla="*/ 122 w 516"/>
                <a:gd name="T13" fmla="*/ 133 h 321"/>
                <a:gd name="T14" fmla="*/ 135 w 516"/>
                <a:gd name="T15" fmla="*/ 117 h 321"/>
                <a:gd name="T16" fmla="*/ 147 w 516"/>
                <a:gd name="T17" fmla="*/ 101 h 321"/>
                <a:gd name="T18" fmla="*/ 162 w 516"/>
                <a:gd name="T19" fmla="*/ 88 h 321"/>
                <a:gd name="T20" fmla="*/ 183 w 516"/>
                <a:gd name="T21" fmla="*/ 76 h 321"/>
                <a:gd name="T22" fmla="*/ 203 w 516"/>
                <a:gd name="T23" fmla="*/ 67 h 321"/>
                <a:gd name="T24" fmla="*/ 232 w 516"/>
                <a:gd name="T25" fmla="*/ 54 h 321"/>
                <a:gd name="T26" fmla="*/ 265 w 516"/>
                <a:gd name="T27" fmla="*/ 43 h 321"/>
                <a:gd name="T28" fmla="*/ 302 w 516"/>
                <a:gd name="T29" fmla="*/ 30 h 321"/>
                <a:gd name="T30" fmla="*/ 339 w 516"/>
                <a:gd name="T31" fmla="*/ 19 h 321"/>
                <a:gd name="T32" fmla="*/ 378 w 516"/>
                <a:gd name="T33" fmla="*/ 10 h 321"/>
                <a:gd name="T34" fmla="*/ 412 w 516"/>
                <a:gd name="T35" fmla="*/ 2 h 321"/>
                <a:gd name="T36" fmla="*/ 441 w 516"/>
                <a:gd name="T37" fmla="*/ 0 h 321"/>
                <a:gd name="T38" fmla="*/ 465 w 516"/>
                <a:gd name="T39" fmla="*/ 1 h 321"/>
                <a:gd name="T40" fmla="*/ 476 w 516"/>
                <a:gd name="T41" fmla="*/ 8 h 321"/>
                <a:gd name="T42" fmla="*/ 495 w 516"/>
                <a:gd name="T43" fmla="*/ 33 h 321"/>
                <a:gd name="T44" fmla="*/ 506 w 516"/>
                <a:gd name="T45" fmla="*/ 56 h 321"/>
                <a:gd name="T46" fmla="*/ 516 w 516"/>
                <a:gd name="T47" fmla="*/ 80 h 321"/>
                <a:gd name="T48" fmla="*/ 528 w 516"/>
                <a:gd name="T49" fmla="*/ 107 h 321"/>
                <a:gd name="T50" fmla="*/ 537 w 516"/>
                <a:gd name="T51" fmla="*/ 135 h 321"/>
                <a:gd name="T52" fmla="*/ 548 w 516"/>
                <a:gd name="T53" fmla="*/ 162 h 321"/>
                <a:gd name="T54" fmla="*/ 560 w 516"/>
                <a:gd name="T55" fmla="*/ 191 h 321"/>
                <a:gd name="T56" fmla="*/ 572 w 516"/>
                <a:gd name="T57" fmla="*/ 218 h 321"/>
                <a:gd name="T58" fmla="*/ 586 w 516"/>
                <a:gd name="T59" fmla="*/ 242 h 321"/>
                <a:gd name="T60" fmla="*/ 602 w 516"/>
                <a:gd name="T61" fmla="*/ 267 h 321"/>
                <a:gd name="T62" fmla="*/ 617 w 516"/>
                <a:gd name="T63" fmla="*/ 285 h 321"/>
                <a:gd name="T64" fmla="*/ 626 w 516"/>
                <a:gd name="T65" fmla="*/ 290 h 321"/>
                <a:gd name="T66" fmla="*/ 634 w 516"/>
                <a:gd name="T67" fmla="*/ 290 h 321"/>
                <a:gd name="T68" fmla="*/ 643 w 516"/>
                <a:gd name="T69" fmla="*/ 289 h 321"/>
                <a:gd name="T70" fmla="*/ 650 w 516"/>
                <a:gd name="T71" fmla="*/ 286 h 321"/>
                <a:gd name="T72" fmla="*/ 657 w 516"/>
                <a:gd name="T73" fmla="*/ 283 h 321"/>
                <a:gd name="T74" fmla="*/ 664 w 516"/>
                <a:gd name="T75" fmla="*/ 282 h 321"/>
                <a:gd name="T76" fmla="*/ 672 w 516"/>
                <a:gd name="T77" fmla="*/ 283 h 321"/>
                <a:gd name="T78" fmla="*/ 680 w 516"/>
                <a:gd name="T79" fmla="*/ 289 h 321"/>
                <a:gd name="T80" fmla="*/ 688 w 516"/>
                <a:gd name="T81" fmla="*/ 299 h 321"/>
                <a:gd name="T82" fmla="*/ 696 w 516"/>
                <a:gd name="T83" fmla="*/ 316 h 321"/>
                <a:gd name="T84" fmla="*/ 699 w 516"/>
                <a:gd name="T85" fmla="*/ 325 h 321"/>
                <a:gd name="T86" fmla="*/ 700 w 516"/>
                <a:gd name="T87" fmla="*/ 333 h 321"/>
                <a:gd name="T88" fmla="*/ 701 w 516"/>
                <a:gd name="T89" fmla="*/ 342 h 321"/>
                <a:gd name="T90" fmla="*/ 701 w 516"/>
                <a:gd name="T91" fmla="*/ 351 h 321"/>
                <a:gd name="T92" fmla="*/ 701 w 516"/>
                <a:gd name="T93" fmla="*/ 361 h 321"/>
                <a:gd name="T94" fmla="*/ 700 w 516"/>
                <a:gd name="T95" fmla="*/ 370 h 321"/>
                <a:gd name="T96" fmla="*/ 700 w 516"/>
                <a:gd name="T97" fmla="*/ 380 h 321"/>
                <a:gd name="T98" fmla="*/ 701 w 516"/>
                <a:gd name="T99" fmla="*/ 389 h 321"/>
                <a:gd name="T100" fmla="*/ 702 w 516"/>
                <a:gd name="T101" fmla="*/ 398 h 321"/>
                <a:gd name="T102" fmla="*/ 706 w 516"/>
                <a:gd name="T103" fmla="*/ 407 h 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6" h="321">
                  <a:moveTo>
                    <a:pt x="0" y="168"/>
                  </a:moveTo>
                  <a:lnTo>
                    <a:pt x="13" y="167"/>
                  </a:lnTo>
                  <a:lnTo>
                    <a:pt x="19" y="166"/>
                  </a:lnTo>
                  <a:lnTo>
                    <a:pt x="25" y="164"/>
                  </a:lnTo>
                  <a:lnTo>
                    <a:pt x="30" y="162"/>
                  </a:lnTo>
                  <a:lnTo>
                    <a:pt x="35" y="160"/>
                  </a:lnTo>
                  <a:lnTo>
                    <a:pt x="40" y="158"/>
                  </a:lnTo>
                  <a:lnTo>
                    <a:pt x="45" y="155"/>
                  </a:lnTo>
                  <a:lnTo>
                    <a:pt x="49" y="152"/>
                  </a:lnTo>
                  <a:lnTo>
                    <a:pt x="53" y="149"/>
                  </a:lnTo>
                  <a:lnTo>
                    <a:pt x="57" y="146"/>
                  </a:lnTo>
                  <a:lnTo>
                    <a:pt x="61" y="142"/>
                  </a:lnTo>
                  <a:lnTo>
                    <a:pt x="64" y="138"/>
                  </a:lnTo>
                  <a:lnTo>
                    <a:pt x="68" y="134"/>
                  </a:lnTo>
                  <a:lnTo>
                    <a:pt x="71" y="130"/>
                  </a:lnTo>
                  <a:lnTo>
                    <a:pt x="74" y="126"/>
                  </a:lnTo>
                  <a:lnTo>
                    <a:pt x="77" y="122"/>
                  </a:lnTo>
                  <a:lnTo>
                    <a:pt x="80" y="118"/>
                  </a:lnTo>
                  <a:lnTo>
                    <a:pt x="83" y="114"/>
                  </a:lnTo>
                  <a:lnTo>
                    <a:pt x="86" y="109"/>
                  </a:lnTo>
                  <a:lnTo>
                    <a:pt x="89" y="105"/>
                  </a:lnTo>
                  <a:lnTo>
                    <a:pt x="92" y="100"/>
                  </a:lnTo>
                  <a:lnTo>
                    <a:pt x="95" y="96"/>
                  </a:lnTo>
                  <a:lnTo>
                    <a:pt x="98" y="92"/>
                  </a:lnTo>
                  <a:lnTo>
                    <a:pt x="101" y="88"/>
                  </a:lnTo>
                  <a:lnTo>
                    <a:pt x="104" y="84"/>
                  </a:lnTo>
                  <a:lnTo>
                    <a:pt x="108" y="80"/>
                  </a:lnTo>
                  <a:lnTo>
                    <a:pt x="111" y="76"/>
                  </a:lnTo>
                  <a:lnTo>
                    <a:pt x="114" y="72"/>
                  </a:lnTo>
                  <a:lnTo>
                    <a:pt x="118" y="69"/>
                  </a:lnTo>
                  <a:lnTo>
                    <a:pt x="122" y="66"/>
                  </a:lnTo>
                  <a:lnTo>
                    <a:pt x="126" y="63"/>
                  </a:lnTo>
                  <a:lnTo>
                    <a:pt x="133" y="59"/>
                  </a:lnTo>
                  <a:lnTo>
                    <a:pt x="137" y="57"/>
                  </a:lnTo>
                  <a:lnTo>
                    <a:pt x="142" y="54"/>
                  </a:lnTo>
                  <a:lnTo>
                    <a:pt x="148" y="52"/>
                  </a:lnTo>
                  <a:lnTo>
                    <a:pt x="154" y="49"/>
                  </a:lnTo>
                  <a:lnTo>
                    <a:pt x="161" y="46"/>
                  </a:lnTo>
                  <a:lnTo>
                    <a:pt x="169" y="43"/>
                  </a:lnTo>
                  <a:lnTo>
                    <a:pt x="176" y="40"/>
                  </a:lnTo>
                  <a:lnTo>
                    <a:pt x="185" y="37"/>
                  </a:lnTo>
                  <a:lnTo>
                    <a:pt x="193" y="34"/>
                  </a:lnTo>
                  <a:lnTo>
                    <a:pt x="202" y="30"/>
                  </a:lnTo>
                  <a:lnTo>
                    <a:pt x="211" y="27"/>
                  </a:lnTo>
                  <a:lnTo>
                    <a:pt x="220" y="24"/>
                  </a:lnTo>
                  <a:lnTo>
                    <a:pt x="230" y="21"/>
                  </a:lnTo>
                  <a:lnTo>
                    <a:pt x="239" y="18"/>
                  </a:lnTo>
                  <a:lnTo>
                    <a:pt x="248" y="15"/>
                  </a:lnTo>
                  <a:lnTo>
                    <a:pt x="258" y="13"/>
                  </a:lnTo>
                  <a:lnTo>
                    <a:pt x="267" y="10"/>
                  </a:lnTo>
                  <a:lnTo>
                    <a:pt x="276" y="8"/>
                  </a:lnTo>
                  <a:lnTo>
                    <a:pt x="284" y="6"/>
                  </a:lnTo>
                  <a:lnTo>
                    <a:pt x="293" y="4"/>
                  </a:lnTo>
                  <a:lnTo>
                    <a:pt x="301" y="2"/>
                  </a:lnTo>
                  <a:lnTo>
                    <a:pt x="309" y="1"/>
                  </a:lnTo>
                  <a:lnTo>
                    <a:pt x="316" y="0"/>
                  </a:lnTo>
                  <a:lnTo>
                    <a:pt x="322" y="0"/>
                  </a:lnTo>
                  <a:lnTo>
                    <a:pt x="328" y="0"/>
                  </a:lnTo>
                  <a:lnTo>
                    <a:pt x="334" y="0"/>
                  </a:lnTo>
                  <a:lnTo>
                    <a:pt x="339" y="1"/>
                  </a:lnTo>
                  <a:lnTo>
                    <a:pt x="343" y="2"/>
                  </a:lnTo>
                  <a:lnTo>
                    <a:pt x="346" y="4"/>
                  </a:lnTo>
                  <a:lnTo>
                    <a:pt x="348" y="6"/>
                  </a:lnTo>
                  <a:lnTo>
                    <a:pt x="355" y="15"/>
                  </a:lnTo>
                  <a:lnTo>
                    <a:pt x="358" y="20"/>
                  </a:lnTo>
                  <a:lnTo>
                    <a:pt x="361" y="26"/>
                  </a:lnTo>
                  <a:lnTo>
                    <a:pt x="364" y="32"/>
                  </a:lnTo>
                  <a:lnTo>
                    <a:pt x="366" y="37"/>
                  </a:lnTo>
                  <a:lnTo>
                    <a:pt x="369" y="44"/>
                  </a:lnTo>
                  <a:lnTo>
                    <a:pt x="372" y="50"/>
                  </a:lnTo>
                  <a:lnTo>
                    <a:pt x="374" y="56"/>
                  </a:lnTo>
                  <a:lnTo>
                    <a:pt x="377" y="63"/>
                  </a:lnTo>
                  <a:lnTo>
                    <a:pt x="380" y="70"/>
                  </a:lnTo>
                  <a:lnTo>
                    <a:pt x="382" y="77"/>
                  </a:lnTo>
                  <a:lnTo>
                    <a:pt x="385" y="84"/>
                  </a:lnTo>
                  <a:lnTo>
                    <a:pt x="387" y="91"/>
                  </a:lnTo>
                  <a:lnTo>
                    <a:pt x="390" y="98"/>
                  </a:lnTo>
                  <a:lnTo>
                    <a:pt x="392" y="106"/>
                  </a:lnTo>
                  <a:lnTo>
                    <a:pt x="395" y="113"/>
                  </a:lnTo>
                  <a:lnTo>
                    <a:pt x="398" y="120"/>
                  </a:lnTo>
                  <a:lnTo>
                    <a:pt x="400" y="128"/>
                  </a:lnTo>
                  <a:lnTo>
                    <a:pt x="403" y="135"/>
                  </a:lnTo>
                  <a:lnTo>
                    <a:pt x="406" y="142"/>
                  </a:lnTo>
                  <a:lnTo>
                    <a:pt x="408" y="150"/>
                  </a:lnTo>
                  <a:lnTo>
                    <a:pt x="411" y="157"/>
                  </a:lnTo>
                  <a:lnTo>
                    <a:pt x="414" y="164"/>
                  </a:lnTo>
                  <a:lnTo>
                    <a:pt x="418" y="171"/>
                  </a:lnTo>
                  <a:lnTo>
                    <a:pt x="421" y="178"/>
                  </a:lnTo>
                  <a:lnTo>
                    <a:pt x="424" y="184"/>
                  </a:lnTo>
                  <a:lnTo>
                    <a:pt x="428" y="191"/>
                  </a:lnTo>
                  <a:lnTo>
                    <a:pt x="431" y="197"/>
                  </a:lnTo>
                  <a:lnTo>
                    <a:pt x="435" y="204"/>
                  </a:lnTo>
                  <a:lnTo>
                    <a:pt x="439" y="210"/>
                  </a:lnTo>
                  <a:lnTo>
                    <a:pt x="443" y="216"/>
                  </a:lnTo>
                  <a:lnTo>
                    <a:pt x="448" y="221"/>
                  </a:lnTo>
                  <a:lnTo>
                    <a:pt x="450" y="224"/>
                  </a:lnTo>
                  <a:lnTo>
                    <a:pt x="453" y="225"/>
                  </a:lnTo>
                  <a:lnTo>
                    <a:pt x="455" y="227"/>
                  </a:lnTo>
                  <a:lnTo>
                    <a:pt x="457" y="228"/>
                  </a:lnTo>
                  <a:lnTo>
                    <a:pt x="459" y="228"/>
                  </a:lnTo>
                  <a:lnTo>
                    <a:pt x="461" y="228"/>
                  </a:lnTo>
                  <a:lnTo>
                    <a:pt x="463" y="228"/>
                  </a:lnTo>
                  <a:lnTo>
                    <a:pt x="465" y="228"/>
                  </a:lnTo>
                  <a:lnTo>
                    <a:pt x="467" y="228"/>
                  </a:lnTo>
                  <a:lnTo>
                    <a:pt x="469" y="227"/>
                  </a:lnTo>
                  <a:lnTo>
                    <a:pt x="470" y="227"/>
                  </a:lnTo>
                  <a:lnTo>
                    <a:pt x="472" y="226"/>
                  </a:lnTo>
                  <a:lnTo>
                    <a:pt x="474" y="225"/>
                  </a:lnTo>
                  <a:lnTo>
                    <a:pt x="476" y="224"/>
                  </a:lnTo>
                  <a:lnTo>
                    <a:pt x="478" y="224"/>
                  </a:lnTo>
                  <a:lnTo>
                    <a:pt x="479" y="223"/>
                  </a:lnTo>
                  <a:lnTo>
                    <a:pt x="481" y="222"/>
                  </a:lnTo>
                  <a:lnTo>
                    <a:pt x="483" y="222"/>
                  </a:lnTo>
                  <a:lnTo>
                    <a:pt x="484" y="222"/>
                  </a:lnTo>
                  <a:lnTo>
                    <a:pt x="486" y="222"/>
                  </a:lnTo>
                  <a:lnTo>
                    <a:pt x="488" y="222"/>
                  </a:lnTo>
                  <a:lnTo>
                    <a:pt x="490" y="223"/>
                  </a:lnTo>
                  <a:lnTo>
                    <a:pt x="492" y="224"/>
                  </a:lnTo>
                  <a:lnTo>
                    <a:pt x="494" y="225"/>
                  </a:lnTo>
                  <a:lnTo>
                    <a:pt x="496" y="227"/>
                  </a:lnTo>
                  <a:lnTo>
                    <a:pt x="498" y="229"/>
                  </a:lnTo>
                  <a:lnTo>
                    <a:pt x="500" y="232"/>
                  </a:lnTo>
                  <a:lnTo>
                    <a:pt x="502" y="235"/>
                  </a:lnTo>
                  <a:lnTo>
                    <a:pt x="504" y="239"/>
                  </a:lnTo>
                  <a:lnTo>
                    <a:pt x="507" y="244"/>
                  </a:lnTo>
                  <a:lnTo>
                    <a:pt x="508" y="248"/>
                  </a:lnTo>
                  <a:lnTo>
                    <a:pt x="509" y="250"/>
                  </a:lnTo>
                  <a:lnTo>
                    <a:pt x="510" y="252"/>
                  </a:lnTo>
                  <a:lnTo>
                    <a:pt x="510" y="255"/>
                  </a:lnTo>
                  <a:lnTo>
                    <a:pt x="510" y="257"/>
                  </a:lnTo>
                  <a:lnTo>
                    <a:pt x="511" y="260"/>
                  </a:lnTo>
                  <a:lnTo>
                    <a:pt x="511" y="262"/>
                  </a:lnTo>
                  <a:lnTo>
                    <a:pt x="511" y="264"/>
                  </a:lnTo>
                  <a:lnTo>
                    <a:pt x="512" y="266"/>
                  </a:lnTo>
                  <a:lnTo>
                    <a:pt x="512" y="269"/>
                  </a:lnTo>
                  <a:lnTo>
                    <a:pt x="512" y="272"/>
                  </a:lnTo>
                  <a:lnTo>
                    <a:pt x="512" y="274"/>
                  </a:lnTo>
                  <a:lnTo>
                    <a:pt x="512" y="276"/>
                  </a:lnTo>
                  <a:lnTo>
                    <a:pt x="512" y="279"/>
                  </a:lnTo>
                  <a:lnTo>
                    <a:pt x="512" y="282"/>
                  </a:lnTo>
                  <a:lnTo>
                    <a:pt x="512" y="284"/>
                  </a:lnTo>
                  <a:lnTo>
                    <a:pt x="511" y="286"/>
                  </a:lnTo>
                  <a:lnTo>
                    <a:pt x="511" y="289"/>
                  </a:lnTo>
                  <a:lnTo>
                    <a:pt x="511" y="291"/>
                  </a:lnTo>
                  <a:lnTo>
                    <a:pt x="511" y="294"/>
                  </a:lnTo>
                  <a:lnTo>
                    <a:pt x="511" y="296"/>
                  </a:lnTo>
                  <a:lnTo>
                    <a:pt x="511" y="299"/>
                  </a:lnTo>
                  <a:lnTo>
                    <a:pt x="512" y="301"/>
                  </a:lnTo>
                  <a:lnTo>
                    <a:pt x="512" y="304"/>
                  </a:lnTo>
                  <a:lnTo>
                    <a:pt x="512" y="306"/>
                  </a:lnTo>
                  <a:lnTo>
                    <a:pt x="512" y="308"/>
                  </a:lnTo>
                  <a:lnTo>
                    <a:pt x="512" y="311"/>
                  </a:lnTo>
                  <a:lnTo>
                    <a:pt x="513" y="313"/>
                  </a:lnTo>
                  <a:lnTo>
                    <a:pt x="513" y="316"/>
                  </a:lnTo>
                  <a:lnTo>
                    <a:pt x="514" y="318"/>
                  </a:lnTo>
                  <a:lnTo>
                    <a:pt x="515" y="32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3" name="Freeform 39"/>
            <p:cNvSpPr>
              <a:spLocks/>
            </p:cNvSpPr>
            <p:nvPr/>
          </p:nvSpPr>
          <p:spPr bwMode="auto">
            <a:xfrm>
              <a:off x="3241" y="2344"/>
              <a:ext cx="177" cy="303"/>
            </a:xfrm>
            <a:custGeom>
              <a:avLst/>
              <a:gdLst>
                <a:gd name="T0" fmla="*/ 0 w 152"/>
                <a:gd name="T1" fmla="*/ 0 h 268"/>
                <a:gd name="T2" fmla="*/ 10 w 152"/>
                <a:gd name="T3" fmla="*/ 21 h 268"/>
                <a:gd name="T4" fmla="*/ 17 w 152"/>
                <a:gd name="T5" fmla="*/ 32 h 268"/>
                <a:gd name="T6" fmla="*/ 24 w 152"/>
                <a:gd name="T7" fmla="*/ 41 h 268"/>
                <a:gd name="T8" fmla="*/ 31 w 152"/>
                <a:gd name="T9" fmla="*/ 51 h 268"/>
                <a:gd name="T10" fmla="*/ 38 w 152"/>
                <a:gd name="T11" fmla="*/ 60 h 268"/>
                <a:gd name="T12" fmla="*/ 47 w 152"/>
                <a:gd name="T13" fmla="*/ 69 h 268"/>
                <a:gd name="T14" fmla="*/ 52 w 152"/>
                <a:gd name="T15" fmla="*/ 78 h 268"/>
                <a:gd name="T16" fmla="*/ 61 w 152"/>
                <a:gd name="T17" fmla="*/ 87 h 268"/>
                <a:gd name="T18" fmla="*/ 69 w 152"/>
                <a:gd name="T19" fmla="*/ 96 h 268"/>
                <a:gd name="T20" fmla="*/ 77 w 152"/>
                <a:gd name="T21" fmla="*/ 105 h 268"/>
                <a:gd name="T22" fmla="*/ 85 w 152"/>
                <a:gd name="T23" fmla="*/ 114 h 268"/>
                <a:gd name="T24" fmla="*/ 93 w 152"/>
                <a:gd name="T25" fmla="*/ 121 h 268"/>
                <a:gd name="T26" fmla="*/ 101 w 152"/>
                <a:gd name="T27" fmla="*/ 130 h 268"/>
                <a:gd name="T28" fmla="*/ 109 w 152"/>
                <a:gd name="T29" fmla="*/ 139 h 268"/>
                <a:gd name="T30" fmla="*/ 118 w 152"/>
                <a:gd name="T31" fmla="*/ 148 h 268"/>
                <a:gd name="T32" fmla="*/ 125 w 152"/>
                <a:gd name="T33" fmla="*/ 157 h 268"/>
                <a:gd name="T34" fmla="*/ 133 w 152"/>
                <a:gd name="T35" fmla="*/ 167 h 268"/>
                <a:gd name="T36" fmla="*/ 140 w 152"/>
                <a:gd name="T37" fmla="*/ 176 h 268"/>
                <a:gd name="T38" fmla="*/ 148 w 152"/>
                <a:gd name="T39" fmla="*/ 185 h 268"/>
                <a:gd name="T40" fmla="*/ 155 w 152"/>
                <a:gd name="T41" fmla="*/ 196 h 268"/>
                <a:gd name="T42" fmla="*/ 162 w 152"/>
                <a:gd name="T43" fmla="*/ 207 h 268"/>
                <a:gd name="T44" fmla="*/ 168 w 152"/>
                <a:gd name="T45" fmla="*/ 217 h 268"/>
                <a:gd name="T46" fmla="*/ 174 w 152"/>
                <a:gd name="T47" fmla="*/ 228 h 268"/>
                <a:gd name="T48" fmla="*/ 179 w 152"/>
                <a:gd name="T49" fmla="*/ 242 h 268"/>
                <a:gd name="T50" fmla="*/ 184 w 152"/>
                <a:gd name="T51" fmla="*/ 253 h 268"/>
                <a:gd name="T52" fmla="*/ 189 w 152"/>
                <a:gd name="T53" fmla="*/ 266 h 268"/>
                <a:gd name="T54" fmla="*/ 194 w 152"/>
                <a:gd name="T55" fmla="*/ 280 h 268"/>
                <a:gd name="T56" fmla="*/ 197 w 152"/>
                <a:gd name="T57" fmla="*/ 294 h 268"/>
                <a:gd name="T58" fmla="*/ 199 w 152"/>
                <a:gd name="T59" fmla="*/ 308 h 268"/>
                <a:gd name="T60" fmla="*/ 203 w 152"/>
                <a:gd name="T61" fmla="*/ 324 h 268"/>
                <a:gd name="T62" fmla="*/ 205 w 152"/>
                <a:gd name="T63" fmla="*/ 341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268">
                  <a:moveTo>
                    <a:pt x="0" y="0"/>
                  </a:moveTo>
                  <a:lnTo>
                    <a:pt x="8" y="17"/>
                  </a:lnTo>
                  <a:lnTo>
                    <a:pt x="13" y="25"/>
                  </a:lnTo>
                  <a:lnTo>
                    <a:pt x="18" y="32"/>
                  </a:lnTo>
                  <a:lnTo>
                    <a:pt x="23" y="40"/>
                  </a:lnTo>
                  <a:lnTo>
                    <a:pt x="28" y="47"/>
                  </a:lnTo>
                  <a:lnTo>
                    <a:pt x="34" y="54"/>
                  </a:lnTo>
                  <a:lnTo>
                    <a:pt x="39" y="61"/>
                  </a:lnTo>
                  <a:lnTo>
                    <a:pt x="45" y="68"/>
                  </a:lnTo>
                  <a:lnTo>
                    <a:pt x="51" y="75"/>
                  </a:lnTo>
                  <a:lnTo>
                    <a:pt x="57" y="82"/>
                  </a:lnTo>
                  <a:lnTo>
                    <a:pt x="63" y="89"/>
                  </a:lnTo>
                  <a:lnTo>
                    <a:pt x="69" y="95"/>
                  </a:lnTo>
                  <a:lnTo>
                    <a:pt x="75" y="102"/>
                  </a:lnTo>
                  <a:lnTo>
                    <a:pt x="81" y="109"/>
                  </a:lnTo>
                  <a:lnTo>
                    <a:pt x="87" y="116"/>
                  </a:lnTo>
                  <a:lnTo>
                    <a:pt x="92" y="123"/>
                  </a:lnTo>
                  <a:lnTo>
                    <a:pt x="98" y="131"/>
                  </a:lnTo>
                  <a:lnTo>
                    <a:pt x="103" y="138"/>
                  </a:lnTo>
                  <a:lnTo>
                    <a:pt x="109" y="145"/>
                  </a:lnTo>
                  <a:lnTo>
                    <a:pt x="114" y="153"/>
                  </a:lnTo>
                  <a:lnTo>
                    <a:pt x="119" y="162"/>
                  </a:lnTo>
                  <a:lnTo>
                    <a:pt x="124" y="170"/>
                  </a:lnTo>
                  <a:lnTo>
                    <a:pt x="128" y="179"/>
                  </a:lnTo>
                  <a:lnTo>
                    <a:pt x="132" y="189"/>
                  </a:lnTo>
                  <a:lnTo>
                    <a:pt x="136" y="198"/>
                  </a:lnTo>
                  <a:lnTo>
                    <a:pt x="139" y="208"/>
                  </a:lnTo>
                  <a:lnTo>
                    <a:pt x="143" y="219"/>
                  </a:lnTo>
                  <a:lnTo>
                    <a:pt x="145" y="230"/>
                  </a:lnTo>
                  <a:lnTo>
                    <a:pt x="147" y="241"/>
                  </a:lnTo>
                  <a:lnTo>
                    <a:pt x="149" y="254"/>
                  </a:lnTo>
                  <a:lnTo>
                    <a:pt x="151" y="2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4" name="Freeform 40"/>
            <p:cNvSpPr>
              <a:spLocks/>
            </p:cNvSpPr>
            <p:nvPr/>
          </p:nvSpPr>
          <p:spPr bwMode="auto">
            <a:xfrm>
              <a:off x="3538" y="2119"/>
              <a:ext cx="281" cy="515"/>
            </a:xfrm>
            <a:custGeom>
              <a:avLst/>
              <a:gdLst>
                <a:gd name="T0" fmla="*/ 13 w 240"/>
                <a:gd name="T1" fmla="*/ 483 h 457"/>
                <a:gd name="T2" fmla="*/ 27 w 240"/>
                <a:gd name="T3" fmla="*/ 498 h 457"/>
                <a:gd name="T4" fmla="*/ 46 w 240"/>
                <a:gd name="T5" fmla="*/ 512 h 457"/>
                <a:gd name="T6" fmla="*/ 67 w 240"/>
                <a:gd name="T7" fmla="*/ 524 h 457"/>
                <a:gd name="T8" fmla="*/ 89 w 240"/>
                <a:gd name="T9" fmla="*/ 538 h 457"/>
                <a:gd name="T10" fmla="*/ 112 w 240"/>
                <a:gd name="T11" fmla="*/ 550 h 457"/>
                <a:gd name="T12" fmla="*/ 136 w 240"/>
                <a:gd name="T13" fmla="*/ 560 h 457"/>
                <a:gd name="T14" fmla="*/ 160 w 240"/>
                <a:gd name="T15" fmla="*/ 569 h 457"/>
                <a:gd name="T16" fmla="*/ 185 w 240"/>
                <a:gd name="T17" fmla="*/ 575 h 457"/>
                <a:gd name="T18" fmla="*/ 210 w 240"/>
                <a:gd name="T19" fmla="*/ 578 h 457"/>
                <a:gd name="T20" fmla="*/ 232 w 240"/>
                <a:gd name="T21" fmla="*/ 579 h 457"/>
                <a:gd name="T22" fmla="*/ 254 w 240"/>
                <a:gd name="T23" fmla="*/ 577 h 457"/>
                <a:gd name="T24" fmla="*/ 273 w 240"/>
                <a:gd name="T25" fmla="*/ 569 h 457"/>
                <a:gd name="T26" fmla="*/ 289 w 240"/>
                <a:gd name="T27" fmla="*/ 558 h 457"/>
                <a:gd name="T28" fmla="*/ 303 w 240"/>
                <a:gd name="T29" fmla="*/ 542 h 457"/>
                <a:gd name="T30" fmla="*/ 314 w 240"/>
                <a:gd name="T31" fmla="*/ 521 h 457"/>
                <a:gd name="T32" fmla="*/ 320 w 240"/>
                <a:gd name="T33" fmla="*/ 501 h 457"/>
                <a:gd name="T34" fmla="*/ 322 w 240"/>
                <a:gd name="T35" fmla="*/ 490 h 457"/>
                <a:gd name="T36" fmla="*/ 324 w 240"/>
                <a:gd name="T37" fmla="*/ 478 h 457"/>
                <a:gd name="T38" fmla="*/ 327 w 240"/>
                <a:gd name="T39" fmla="*/ 464 h 457"/>
                <a:gd name="T40" fmla="*/ 328 w 240"/>
                <a:gd name="T41" fmla="*/ 453 h 457"/>
                <a:gd name="T42" fmla="*/ 328 w 240"/>
                <a:gd name="T43" fmla="*/ 441 h 457"/>
                <a:gd name="T44" fmla="*/ 328 w 240"/>
                <a:gd name="T45" fmla="*/ 428 h 457"/>
                <a:gd name="T46" fmla="*/ 327 w 240"/>
                <a:gd name="T47" fmla="*/ 416 h 457"/>
                <a:gd name="T48" fmla="*/ 324 w 240"/>
                <a:gd name="T49" fmla="*/ 402 h 457"/>
                <a:gd name="T50" fmla="*/ 323 w 240"/>
                <a:gd name="T51" fmla="*/ 390 h 457"/>
                <a:gd name="T52" fmla="*/ 321 w 240"/>
                <a:gd name="T53" fmla="*/ 379 h 457"/>
                <a:gd name="T54" fmla="*/ 318 w 240"/>
                <a:gd name="T55" fmla="*/ 366 h 457"/>
                <a:gd name="T56" fmla="*/ 314 w 240"/>
                <a:gd name="T57" fmla="*/ 354 h 457"/>
                <a:gd name="T58" fmla="*/ 310 w 240"/>
                <a:gd name="T59" fmla="*/ 343 h 457"/>
                <a:gd name="T60" fmla="*/ 306 w 240"/>
                <a:gd name="T61" fmla="*/ 331 h 457"/>
                <a:gd name="T62" fmla="*/ 295 w 240"/>
                <a:gd name="T63" fmla="*/ 311 h 457"/>
                <a:gd name="T64" fmla="*/ 283 w 240"/>
                <a:gd name="T65" fmla="*/ 292 h 457"/>
                <a:gd name="T66" fmla="*/ 272 w 240"/>
                <a:gd name="T67" fmla="*/ 270 h 457"/>
                <a:gd name="T68" fmla="*/ 256 w 240"/>
                <a:gd name="T69" fmla="*/ 248 h 457"/>
                <a:gd name="T70" fmla="*/ 239 w 240"/>
                <a:gd name="T71" fmla="*/ 222 h 457"/>
                <a:gd name="T72" fmla="*/ 221 w 240"/>
                <a:gd name="T73" fmla="*/ 196 h 457"/>
                <a:gd name="T74" fmla="*/ 201 w 240"/>
                <a:gd name="T75" fmla="*/ 169 h 457"/>
                <a:gd name="T76" fmla="*/ 183 w 240"/>
                <a:gd name="T77" fmla="*/ 142 h 457"/>
                <a:gd name="T78" fmla="*/ 162 w 240"/>
                <a:gd name="T79" fmla="*/ 116 h 457"/>
                <a:gd name="T80" fmla="*/ 142 w 240"/>
                <a:gd name="T81" fmla="*/ 91 h 457"/>
                <a:gd name="T82" fmla="*/ 122 w 240"/>
                <a:gd name="T83" fmla="*/ 69 h 457"/>
                <a:gd name="T84" fmla="*/ 103 w 240"/>
                <a:gd name="T85" fmla="*/ 47 h 457"/>
                <a:gd name="T86" fmla="*/ 85 w 240"/>
                <a:gd name="T87" fmla="*/ 29 h 457"/>
                <a:gd name="T88" fmla="*/ 70 w 240"/>
                <a:gd name="T89" fmla="*/ 16 h 457"/>
                <a:gd name="T90" fmla="*/ 55 w 240"/>
                <a:gd name="T91" fmla="*/ 6 h 457"/>
                <a:gd name="T92" fmla="*/ 42 w 240"/>
                <a:gd name="T93" fmla="*/ 0 h 4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 h="457">
                  <a:moveTo>
                    <a:pt x="0" y="371"/>
                  </a:moveTo>
                  <a:lnTo>
                    <a:pt x="9" y="381"/>
                  </a:lnTo>
                  <a:lnTo>
                    <a:pt x="14" y="386"/>
                  </a:lnTo>
                  <a:lnTo>
                    <a:pt x="20" y="392"/>
                  </a:lnTo>
                  <a:lnTo>
                    <a:pt x="27" y="397"/>
                  </a:lnTo>
                  <a:lnTo>
                    <a:pt x="33" y="403"/>
                  </a:lnTo>
                  <a:lnTo>
                    <a:pt x="41" y="408"/>
                  </a:lnTo>
                  <a:lnTo>
                    <a:pt x="49" y="413"/>
                  </a:lnTo>
                  <a:lnTo>
                    <a:pt x="56" y="418"/>
                  </a:lnTo>
                  <a:lnTo>
                    <a:pt x="65" y="423"/>
                  </a:lnTo>
                  <a:lnTo>
                    <a:pt x="73" y="428"/>
                  </a:lnTo>
                  <a:lnTo>
                    <a:pt x="82" y="433"/>
                  </a:lnTo>
                  <a:lnTo>
                    <a:pt x="91" y="437"/>
                  </a:lnTo>
                  <a:lnTo>
                    <a:pt x="99" y="441"/>
                  </a:lnTo>
                  <a:lnTo>
                    <a:pt x="109" y="445"/>
                  </a:lnTo>
                  <a:lnTo>
                    <a:pt x="117" y="448"/>
                  </a:lnTo>
                  <a:lnTo>
                    <a:pt x="126" y="451"/>
                  </a:lnTo>
                  <a:lnTo>
                    <a:pt x="135" y="453"/>
                  </a:lnTo>
                  <a:lnTo>
                    <a:pt x="144" y="455"/>
                  </a:lnTo>
                  <a:lnTo>
                    <a:pt x="153" y="455"/>
                  </a:lnTo>
                  <a:lnTo>
                    <a:pt x="161" y="456"/>
                  </a:lnTo>
                  <a:lnTo>
                    <a:pt x="169" y="456"/>
                  </a:lnTo>
                  <a:lnTo>
                    <a:pt x="177" y="455"/>
                  </a:lnTo>
                  <a:lnTo>
                    <a:pt x="185" y="454"/>
                  </a:lnTo>
                  <a:lnTo>
                    <a:pt x="192" y="451"/>
                  </a:lnTo>
                  <a:lnTo>
                    <a:pt x="199" y="448"/>
                  </a:lnTo>
                  <a:lnTo>
                    <a:pt x="205" y="444"/>
                  </a:lnTo>
                  <a:lnTo>
                    <a:pt x="211" y="439"/>
                  </a:lnTo>
                  <a:lnTo>
                    <a:pt x="217" y="433"/>
                  </a:lnTo>
                  <a:lnTo>
                    <a:pt x="221" y="427"/>
                  </a:lnTo>
                  <a:lnTo>
                    <a:pt x="226" y="419"/>
                  </a:lnTo>
                  <a:lnTo>
                    <a:pt x="229" y="410"/>
                  </a:lnTo>
                  <a:lnTo>
                    <a:pt x="232" y="400"/>
                  </a:lnTo>
                  <a:lnTo>
                    <a:pt x="233" y="395"/>
                  </a:lnTo>
                  <a:lnTo>
                    <a:pt x="234" y="391"/>
                  </a:lnTo>
                  <a:lnTo>
                    <a:pt x="235" y="386"/>
                  </a:lnTo>
                  <a:lnTo>
                    <a:pt x="236" y="381"/>
                  </a:lnTo>
                  <a:lnTo>
                    <a:pt x="237" y="376"/>
                  </a:lnTo>
                  <a:lnTo>
                    <a:pt x="237" y="371"/>
                  </a:lnTo>
                  <a:lnTo>
                    <a:pt x="238" y="366"/>
                  </a:lnTo>
                  <a:lnTo>
                    <a:pt x="239" y="361"/>
                  </a:lnTo>
                  <a:lnTo>
                    <a:pt x="239" y="357"/>
                  </a:lnTo>
                  <a:lnTo>
                    <a:pt x="239" y="351"/>
                  </a:lnTo>
                  <a:lnTo>
                    <a:pt x="239" y="347"/>
                  </a:lnTo>
                  <a:lnTo>
                    <a:pt x="239" y="342"/>
                  </a:lnTo>
                  <a:lnTo>
                    <a:pt x="239" y="337"/>
                  </a:lnTo>
                  <a:lnTo>
                    <a:pt x="239" y="332"/>
                  </a:lnTo>
                  <a:lnTo>
                    <a:pt x="238" y="327"/>
                  </a:lnTo>
                  <a:lnTo>
                    <a:pt x="238" y="322"/>
                  </a:lnTo>
                  <a:lnTo>
                    <a:pt x="237" y="317"/>
                  </a:lnTo>
                  <a:lnTo>
                    <a:pt x="237" y="312"/>
                  </a:lnTo>
                  <a:lnTo>
                    <a:pt x="236" y="307"/>
                  </a:lnTo>
                  <a:lnTo>
                    <a:pt x="235" y="303"/>
                  </a:lnTo>
                  <a:lnTo>
                    <a:pt x="234" y="298"/>
                  </a:lnTo>
                  <a:lnTo>
                    <a:pt x="233" y="293"/>
                  </a:lnTo>
                  <a:lnTo>
                    <a:pt x="232" y="288"/>
                  </a:lnTo>
                  <a:lnTo>
                    <a:pt x="231" y="284"/>
                  </a:lnTo>
                  <a:lnTo>
                    <a:pt x="229" y="279"/>
                  </a:lnTo>
                  <a:lnTo>
                    <a:pt x="228" y="275"/>
                  </a:lnTo>
                  <a:lnTo>
                    <a:pt x="226" y="270"/>
                  </a:lnTo>
                  <a:lnTo>
                    <a:pt x="225" y="266"/>
                  </a:lnTo>
                  <a:lnTo>
                    <a:pt x="223" y="261"/>
                  </a:lnTo>
                  <a:lnTo>
                    <a:pt x="221" y="257"/>
                  </a:lnTo>
                  <a:lnTo>
                    <a:pt x="215" y="245"/>
                  </a:lnTo>
                  <a:lnTo>
                    <a:pt x="211" y="238"/>
                  </a:lnTo>
                  <a:lnTo>
                    <a:pt x="207" y="230"/>
                  </a:lnTo>
                  <a:lnTo>
                    <a:pt x="203" y="222"/>
                  </a:lnTo>
                  <a:lnTo>
                    <a:pt x="198" y="213"/>
                  </a:lnTo>
                  <a:lnTo>
                    <a:pt x="192" y="204"/>
                  </a:lnTo>
                  <a:lnTo>
                    <a:pt x="187" y="195"/>
                  </a:lnTo>
                  <a:lnTo>
                    <a:pt x="181" y="185"/>
                  </a:lnTo>
                  <a:lnTo>
                    <a:pt x="174" y="175"/>
                  </a:lnTo>
                  <a:lnTo>
                    <a:pt x="168" y="164"/>
                  </a:lnTo>
                  <a:lnTo>
                    <a:pt x="161" y="154"/>
                  </a:lnTo>
                  <a:lnTo>
                    <a:pt x="154" y="143"/>
                  </a:lnTo>
                  <a:lnTo>
                    <a:pt x="147" y="133"/>
                  </a:lnTo>
                  <a:lnTo>
                    <a:pt x="140" y="122"/>
                  </a:lnTo>
                  <a:lnTo>
                    <a:pt x="133" y="112"/>
                  </a:lnTo>
                  <a:lnTo>
                    <a:pt x="125" y="101"/>
                  </a:lnTo>
                  <a:lnTo>
                    <a:pt x="118" y="91"/>
                  </a:lnTo>
                  <a:lnTo>
                    <a:pt x="111" y="81"/>
                  </a:lnTo>
                  <a:lnTo>
                    <a:pt x="103" y="72"/>
                  </a:lnTo>
                  <a:lnTo>
                    <a:pt x="96" y="63"/>
                  </a:lnTo>
                  <a:lnTo>
                    <a:pt x="89" y="54"/>
                  </a:lnTo>
                  <a:lnTo>
                    <a:pt x="82" y="45"/>
                  </a:lnTo>
                  <a:lnTo>
                    <a:pt x="75" y="37"/>
                  </a:lnTo>
                  <a:lnTo>
                    <a:pt x="69" y="30"/>
                  </a:lnTo>
                  <a:lnTo>
                    <a:pt x="62" y="23"/>
                  </a:lnTo>
                  <a:lnTo>
                    <a:pt x="56" y="17"/>
                  </a:lnTo>
                  <a:lnTo>
                    <a:pt x="51" y="12"/>
                  </a:lnTo>
                  <a:lnTo>
                    <a:pt x="45" y="8"/>
                  </a:lnTo>
                  <a:lnTo>
                    <a:pt x="40" y="4"/>
                  </a:lnTo>
                  <a:lnTo>
                    <a:pt x="35" y="1"/>
                  </a:lnTo>
                  <a:lnTo>
                    <a:pt x="31"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5" name="Freeform 41"/>
            <p:cNvSpPr>
              <a:spLocks/>
            </p:cNvSpPr>
            <p:nvPr/>
          </p:nvSpPr>
          <p:spPr bwMode="auto">
            <a:xfrm>
              <a:off x="3906" y="2280"/>
              <a:ext cx="123" cy="281"/>
            </a:xfrm>
            <a:custGeom>
              <a:avLst/>
              <a:gdLst>
                <a:gd name="T0" fmla="*/ 1 w 105"/>
                <a:gd name="T1" fmla="*/ 0 h 249"/>
                <a:gd name="T2" fmla="*/ 0 w 105"/>
                <a:gd name="T3" fmla="*/ 11 h 249"/>
                <a:gd name="T4" fmla="*/ 0 w 105"/>
                <a:gd name="T5" fmla="*/ 17 h 249"/>
                <a:gd name="T6" fmla="*/ 0 w 105"/>
                <a:gd name="T7" fmla="*/ 23 h 249"/>
                <a:gd name="T8" fmla="*/ 2 w 105"/>
                <a:gd name="T9" fmla="*/ 28 h 249"/>
                <a:gd name="T10" fmla="*/ 5 w 105"/>
                <a:gd name="T11" fmla="*/ 33 h 249"/>
                <a:gd name="T12" fmla="*/ 8 w 105"/>
                <a:gd name="T13" fmla="*/ 38 h 249"/>
                <a:gd name="T14" fmla="*/ 11 w 105"/>
                <a:gd name="T15" fmla="*/ 43 h 249"/>
                <a:gd name="T16" fmla="*/ 15 w 105"/>
                <a:gd name="T17" fmla="*/ 49 h 249"/>
                <a:gd name="T18" fmla="*/ 19 w 105"/>
                <a:gd name="T19" fmla="*/ 53 h 249"/>
                <a:gd name="T20" fmla="*/ 25 w 105"/>
                <a:gd name="T21" fmla="*/ 59 h 249"/>
                <a:gd name="T22" fmla="*/ 30 w 105"/>
                <a:gd name="T23" fmla="*/ 62 h 249"/>
                <a:gd name="T24" fmla="*/ 35 w 105"/>
                <a:gd name="T25" fmla="*/ 68 h 249"/>
                <a:gd name="T26" fmla="*/ 41 w 105"/>
                <a:gd name="T27" fmla="*/ 72 h 249"/>
                <a:gd name="T28" fmla="*/ 47 w 105"/>
                <a:gd name="T29" fmla="*/ 77 h 249"/>
                <a:gd name="T30" fmla="*/ 54 w 105"/>
                <a:gd name="T31" fmla="*/ 81 h 249"/>
                <a:gd name="T32" fmla="*/ 59 w 105"/>
                <a:gd name="T33" fmla="*/ 87 h 249"/>
                <a:gd name="T34" fmla="*/ 66 w 105"/>
                <a:gd name="T35" fmla="*/ 91 h 249"/>
                <a:gd name="T36" fmla="*/ 71 w 105"/>
                <a:gd name="T37" fmla="*/ 96 h 249"/>
                <a:gd name="T38" fmla="*/ 78 w 105"/>
                <a:gd name="T39" fmla="*/ 100 h 249"/>
                <a:gd name="T40" fmla="*/ 86 w 105"/>
                <a:gd name="T41" fmla="*/ 106 h 249"/>
                <a:gd name="T42" fmla="*/ 90 w 105"/>
                <a:gd name="T43" fmla="*/ 111 h 249"/>
                <a:gd name="T44" fmla="*/ 96 w 105"/>
                <a:gd name="T45" fmla="*/ 116 h 249"/>
                <a:gd name="T46" fmla="*/ 102 w 105"/>
                <a:gd name="T47" fmla="*/ 121 h 249"/>
                <a:gd name="T48" fmla="*/ 107 w 105"/>
                <a:gd name="T49" fmla="*/ 126 h 249"/>
                <a:gd name="T50" fmla="*/ 112 w 105"/>
                <a:gd name="T51" fmla="*/ 132 h 249"/>
                <a:gd name="T52" fmla="*/ 117 w 105"/>
                <a:gd name="T53" fmla="*/ 138 h 249"/>
                <a:gd name="T54" fmla="*/ 121 w 105"/>
                <a:gd name="T55" fmla="*/ 144 h 249"/>
                <a:gd name="T56" fmla="*/ 125 w 105"/>
                <a:gd name="T57" fmla="*/ 150 h 249"/>
                <a:gd name="T58" fmla="*/ 128 w 105"/>
                <a:gd name="T59" fmla="*/ 156 h 249"/>
                <a:gd name="T60" fmla="*/ 130 w 105"/>
                <a:gd name="T61" fmla="*/ 163 h 249"/>
                <a:gd name="T62" fmla="*/ 131 w 105"/>
                <a:gd name="T63" fmla="*/ 169 h 249"/>
                <a:gd name="T64" fmla="*/ 135 w 105"/>
                <a:gd name="T65" fmla="*/ 182 h 249"/>
                <a:gd name="T66" fmla="*/ 136 w 105"/>
                <a:gd name="T67" fmla="*/ 188 h 249"/>
                <a:gd name="T68" fmla="*/ 137 w 105"/>
                <a:gd name="T69" fmla="*/ 194 h 249"/>
                <a:gd name="T70" fmla="*/ 138 w 105"/>
                <a:gd name="T71" fmla="*/ 199 h 249"/>
                <a:gd name="T72" fmla="*/ 139 w 105"/>
                <a:gd name="T73" fmla="*/ 204 h 249"/>
                <a:gd name="T74" fmla="*/ 139 w 105"/>
                <a:gd name="T75" fmla="*/ 209 h 249"/>
                <a:gd name="T76" fmla="*/ 142 w 105"/>
                <a:gd name="T77" fmla="*/ 214 h 249"/>
                <a:gd name="T78" fmla="*/ 142 w 105"/>
                <a:gd name="T79" fmla="*/ 218 h 249"/>
                <a:gd name="T80" fmla="*/ 142 w 105"/>
                <a:gd name="T81" fmla="*/ 221 h 249"/>
                <a:gd name="T82" fmla="*/ 143 w 105"/>
                <a:gd name="T83" fmla="*/ 227 h 249"/>
                <a:gd name="T84" fmla="*/ 143 w 105"/>
                <a:gd name="T85" fmla="*/ 230 h 249"/>
                <a:gd name="T86" fmla="*/ 143 w 105"/>
                <a:gd name="T87" fmla="*/ 235 h 249"/>
                <a:gd name="T88" fmla="*/ 143 w 105"/>
                <a:gd name="T89" fmla="*/ 238 h 249"/>
                <a:gd name="T90" fmla="*/ 142 w 105"/>
                <a:gd name="T91" fmla="*/ 242 h 249"/>
                <a:gd name="T92" fmla="*/ 142 w 105"/>
                <a:gd name="T93" fmla="*/ 246 h 249"/>
                <a:gd name="T94" fmla="*/ 139 w 105"/>
                <a:gd name="T95" fmla="*/ 249 h 249"/>
                <a:gd name="T96" fmla="*/ 138 w 105"/>
                <a:gd name="T97" fmla="*/ 252 h 249"/>
                <a:gd name="T98" fmla="*/ 137 w 105"/>
                <a:gd name="T99" fmla="*/ 256 h 249"/>
                <a:gd name="T100" fmla="*/ 137 w 105"/>
                <a:gd name="T101" fmla="*/ 260 h 249"/>
                <a:gd name="T102" fmla="*/ 135 w 105"/>
                <a:gd name="T103" fmla="*/ 264 h 249"/>
                <a:gd name="T104" fmla="*/ 134 w 105"/>
                <a:gd name="T105" fmla="*/ 267 h 249"/>
                <a:gd name="T106" fmla="*/ 130 w 105"/>
                <a:gd name="T107" fmla="*/ 271 h 249"/>
                <a:gd name="T108" fmla="*/ 129 w 105"/>
                <a:gd name="T109" fmla="*/ 275 h 249"/>
                <a:gd name="T110" fmla="*/ 127 w 105"/>
                <a:gd name="T111" fmla="*/ 280 h 249"/>
                <a:gd name="T112" fmla="*/ 123 w 105"/>
                <a:gd name="T113" fmla="*/ 284 h 249"/>
                <a:gd name="T114" fmla="*/ 119 w 105"/>
                <a:gd name="T115" fmla="*/ 289 h 249"/>
                <a:gd name="T116" fmla="*/ 117 w 105"/>
                <a:gd name="T117" fmla="*/ 293 h 249"/>
                <a:gd name="T118" fmla="*/ 112 w 105"/>
                <a:gd name="T119" fmla="*/ 298 h 249"/>
                <a:gd name="T120" fmla="*/ 109 w 105"/>
                <a:gd name="T121" fmla="*/ 304 h 249"/>
                <a:gd name="T122" fmla="*/ 104 w 105"/>
                <a:gd name="T123" fmla="*/ 309 h 249"/>
                <a:gd name="T124" fmla="*/ 101 w 105"/>
                <a:gd name="T125" fmla="*/ 316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5" h="249">
                  <a:moveTo>
                    <a:pt x="1" y="0"/>
                  </a:moveTo>
                  <a:lnTo>
                    <a:pt x="0" y="9"/>
                  </a:lnTo>
                  <a:lnTo>
                    <a:pt x="0" y="13"/>
                  </a:lnTo>
                  <a:lnTo>
                    <a:pt x="0" y="18"/>
                  </a:lnTo>
                  <a:lnTo>
                    <a:pt x="2" y="22"/>
                  </a:lnTo>
                  <a:lnTo>
                    <a:pt x="3" y="26"/>
                  </a:lnTo>
                  <a:lnTo>
                    <a:pt x="6" y="30"/>
                  </a:lnTo>
                  <a:lnTo>
                    <a:pt x="8" y="34"/>
                  </a:lnTo>
                  <a:lnTo>
                    <a:pt x="11" y="38"/>
                  </a:lnTo>
                  <a:lnTo>
                    <a:pt x="14" y="42"/>
                  </a:lnTo>
                  <a:lnTo>
                    <a:pt x="18" y="46"/>
                  </a:lnTo>
                  <a:lnTo>
                    <a:pt x="22" y="49"/>
                  </a:lnTo>
                  <a:lnTo>
                    <a:pt x="26" y="53"/>
                  </a:lnTo>
                  <a:lnTo>
                    <a:pt x="30" y="57"/>
                  </a:lnTo>
                  <a:lnTo>
                    <a:pt x="34" y="60"/>
                  </a:lnTo>
                  <a:lnTo>
                    <a:pt x="39" y="64"/>
                  </a:lnTo>
                  <a:lnTo>
                    <a:pt x="43" y="68"/>
                  </a:lnTo>
                  <a:lnTo>
                    <a:pt x="48" y="72"/>
                  </a:lnTo>
                  <a:lnTo>
                    <a:pt x="52" y="75"/>
                  </a:lnTo>
                  <a:lnTo>
                    <a:pt x="57" y="79"/>
                  </a:lnTo>
                  <a:lnTo>
                    <a:pt x="62" y="83"/>
                  </a:lnTo>
                  <a:lnTo>
                    <a:pt x="66" y="87"/>
                  </a:lnTo>
                  <a:lnTo>
                    <a:pt x="70" y="91"/>
                  </a:lnTo>
                  <a:lnTo>
                    <a:pt x="74" y="95"/>
                  </a:lnTo>
                  <a:lnTo>
                    <a:pt x="78" y="99"/>
                  </a:lnTo>
                  <a:lnTo>
                    <a:pt x="82" y="104"/>
                  </a:lnTo>
                  <a:lnTo>
                    <a:pt x="85" y="108"/>
                  </a:lnTo>
                  <a:lnTo>
                    <a:pt x="88" y="113"/>
                  </a:lnTo>
                  <a:lnTo>
                    <a:pt x="91" y="118"/>
                  </a:lnTo>
                  <a:lnTo>
                    <a:pt x="93" y="122"/>
                  </a:lnTo>
                  <a:lnTo>
                    <a:pt x="95" y="128"/>
                  </a:lnTo>
                  <a:lnTo>
                    <a:pt x="96" y="133"/>
                  </a:lnTo>
                  <a:lnTo>
                    <a:pt x="98" y="143"/>
                  </a:lnTo>
                  <a:lnTo>
                    <a:pt x="99" y="148"/>
                  </a:lnTo>
                  <a:lnTo>
                    <a:pt x="100" y="152"/>
                  </a:lnTo>
                  <a:lnTo>
                    <a:pt x="101" y="156"/>
                  </a:lnTo>
                  <a:lnTo>
                    <a:pt x="102" y="160"/>
                  </a:lnTo>
                  <a:lnTo>
                    <a:pt x="102" y="164"/>
                  </a:lnTo>
                  <a:lnTo>
                    <a:pt x="103" y="168"/>
                  </a:lnTo>
                  <a:lnTo>
                    <a:pt x="103" y="171"/>
                  </a:lnTo>
                  <a:lnTo>
                    <a:pt x="103" y="174"/>
                  </a:lnTo>
                  <a:lnTo>
                    <a:pt x="104" y="178"/>
                  </a:lnTo>
                  <a:lnTo>
                    <a:pt x="104" y="181"/>
                  </a:lnTo>
                  <a:lnTo>
                    <a:pt x="104" y="184"/>
                  </a:lnTo>
                  <a:lnTo>
                    <a:pt x="104" y="187"/>
                  </a:lnTo>
                  <a:lnTo>
                    <a:pt x="103" y="190"/>
                  </a:lnTo>
                  <a:lnTo>
                    <a:pt x="103" y="193"/>
                  </a:lnTo>
                  <a:lnTo>
                    <a:pt x="102" y="196"/>
                  </a:lnTo>
                  <a:lnTo>
                    <a:pt x="101" y="198"/>
                  </a:lnTo>
                  <a:lnTo>
                    <a:pt x="100" y="201"/>
                  </a:lnTo>
                  <a:lnTo>
                    <a:pt x="100" y="204"/>
                  </a:lnTo>
                  <a:lnTo>
                    <a:pt x="98" y="207"/>
                  </a:lnTo>
                  <a:lnTo>
                    <a:pt x="97" y="210"/>
                  </a:lnTo>
                  <a:lnTo>
                    <a:pt x="95" y="213"/>
                  </a:lnTo>
                  <a:lnTo>
                    <a:pt x="94" y="216"/>
                  </a:lnTo>
                  <a:lnTo>
                    <a:pt x="92" y="220"/>
                  </a:lnTo>
                  <a:lnTo>
                    <a:pt x="90" y="223"/>
                  </a:lnTo>
                  <a:lnTo>
                    <a:pt x="87" y="227"/>
                  </a:lnTo>
                  <a:lnTo>
                    <a:pt x="85" y="230"/>
                  </a:lnTo>
                  <a:lnTo>
                    <a:pt x="82" y="234"/>
                  </a:lnTo>
                  <a:lnTo>
                    <a:pt x="79" y="238"/>
                  </a:lnTo>
                  <a:lnTo>
                    <a:pt x="76" y="243"/>
                  </a:lnTo>
                  <a:lnTo>
                    <a:pt x="73" y="24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6" name="Freeform 42"/>
            <p:cNvSpPr>
              <a:spLocks/>
            </p:cNvSpPr>
            <p:nvPr/>
          </p:nvSpPr>
          <p:spPr bwMode="auto">
            <a:xfrm>
              <a:off x="4019" y="2269"/>
              <a:ext cx="420" cy="195"/>
            </a:xfrm>
            <a:custGeom>
              <a:avLst/>
              <a:gdLst>
                <a:gd name="T0" fmla="*/ 0 w 359"/>
                <a:gd name="T1" fmla="*/ 219 h 173"/>
                <a:gd name="T2" fmla="*/ 8 w 359"/>
                <a:gd name="T3" fmla="*/ 193 h 173"/>
                <a:gd name="T4" fmla="*/ 15 w 359"/>
                <a:gd name="T5" fmla="*/ 181 h 173"/>
                <a:gd name="T6" fmla="*/ 23 w 359"/>
                <a:gd name="T7" fmla="*/ 170 h 173"/>
                <a:gd name="T8" fmla="*/ 33 w 359"/>
                <a:gd name="T9" fmla="*/ 159 h 173"/>
                <a:gd name="T10" fmla="*/ 43 w 359"/>
                <a:gd name="T11" fmla="*/ 148 h 173"/>
                <a:gd name="T12" fmla="*/ 55 w 359"/>
                <a:gd name="T13" fmla="*/ 138 h 173"/>
                <a:gd name="T14" fmla="*/ 68 w 359"/>
                <a:gd name="T15" fmla="*/ 127 h 173"/>
                <a:gd name="T16" fmla="*/ 82 w 359"/>
                <a:gd name="T17" fmla="*/ 117 h 173"/>
                <a:gd name="T18" fmla="*/ 98 w 359"/>
                <a:gd name="T19" fmla="*/ 108 h 173"/>
                <a:gd name="T20" fmla="*/ 113 w 359"/>
                <a:gd name="T21" fmla="*/ 99 h 173"/>
                <a:gd name="T22" fmla="*/ 131 w 359"/>
                <a:gd name="T23" fmla="*/ 90 h 173"/>
                <a:gd name="T24" fmla="*/ 147 w 359"/>
                <a:gd name="T25" fmla="*/ 81 h 173"/>
                <a:gd name="T26" fmla="*/ 166 w 359"/>
                <a:gd name="T27" fmla="*/ 73 h 173"/>
                <a:gd name="T28" fmla="*/ 185 w 359"/>
                <a:gd name="T29" fmla="*/ 67 h 173"/>
                <a:gd name="T30" fmla="*/ 202 w 359"/>
                <a:gd name="T31" fmla="*/ 60 h 173"/>
                <a:gd name="T32" fmla="*/ 222 w 359"/>
                <a:gd name="T33" fmla="*/ 53 h 173"/>
                <a:gd name="T34" fmla="*/ 241 w 359"/>
                <a:gd name="T35" fmla="*/ 46 h 173"/>
                <a:gd name="T36" fmla="*/ 260 w 359"/>
                <a:gd name="T37" fmla="*/ 41 h 173"/>
                <a:gd name="T38" fmla="*/ 281 w 359"/>
                <a:gd name="T39" fmla="*/ 34 h 173"/>
                <a:gd name="T40" fmla="*/ 299 w 359"/>
                <a:gd name="T41" fmla="*/ 29 h 173"/>
                <a:gd name="T42" fmla="*/ 319 w 359"/>
                <a:gd name="T43" fmla="*/ 24 h 173"/>
                <a:gd name="T44" fmla="*/ 337 w 359"/>
                <a:gd name="T45" fmla="*/ 20 h 173"/>
                <a:gd name="T46" fmla="*/ 356 w 359"/>
                <a:gd name="T47" fmla="*/ 17 h 173"/>
                <a:gd name="T48" fmla="*/ 373 w 359"/>
                <a:gd name="T49" fmla="*/ 12 h 173"/>
                <a:gd name="T50" fmla="*/ 392 w 359"/>
                <a:gd name="T51" fmla="*/ 10 h 173"/>
                <a:gd name="T52" fmla="*/ 408 w 359"/>
                <a:gd name="T53" fmla="*/ 7 h 173"/>
                <a:gd name="T54" fmla="*/ 424 w 359"/>
                <a:gd name="T55" fmla="*/ 6 h 173"/>
                <a:gd name="T56" fmla="*/ 438 w 359"/>
                <a:gd name="T57" fmla="*/ 2 h 173"/>
                <a:gd name="T58" fmla="*/ 452 w 359"/>
                <a:gd name="T59" fmla="*/ 1 h 173"/>
                <a:gd name="T60" fmla="*/ 466 w 359"/>
                <a:gd name="T61" fmla="*/ 0 h 173"/>
                <a:gd name="T62" fmla="*/ 477 w 359"/>
                <a:gd name="T63" fmla="*/ 0 h 173"/>
                <a:gd name="T64" fmla="*/ 478 w 359"/>
                <a:gd name="T65" fmla="*/ 6 h 173"/>
                <a:gd name="T66" fmla="*/ 481 w 359"/>
                <a:gd name="T67" fmla="*/ 9 h 173"/>
                <a:gd name="T68" fmla="*/ 481 w 359"/>
                <a:gd name="T69" fmla="*/ 11 h 173"/>
                <a:gd name="T70" fmla="*/ 482 w 359"/>
                <a:gd name="T71" fmla="*/ 16 h 173"/>
                <a:gd name="T72" fmla="*/ 482 w 359"/>
                <a:gd name="T73" fmla="*/ 18 h 173"/>
                <a:gd name="T74" fmla="*/ 483 w 359"/>
                <a:gd name="T75" fmla="*/ 20 h 173"/>
                <a:gd name="T76" fmla="*/ 484 w 359"/>
                <a:gd name="T77" fmla="*/ 23 h 173"/>
                <a:gd name="T78" fmla="*/ 484 w 359"/>
                <a:gd name="T79" fmla="*/ 27 h 173"/>
                <a:gd name="T80" fmla="*/ 484 w 359"/>
                <a:gd name="T81" fmla="*/ 29 h 173"/>
                <a:gd name="T82" fmla="*/ 486 w 359"/>
                <a:gd name="T83" fmla="*/ 33 h 173"/>
                <a:gd name="T84" fmla="*/ 486 w 359"/>
                <a:gd name="T85" fmla="*/ 36 h 173"/>
                <a:gd name="T86" fmla="*/ 487 w 359"/>
                <a:gd name="T87" fmla="*/ 38 h 173"/>
                <a:gd name="T88" fmla="*/ 487 w 359"/>
                <a:gd name="T89" fmla="*/ 42 h 173"/>
                <a:gd name="T90" fmla="*/ 487 w 359"/>
                <a:gd name="T91" fmla="*/ 44 h 173"/>
                <a:gd name="T92" fmla="*/ 487 w 359"/>
                <a:gd name="T93" fmla="*/ 48 h 173"/>
                <a:gd name="T94" fmla="*/ 489 w 359"/>
                <a:gd name="T95" fmla="*/ 51 h 173"/>
                <a:gd name="T96" fmla="*/ 489 w 359"/>
                <a:gd name="T97" fmla="*/ 53 h 173"/>
                <a:gd name="T98" fmla="*/ 489 w 359"/>
                <a:gd name="T99" fmla="*/ 56 h 173"/>
                <a:gd name="T100" fmla="*/ 489 w 359"/>
                <a:gd name="T101" fmla="*/ 60 h 173"/>
                <a:gd name="T102" fmla="*/ 489 w 359"/>
                <a:gd name="T103" fmla="*/ 62 h 173"/>
                <a:gd name="T104" fmla="*/ 490 w 359"/>
                <a:gd name="T105" fmla="*/ 67 h 173"/>
                <a:gd name="T106" fmla="*/ 490 w 359"/>
                <a:gd name="T107" fmla="*/ 69 h 173"/>
                <a:gd name="T108" fmla="*/ 490 w 359"/>
                <a:gd name="T109" fmla="*/ 72 h 173"/>
                <a:gd name="T110" fmla="*/ 490 w 359"/>
                <a:gd name="T111" fmla="*/ 76 h 173"/>
                <a:gd name="T112" fmla="*/ 490 w 359"/>
                <a:gd name="T113" fmla="*/ 79 h 173"/>
                <a:gd name="T114" fmla="*/ 489 w 359"/>
                <a:gd name="T115" fmla="*/ 81 h 173"/>
                <a:gd name="T116" fmla="*/ 489 w 359"/>
                <a:gd name="T117" fmla="*/ 83 h 173"/>
                <a:gd name="T118" fmla="*/ 489 w 359"/>
                <a:gd name="T119" fmla="*/ 88 h 173"/>
                <a:gd name="T120" fmla="*/ 489 w 359"/>
                <a:gd name="T121" fmla="*/ 90 h 173"/>
                <a:gd name="T122" fmla="*/ 489 w 359"/>
                <a:gd name="T123" fmla="*/ 94 h 173"/>
                <a:gd name="T124" fmla="*/ 489 w 359"/>
                <a:gd name="T125" fmla="*/ 97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9" h="173">
                  <a:moveTo>
                    <a:pt x="0" y="172"/>
                  </a:moveTo>
                  <a:lnTo>
                    <a:pt x="6" y="152"/>
                  </a:lnTo>
                  <a:lnTo>
                    <a:pt x="11" y="143"/>
                  </a:lnTo>
                  <a:lnTo>
                    <a:pt x="17" y="134"/>
                  </a:lnTo>
                  <a:lnTo>
                    <a:pt x="24" y="125"/>
                  </a:lnTo>
                  <a:lnTo>
                    <a:pt x="32" y="116"/>
                  </a:lnTo>
                  <a:lnTo>
                    <a:pt x="40" y="108"/>
                  </a:lnTo>
                  <a:lnTo>
                    <a:pt x="50" y="100"/>
                  </a:lnTo>
                  <a:lnTo>
                    <a:pt x="60" y="92"/>
                  </a:lnTo>
                  <a:lnTo>
                    <a:pt x="72" y="85"/>
                  </a:lnTo>
                  <a:lnTo>
                    <a:pt x="83" y="78"/>
                  </a:lnTo>
                  <a:lnTo>
                    <a:pt x="96" y="71"/>
                  </a:lnTo>
                  <a:lnTo>
                    <a:pt x="108" y="64"/>
                  </a:lnTo>
                  <a:lnTo>
                    <a:pt x="121" y="58"/>
                  </a:lnTo>
                  <a:lnTo>
                    <a:pt x="135" y="52"/>
                  </a:lnTo>
                  <a:lnTo>
                    <a:pt x="148" y="47"/>
                  </a:lnTo>
                  <a:lnTo>
                    <a:pt x="162" y="42"/>
                  </a:lnTo>
                  <a:lnTo>
                    <a:pt x="176" y="36"/>
                  </a:lnTo>
                  <a:lnTo>
                    <a:pt x="190" y="32"/>
                  </a:lnTo>
                  <a:lnTo>
                    <a:pt x="205" y="27"/>
                  </a:lnTo>
                  <a:lnTo>
                    <a:pt x="219" y="23"/>
                  </a:lnTo>
                  <a:lnTo>
                    <a:pt x="233" y="19"/>
                  </a:lnTo>
                  <a:lnTo>
                    <a:pt x="246" y="16"/>
                  </a:lnTo>
                  <a:lnTo>
                    <a:pt x="260" y="13"/>
                  </a:lnTo>
                  <a:lnTo>
                    <a:pt x="273" y="10"/>
                  </a:lnTo>
                  <a:lnTo>
                    <a:pt x="286" y="8"/>
                  </a:lnTo>
                  <a:lnTo>
                    <a:pt x="298" y="5"/>
                  </a:lnTo>
                  <a:lnTo>
                    <a:pt x="309" y="4"/>
                  </a:lnTo>
                  <a:lnTo>
                    <a:pt x="320" y="2"/>
                  </a:lnTo>
                  <a:lnTo>
                    <a:pt x="330" y="1"/>
                  </a:lnTo>
                  <a:lnTo>
                    <a:pt x="340" y="0"/>
                  </a:lnTo>
                  <a:lnTo>
                    <a:pt x="349" y="0"/>
                  </a:lnTo>
                  <a:lnTo>
                    <a:pt x="350" y="4"/>
                  </a:lnTo>
                  <a:lnTo>
                    <a:pt x="351" y="7"/>
                  </a:lnTo>
                  <a:lnTo>
                    <a:pt x="351" y="9"/>
                  </a:lnTo>
                  <a:lnTo>
                    <a:pt x="352" y="12"/>
                  </a:lnTo>
                  <a:lnTo>
                    <a:pt x="352" y="14"/>
                  </a:lnTo>
                  <a:lnTo>
                    <a:pt x="353" y="16"/>
                  </a:lnTo>
                  <a:lnTo>
                    <a:pt x="354" y="18"/>
                  </a:lnTo>
                  <a:lnTo>
                    <a:pt x="354" y="21"/>
                  </a:lnTo>
                  <a:lnTo>
                    <a:pt x="354" y="23"/>
                  </a:lnTo>
                  <a:lnTo>
                    <a:pt x="355" y="26"/>
                  </a:lnTo>
                  <a:lnTo>
                    <a:pt x="355" y="28"/>
                  </a:lnTo>
                  <a:lnTo>
                    <a:pt x="356" y="30"/>
                  </a:lnTo>
                  <a:lnTo>
                    <a:pt x="356" y="33"/>
                  </a:lnTo>
                  <a:lnTo>
                    <a:pt x="356" y="35"/>
                  </a:lnTo>
                  <a:lnTo>
                    <a:pt x="356" y="38"/>
                  </a:lnTo>
                  <a:lnTo>
                    <a:pt x="357" y="40"/>
                  </a:lnTo>
                  <a:lnTo>
                    <a:pt x="357" y="42"/>
                  </a:lnTo>
                  <a:lnTo>
                    <a:pt x="357" y="44"/>
                  </a:lnTo>
                  <a:lnTo>
                    <a:pt x="357" y="47"/>
                  </a:lnTo>
                  <a:lnTo>
                    <a:pt x="357" y="49"/>
                  </a:lnTo>
                  <a:lnTo>
                    <a:pt x="358" y="52"/>
                  </a:lnTo>
                  <a:lnTo>
                    <a:pt x="358" y="54"/>
                  </a:lnTo>
                  <a:lnTo>
                    <a:pt x="358" y="57"/>
                  </a:lnTo>
                  <a:lnTo>
                    <a:pt x="358" y="59"/>
                  </a:lnTo>
                  <a:lnTo>
                    <a:pt x="358" y="62"/>
                  </a:lnTo>
                  <a:lnTo>
                    <a:pt x="357" y="64"/>
                  </a:lnTo>
                  <a:lnTo>
                    <a:pt x="357" y="66"/>
                  </a:lnTo>
                  <a:lnTo>
                    <a:pt x="357" y="69"/>
                  </a:lnTo>
                  <a:lnTo>
                    <a:pt x="357" y="71"/>
                  </a:lnTo>
                  <a:lnTo>
                    <a:pt x="357" y="74"/>
                  </a:lnTo>
                  <a:lnTo>
                    <a:pt x="357" y="7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7" name="Freeform 43"/>
            <p:cNvSpPr>
              <a:spLocks/>
            </p:cNvSpPr>
            <p:nvPr/>
          </p:nvSpPr>
          <p:spPr bwMode="auto">
            <a:xfrm>
              <a:off x="4557" y="1322"/>
              <a:ext cx="260" cy="888"/>
            </a:xfrm>
            <a:custGeom>
              <a:avLst/>
              <a:gdLst>
                <a:gd name="T0" fmla="*/ 191 w 222"/>
                <a:gd name="T1" fmla="*/ 12 h 787"/>
                <a:gd name="T2" fmla="*/ 173 w 222"/>
                <a:gd name="T3" fmla="*/ 32 h 787"/>
                <a:gd name="T4" fmla="*/ 165 w 222"/>
                <a:gd name="T5" fmla="*/ 53 h 787"/>
                <a:gd name="T6" fmla="*/ 160 w 222"/>
                <a:gd name="T7" fmla="*/ 80 h 787"/>
                <a:gd name="T8" fmla="*/ 160 w 222"/>
                <a:gd name="T9" fmla="*/ 108 h 787"/>
                <a:gd name="T10" fmla="*/ 162 w 222"/>
                <a:gd name="T11" fmla="*/ 139 h 787"/>
                <a:gd name="T12" fmla="*/ 163 w 222"/>
                <a:gd name="T13" fmla="*/ 168 h 787"/>
                <a:gd name="T14" fmla="*/ 163 w 222"/>
                <a:gd name="T15" fmla="*/ 197 h 787"/>
                <a:gd name="T16" fmla="*/ 159 w 222"/>
                <a:gd name="T17" fmla="*/ 226 h 787"/>
                <a:gd name="T18" fmla="*/ 151 w 222"/>
                <a:gd name="T19" fmla="*/ 252 h 787"/>
                <a:gd name="T20" fmla="*/ 135 w 222"/>
                <a:gd name="T21" fmla="*/ 272 h 787"/>
                <a:gd name="T22" fmla="*/ 126 w 222"/>
                <a:gd name="T23" fmla="*/ 281 h 787"/>
                <a:gd name="T24" fmla="*/ 115 w 222"/>
                <a:gd name="T25" fmla="*/ 289 h 787"/>
                <a:gd name="T26" fmla="*/ 104 w 222"/>
                <a:gd name="T27" fmla="*/ 298 h 787"/>
                <a:gd name="T28" fmla="*/ 94 w 222"/>
                <a:gd name="T29" fmla="*/ 307 h 787"/>
                <a:gd name="T30" fmla="*/ 83 w 222"/>
                <a:gd name="T31" fmla="*/ 317 h 787"/>
                <a:gd name="T32" fmla="*/ 75 w 222"/>
                <a:gd name="T33" fmla="*/ 328 h 787"/>
                <a:gd name="T34" fmla="*/ 69 w 222"/>
                <a:gd name="T35" fmla="*/ 340 h 787"/>
                <a:gd name="T36" fmla="*/ 67 w 222"/>
                <a:gd name="T37" fmla="*/ 355 h 787"/>
                <a:gd name="T38" fmla="*/ 69 w 222"/>
                <a:gd name="T39" fmla="*/ 370 h 787"/>
                <a:gd name="T40" fmla="*/ 75 w 222"/>
                <a:gd name="T41" fmla="*/ 388 h 787"/>
                <a:gd name="T42" fmla="*/ 85 w 222"/>
                <a:gd name="T43" fmla="*/ 406 h 787"/>
                <a:gd name="T44" fmla="*/ 95 w 222"/>
                <a:gd name="T45" fmla="*/ 417 h 787"/>
                <a:gd name="T46" fmla="*/ 104 w 222"/>
                <a:gd name="T47" fmla="*/ 427 h 787"/>
                <a:gd name="T48" fmla="*/ 114 w 222"/>
                <a:gd name="T49" fmla="*/ 436 h 787"/>
                <a:gd name="T50" fmla="*/ 123 w 222"/>
                <a:gd name="T51" fmla="*/ 445 h 787"/>
                <a:gd name="T52" fmla="*/ 130 w 222"/>
                <a:gd name="T53" fmla="*/ 455 h 787"/>
                <a:gd name="T54" fmla="*/ 137 w 222"/>
                <a:gd name="T55" fmla="*/ 465 h 787"/>
                <a:gd name="T56" fmla="*/ 142 w 222"/>
                <a:gd name="T57" fmla="*/ 478 h 787"/>
                <a:gd name="T58" fmla="*/ 143 w 222"/>
                <a:gd name="T59" fmla="*/ 495 h 787"/>
                <a:gd name="T60" fmla="*/ 142 w 222"/>
                <a:gd name="T61" fmla="*/ 515 h 787"/>
                <a:gd name="T62" fmla="*/ 138 w 222"/>
                <a:gd name="T63" fmla="*/ 534 h 787"/>
                <a:gd name="T64" fmla="*/ 135 w 222"/>
                <a:gd name="T65" fmla="*/ 553 h 787"/>
                <a:gd name="T66" fmla="*/ 131 w 222"/>
                <a:gd name="T67" fmla="*/ 578 h 787"/>
                <a:gd name="T68" fmla="*/ 126 w 222"/>
                <a:gd name="T69" fmla="*/ 607 h 787"/>
                <a:gd name="T70" fmla="*/ 121 w 222"/>
                <a:gd name="T71" fmla="*/ 639 h 787"/>
                <a:gd name="T72" fmla="*/ 117 w 222"/>
                <a:gd name="T73" fmla="*/ 671 h 787"/>
                <a:gd name="T74" fmla="*/ 111 w 222"/>
                <a:gd name="T75" fmla="*/ 702 h 787"/>
                <a:gd name="T76" fmla="*/ 107 w 222"/>
                <a:gd name="T77" fmla="*/ 727 h 787"/>
                <a:gd name="T78" fmla="*/ 102 w 222"/>
                <a:gd name="T79" fmla="*/ 747 h 787"/>
                <a:gd name="T80" fmla="*/ 98 w 222"/>
                <a:gd name="T81" fmla="*/ 762 h 787"/>
                <a:gd name="T82" fmla="*/ 88 w 222"/>
                <a:gd name="T83" fmla="*/ 773 h 787"/>
                <a:gd name="T84" fmla="*/ 75 w 222"/>
                <a:gd name="T85" fmla="*/ 780 h 787"/>
                <a:gd name="T86" fmla="*/ 63 w 222"/>
                <a:gd name="T87" fmla="*/ 783 h 787"/>
                <a:gd name="T88" fmla="*/ 53 w 222"/>
                <a:gd name="T89" fmla="*/ 783 h 787"/>
                <a:gd name="T90" fmla="*/ 41 w 222"/>
                <a:gd name="T91" fmla="*/ 783 h 787"/>
                <a:gd name="T92" fmla="*/ 32 w 222"/>
                <a:gd name="T93" fmla="*/ 783 h 787"/>
                <a:gd name="T94" fmla="*/ 23 w 222"/>
                <a:gd name="T95" fmla="*/ 785 h 787"/>
                <a:gd name="T96" fmla="*/ 15 w 222"/>
                <a:gd name="T97" fmla="*/ 791 h 787"/>
                <a:gd name="T98" fmla="*/ 8 w 222"/>
                <a:gd name="T99" fmla="*/ 800 h 787"/>
                <a:gd name="T100" fmla="*/ 2 w 222"/>
                <a:gd name="T101" fmla="*/ 815 h 787"/>
                <a:gd name="T102" fmla="*/ 0 w 222"/>
                <a:gd name="T103" fmla="*/ 837 h 787"/>
                <a:gd name="T104" fmla="*/ 6 w 222"/>
                <a:gd name="T105" fmla="*/ 876 h 787"/>
                <a:gd name="T106" fmla="*/ 22 w 222"/>
                <a:gd name="T107" fmla="*/ 903 h 787"/>
                <a:gd name="T108" fmla="*/ 47 w 222"/>
                <a:gd name="T109" fmla="*/ 926 h 787"/>
                <a:gd name="T110" fmla="*/ 80 w 222"/>
                <a:gd name="T111" fmla="*/ 949 h 787"/>
                <a:gd name="T112" fmla="*/ 115 w 222"/>
                <a:gd name="T113" fmla="*/ 966 h 787"/>
                <a:gd name="T114" fmla="*/ 155 w 222"/>
                <a:gd name="T115" fmla="*/ 982 h 787"/>
                <a:gd name="T116" fmla="*/ 194 w 222"/>
                <a:gd name="T117" fmla="*/ 992 h 787"/>
                <a:gd name="T118" fmla="*/ 232 w 222"/>
                <a:gd name="T119" fmla="*/ 1000 h 787"/>
                <a:gd name="T120" fmla="*/ 266 w 222"/>
                <a:gd name="T121" fmla="*/ 1001 h 787"/>
                <a:gd name="T122" fmla="*/ 295 w 222"/>
                <a:gd name="T123" fmla="*/ 999 h 7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787">
                  <a:moveTo>
                    <a:pt x="158" y="0"/>
                  </a:moveTo>
                  <a:lnTo>
                    <a:pt x="144" y="6"/>
                  </a:lnTo>
                  <a:lnTo>
                    <a:pt x="139" y="10"/>
                  </a:lnTo>
                  <a:lnTo>
                    <a:pt x="134" y="15"/>
                  </a:lnTo>
                  <a:lnTo>
                    <a:pt x="130" y="19"/>
                  </a:lnTo>
                  <a:lnTo>
                    <a:pt x="126" y="25"/>
                  </a:lnTo>
                  <a:lnTo>
                    <a:pt x="124" y="30"/>
                  </a:lnTo>
                  <a:lnTo>
                    <a:pt x="122" y="36"/>
                  </a:lnTo>
                  <a:lnTo>
                    <a:pt x="120" y="42"/>
                  </a:lnTo>
                  <a:lnTo>
                    <a:pt x="118" y="49"/>
                  </a:lnTo>
                  <a:lnTo>
                    <a:pt x="117" y="56"/>
                  </a:lnTo>
                  <a:lnTo>
                    <a:pt x="117" y="63"/>
                  </a:lnTo>
                  <a:lnTo>
                    <a:pt x="116" y="70"/>
                  </a:lnTo>
                  <a:lnTo>
                    <a:pt x="116" y="77"/>
                  </a:lnTo>
                  <a:lnTo>
                    <a:pt x="117" y="85"/>
                  </a:lnTo>
                  <a:lnTo>
                    <a:pt x="117" y="93"/>
                  </a:lnTo>
                  <a:lnTo>
                    <a:pt x="117" y="101"/>
                  </a:lnTo>
                  <a:lnTo>
                    <a:pt x="118" y="109"/>
                  </a:lnTo>
                  <a:lnTo>
                    <a:pt x="118" y="116"/>
                  </a:lnTo>
                  <a:lnTo>
                    <a:pt x="119" y="124"/>
                  </a:lnTo>
                  <a:lnTo>
                    <a:pt x="119" y="132"/>
                  </a:lnTo>
                  <a:lnTo>
                    <a:pt x="119" y="140"/>
                  </a:lnTo>
                  <a:lnTo>
                    <a:pt x="119" y="148"/>
                  </a:lnTo>
                  <a:lnTo>
                    <a:pt x="119" y="155"/>
                  </a:lnTo>
                  <a:lnTo>
                    <a:pt x="118" y="163"/>
                  </a:lnTo>
                  <a:lnTo>
                    <a:pt x="118" y="170"/>
                  </a:lnTo>
                  <a:lnTo>
                    <a:pt x="116" y="177"/>
                  </a:lnTo>
                  <a:lnTo>
                    <a:pt x="114" y="185"/>
                  </a:lnTo>
                  <a:lnTo>
                    <a:pt x="112" y="191"/>
                  </a:lnTo>
                  <a:lnTo>
                    <a:pt x="110" y="198"/>
                  </a:lnTo>
                  <a:lnTo>
                    <a:pt x="106" y="204"/>
                  </a:lnTo>
                  <a:lnTo>
                    <a:pt x="102" y="210"/>
                  </a:lnTo>
                  <a:lnTo>
                    <a:pt x="98" y="214"/>
                  </a:lnTo>
                  <a:lnTo>
                    <a:pt x="96" y="216"/>
                  </a:lnTo>
                  <a:lnTo>
                    <a:pt x="94" y="218"/>
                  </a:lnTo>
                  <a:lnTo>
                    <a:pt x="92" y="221"/>
                  </a:lnTo>
                  <a:lnTo>
                    <a:pt x="89" y="223"/>
                  </a:lnTo>
                  <a:lnTo>
                    <a:pt x="86" y="225"/>
                  </a:lnTo>
                  <a:lnTo>
                    <a:pt x="84" y="227"/>
                  </a:lnTo>
                  <a:lnTo>
                    <a:pt x="81" y="229"/>
                  </a:lnTo>
                  <a:lnTo>
                    <a:pt x="78" y="231"/>
                  </a:lnTo>
                  <a:lnTo>
                    <a:pt x="76" y="234"/>
                  </a:lnTo>
                  <a:lnTo>
                    <a:pt x="73" y="236"/>
                  </a:lnTo>
                  <a:lnTo>
                    <a:pt x="70" y="239"/>
                  </a:lnTo>
                  <a:lnTo>
                    <a:pt x="68" y="241"/>
                  </a:lnTo>
                  <a:lnTo>
                    <a:pt x="65" y="244"/>
                  </a:lnTo>
                  <a:lnTo>
                    <a:pt x="63" y="246"/>
                  </a:lnTo>
                  <a:lnTo>
                    <a:pt x="61" y="249"/>
                  </a:lnTo>
                  <a:lnTo>
                    <a:pt x="58" y="252"/>
                  </a:lnTo>
                  <a:lnTo>
                    <a:pt x="56" y="255"/>
                  </a:lnTo>
                  <a:lnTo>
                    <a:pt x="55" y="258"/>
                  </a:lnTo>
                  <a:lnTo>
                    <a:pt x="53" y="261"/>
                  </a:lnTo>
                  <a:lnTo>
                    <a:pt x="52" y="264"/>
                  </a:lnTo>
                  <a:lnTo>
                    <a:pt x="50" y="267"/>
                  </a:lnTo>
                  <a:lnTo>
                    <a:pt x="50" y="271"/>
                  </a:lnTo>
                  <a:lnTo>
                    <a:pt x="49" y="275"/>
                  </a:lnTo>
                  <a:lnTo>
                    <a:pt x="49" y="279"/>
                  </a:lnTo>
                  <a:lnTo>
                    <a:pt x="49" y="283"/>
                  </a:lnTo>
                  <a:lnTo>
                    <a:pt x="49" y="287"/>
                  </a:lnTo>
                  <a:lnTo>
                    <a:pt x="50" y="291"/>
                  </a:lnTo>
                  <a:lnTo>
                    <a:pt x="51" y="296"/>
                  </a:lnTo>
                  <a:lnTo>
                    <a:pt x="53" y="300"/>
                  </a:lnTo>
                  <a:lnTo>
                    <a:pt x="55" y="305"/>
                  </a:lnTo>
                  <a:lnTo>
                    <a:pt x="58" y="313"/>
                  </a:lnTo>
                  <a:lnTo>
                    <a:pt x="60" y="316"/>
                  </a:lnTo>
                  <a:lnTo>
                    <a:pt x="62" y="319"/>
                  </a:lnTo>
                  <a:lnTo>
                    <a:pt x="65" y="323"/>
                  </a:lnTo>
                  <a:lnTo>
                    <a:pt x="67" y="325"/>
                  </a:lnTo>
                  <a:lnTo>
                    <a:pt x="69" y="328"/>
                  </a:lnTo>
                  <a:lnTo>
                    <a:pt x="72" y="331"/>
                  </a:lnTo>
                  <a:lnTo>
                    <a:pt x="74" y="333"/>
                  </a:lnTo>
                  <a:lnTo>
                    <a:pt x="76" y="335"/>
                  </a:lnTo>
                  <a:lnTo>
                    <a:pt x="79" y="338"/>
                  </a:lnTo>
                  <a:lnTo>
                    <a:pt x="81" y="340"/>
                  </a:lnTo>
                  <a:lnTo>
                    <a:pt x="83" y="342"/>
                  </a:lnTo>
                  <a:lnTo>
                    <a:pt x="86" y="345"/>
                  </a:lnTo>
                  <a:lnTo>
                    <a:pt x="88" y="347"/>
                  </a:lnTo>
                  <a:lnTo>
                    <a:pt x="90" y="349"/>
                  </a:lnTo>
                  <a:lnTo>
                    <a:pt x="92" y="352"/>
                  </a:lnTo>
                  <a:lnTo>
                    <a:pt x="94" y="354"/>
                  </a:lnTo>
                  <a:lnTo>
                    <a:pt x="95" y="357"/>
                  </a:lnTo>
                  <a:lnTo>
                    <a:pt x="97" y="359"/>
                  </a:lnTo>
                  <a:lnTo>
                    <a:pt x="98" y="363"/>
                  </a:lnTo>
                  <a:lnTo>
                    <a:pt x="100" y="365"/>
                  </a:lnTo>
                  <a:lnTo>
                    <a:pt x="101" y="369"/>
                  </a:lnTo>
                  <a:lnTo>
                    <a:pt x="102" y="372"/>
                  </a:lnTo>
                  <a:lnTo>
                    <a:pt x="103" y="376"/>
                  </a:lnTo>
                  <a:lnTo>
                    <a:pt x="104" y="380"/>
                  </a:lnTo>
                  <a:lnTo>
                    <a:pt x="104" y="384"/>
                  </a:lnTo>
                  <a:lnTo>
                    <a:pt x="104" y="389"/>
                  </a:lnTo>
                  <a:lnTo>
                    <a:pt x="104" y="393"/>
                  </a:lnTo>
                  <a:lnTo>
                    <a:pt x="104" y="399"/>
                  </a:lnTo>
                  <a:lnTo>
                    <a:pt x="103" y="404"/>
                  </a:lnTo>
                  <a:lnTo>
                    <a:pt x="102" y="410"/>
                  </a:lnTo>
                  <a:lnTo>
                    <a:pt x="101" y="415"/>
                  </a:lnTo>
                  <a:lnTo>
                    <a:pt x="101" y="419"/>
                  </a:lnTo>
                  <a:lnTo>
                    <a:pt x="100" y="423"/>
                  </a:lnTo>
                  <a:lnTo>
                    <a:pt x="99" y="429"/>
                  </a:lnTo>
                  <a:lnTo>
                    <a:pt x="98" y="434"/>
                  </a:lnTo>
                  <a:lnTo>
                    <a:pt x="98" y="441"/>
                  </a:lnTo>
                  <a:lnTo>
                    <a:pt x="97" y="447"/>
                  </a:lnTo>
                  <a:lnTo>
                    <a:pt x="96" y="454"/>
                  </a:lnTo>
                  <a:lnTo>
                    <a:pt x="94" y="462"/>
                  </a:lnTo>
                  <a:lnTo>
                    <a:pt x="94" y="469"/>
                  </a:lnTo>
                  <a:lnTo>
                    <a:pt x="92" y="477"/>
                  </a:lnTo>
                  <a:lnTo>
                    <a:pt x="91" y="485"/>
                  </a:lnTo>
                  <a:lnTo>
                    <a:pt x="90" y="494"/>
                  </a:lnTo>
                  <a:lnTo>
                    <a:pt x="88" y="502"/>
                  </a:lnTo>
                  <a:lnTo>
                    <a:pt x="87" y="511"/>
                  </a:lnTo>
                  <a:lnTo>
                    <a:pt x="86" y="519"/>
                  </a:lnTo>
                  <a:lnTo>
                    <a:pt x="85" y="527"/>
                  </a:lnTo>
                  <a:lnTo>
                    <a:pt x="84" y="535"/>
                  </a:lnTo>
                  <a:lnTo>
                    <a:pt x="82" y="543"/>
                  </a:lnTo>
                  <a:lnTo>
                    <a:pt x="81" y="551"/>
                  </a:lnTo>
                  <a:lnTo>
                    <a:pt x="80" y="558"/>
                  </a:lnTo>
                  <a:lnTo>
                    <a:pt x="78" y="565"/>
                  </a:lnTo>
                  <a:lnTo>
                    <a:pt x="78" y="571"/>
                  </a:lnTo>
                  <a:lnTo>
                    <a:pt x="76" y="577"/>
                  </a:lnTo>
                  <a:lnTo>
                    <a:pt x="75" y="583"/>
                  </a:lnTo>
                  <a:lnTo>
                    <a:pt x="74" y="587"/>
                  </a:lnTo>
                  <a:lnTo>
                    <a:pt x="74" y="592"/>
                  </a:lnTo>
                  <a:lnTo>
                    <a:pt x="72" y="595"/>
                  </a:lnTo>
                  <a:lnTo>
                    <a:pt x="72" y="598"/>
                  </a:lnTo>
                  <a:lnTo>
                    <a:pt x="71" y="600"/>
                  </a:lnTo>
                  <a:lnTo>
                    <a:pt x="71" y="601"/>
                  </a:lnTo>
                  <a:lnTo>
                    <a:pt x="64" y="607"/>
                  </a:lnTo>
                  <a:lnTo>
                    <a:pt x="61" y="609"/>
                  </a:lnTo>
                  <a:lnTo>
                    <a:pt x="58" y="611"/>
                  </a:lnTo>
                  <a:lnTo>
                    <a:pt x="55" y="612"/>
                  </a:lnTo>
                  <a:lnTo>
                    <a:pt x="52" y="613"/>
                  </a:lnTo>
                  <a:lnTo>
                    <a:pt x="49" y="614"/>
                  </a:lnTo>
                  <a:lnTo>
                    <a:pt x="46" y="615"/>
                  </a:lnTo>
                  <a:lnTo>
                    <a:pt x="44" y="615"/>
                  </a:lnTo>
                  <a:lnTo>
                    <a:pt x="41" y="615"/>
                  </a:lnTo>
                  <a:lnTo>
                    <a:pt x="38" y="615"/>
                  </a:lnTo>
                  <a:lnTo>
                    <a:pt x="35" y="615"/>
                  </a:lnTo>
                  <a:lnTo>
                    <a:pt x="33" y="615"/>
                  </a:lnTo>
                  <a:lnTo>
                    <a:pt x="30" y="615"/>
                  </a:lnTo>
                  <a:lnTo>
                    <a:pt x="28" y="615"/>
                  </a:lnTo>
                  <a:lnTo>
                    <a:pt x="26" y="615"/>
                  </a:lnTo>
                  <a:lnTo>
                    <a:pt x="23" y="615"/>
                  </a:lnTo>
                  <a:lnTo>
                    <a:pt x="21" y="616"/>
                  </a:lnTo>
                  <a:lnTo>
                    <a:pt x="19" y="616"/>
                  </a:lnTo>
                  <a:lnTo>
                    <a:pt x="17" y="617"/>
                  </a:lnTo>
                  <a:lnTo>
                    <a:pt x="15" y="618"/>
                  </a:lnTo>
                  <a:lnTo>
                    <a:pt x="13" y="619"/>
                  </a:lnTo>
                  <a:lnTo>
                    <a:pt x="11" y="621"/>
                  </a:lnTo>
                  <a:lnTo>
                    <a:pt x="9" y="623"/>
                  </a:lnTo>
                  <a:lnTo>
                    <a:pt x="8" y="625"/>
                  </a:lnTo>
                  <a:lnTo>
                    <a:pt x="6" y="628"/>
                  </a:lnTo>
                  <a:lnTo>
                    <a:pt x="5" y="631"/>
                  </a:lnTo>
                  <a:lnTo>
                    <a:pt x="4" y="635"/>
                  </a:lnTo>
                  <a:lnTo>
                    <a:pt x="2" y="640"/>
                  </a:lnTo>
                  <a:lnTo>
                    <a:pt x="1" y="645"/>
                  </a:lnTo>
                  <a:lnTo>
                    <a:pt x="0" y="651"/>
                  </a:lnTo>
                  <a:lnTo>
                    <a:pt x="0" y="658"/>
                  </a:lnTo>
                  <a:lnTo>
                    <a:pt x="0" y="673"/>
                  </a:lnTo>
                  <a:lnTo>
                    <a:pt x="1" y="681"/>
                  </a:lnTo>
                  <a:lnTo>
                    <a:pt x="4" y="688"/>
                  </a:lnTo>
                  <a:lnTo>
                    <a:pt x="7" y="695"/>
                  </a:lnTo>
                  <a:lnTo>
                    <a:pt x="11" y="702"/>
                  </a:lnTo>
                  <a:lnTo>
                    <a:pt x="16" y="709"/>
                  </a:lnTo>
                  <a:lnTo>
                    <a:pt x="22" y="715"/>
                  </a:lnTo>
                  <a:lnTo>
                    <a:pt x="28" y="722"/>
                  </a:lnTo>
                  <a:lnTo>
                    <a:pt x="34" y="728"/>
                  </a:lnTo>
                  <a:lnTo>
                    <a:pt x="42" y="734"/>
                  </a:lnTo>
                  <a:lnTo>
                    <a:pt x="50" y="739"/>
                  </a:lnTo>
                  <a:lnTo>
                    <a:pt x="58" y="745"/>
                  </a:lnTo>
                  <a:lnTo>
                    <a:pt x="66" y="750"/>
                  </a:lnTo>
                  <a:lnTo>
                    <a:pt x="75" y="755"/>
                  </a:lnTo>
                  <a:lnTo>
                    <a:pt x="84" y="759"/>
                  </a:lnTo>
                  <a:lnTo>
                    <a:pt x="94" y="763"/>
                  </a:lnTo>
                  <a:lnTo>
                    <a:pt x="103" y="767"/>
                  </a:lnTo>
                  <a:lnTo>
                    <a:pt x="113" y="771"/>
                  </a:lnTo>
                  <a:lnTo>
                    <a:pt x="122" y="774"/>
                  </a:lnTo>
                  <a:lnTo>
                    <a:pt x="132" y="777"/>
                  </a:lnTo>
                  <a:lnTo>
                    <a:pt x="142" y="779"/>
                  </a:lnTo>
                  <a:lnTo>
                    <a:pt x="151" y="781"/>
                  </a:lnTo>
                  <a:lnTo>
                    <a:pt x="160" y="783"/>
                  </a:lnTo>
                  <a:lnTo>
                    <a:pt x="169" y="785"/>
                  </a:lnTo>
                  <a:lnTo>
                    <a:pt x="178" y="785"/>
                  </a:lnTo>
                  <a:lnTo>
                    <a:pt x="186" y="786"/>
                  </a:lnTo>
                  <a:lnTo>
                    <a:pt x="194" y="786"/>
                  </a:lnTo>
                  <a:lnTo>
                    <a:pt x="202" y="786"/>
                  </a:lnTo>
                  <a:lnTo>
                    <a:pt x="209" y="785"/>
                  </a:lnTo>
                  <a:lnTo>
                    <a:pt x="215" y="784"/>
                  </a:lnTo>
                  <a:lnTo>
                    <a:pt x="221" y="78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8" name="Freeform 44"/>
            <p:cNvSpPr>
              <a:spLocks/>
            </p:cNvSpPr>
            <p:nvPr/>
          </p:nvSpPr>
          <p:spPr bwMode="auto">
            <a:xfrm>
              <a:off x="4424" y="1364"/>
              <a:ext cx="116" cy="196"/>
            </a:xfrm>
            <a:custGeom>
              <a:avLst/>
              <a:gdLst>
                <a:gd name="T0" fmla="*/ 69 w 99"/>
                <a:gd name="T1" fmla="*/ 220 h 174"/>
                <a:gd name="T2" fmla="*/ 73 w 99"/>
                <a:gd name="T3" fmla="*/ 204 h 174"/>
                <a:gd name="T4" fmla="*/ 73 w 99"/>
                <a:gd name="T5" fmla="*/ 197 h 174"/>
                <a:gd name="T6" fmla="*/ 73 w 99"/>
                <a:gd name="T7" fmla="*/ 190 h 174"/>
                <a:gd name="T8" fmla="*/ 73 w 99"/>
                <a:gd name="T9" fmla="*/ 184 h 174"/>
                <a:gd name="T10" fmla="*/ 71 w 99"/>
                <a:gd name="T11" fmla="*/ 178 h 174"/>
                <a:gd name="T12" fmla="*/ 69 w 99"/>
                <a:gd name="T13" fmla="*/ 171 h 174"/>
                <a:gd name="T14" fmla="*/ 67 w 99"/>
                <a:gd name="T15" fmla="*/ 164 h 174"/>
                <a:gd name="T16" fmla="*/ 63 w 99"/>
                <a:gd name="T17" fmla="*/ 160 h 174"/>
                <a:gd name="T18" fmla="*/ 61 w 99"/>
                <a:gd name="T19" fmla="*/ 153 h 174"/>
                <a:gd name="T20" fmla="*/ 57 w 99"/>
                <a:gd name="T21" fmla="*/ 149 h 174"/>
                <a:gd name="T22" fmla="*/ 54 w 99"/>
                <a:gd name="T23" fmla="*/ 143 h 174"/>
                <a:gd name="T24" fmla="*/ 49 w 99"/>
                <a:gd name="T25" fmla="*/ 139 h 174"/>
                <a:gd name="T26" fmla="*/ 46 w 99"/>
                <a:gd name="T27" fmla="*/ 132 h 174"/>
                <a:gd name="T28" fmla="*/ 41 w 99"/>
                <a:gd name="T29" fmla="*/ 127 h 174"/>
                <a:gd name="T30" fmla="*/ 35 w 99"/>
                <a:gd name="T31" fmla="*/ 122 h 174"/>
                <a:gd name="T32" fmla="*/ 32 w 99"/>
                <a:gd name="T33" fmla="*/ 117 h 174"/>
                <a:gd name="T34" fmla="*/ 27 w 99"/>
                <a:gd name="T35" fmla="*/ 112 h 174"/>
                <a:gd name="T36" fmla="*/ 23 w 99"/>
                <a:gd name="T37" fmla="*/ 107 h 174"/>
                <a:gd name="T38" fmla="*/ 19 w 99"/>
                <a:gd name="T39" fmla="*/ 101 h 174"/>
                <a:gd name="T40" fmla="*/ 15 w 99"/>
                <a:gd name="T41" fmla="*/ 97 h 174"/>
                <a:gd name="T42" fmla="*/ 11 w 99"/>
                <a:gd name="T43" fmla="*/ 90 h 174"/>
                <a:gd name="T44" fmla="*/ 8 w 99"/>
                <a:gd name="T45" fmla="*/ 84 h 174"/>
                <a:gd name="T46" fmla="*/ 6 w 99"/>
                <a:gd name="T47" fmla="*/ 79 h 174"/>
                <a:gd name="T48" fmla="*/ 2 w 99"/>
                <a:gd name="T49" fmla="*/ 73 h 174"/>
                <a:gd name="T50" fmla="*/ 1 w 99"/>
                <a:gd name="T51" fmla="*/ 68 h 174"/>
                <a:gd name="T52" fmla="*/ 0 w 99"/>
                <a:gd name="T53" fmla="*/ 61 h 174"/>
                <a:gd name="T54" fmla="*/ 0 w 99"/>
                <a:gd name="T55" fmla="*/ 54 h 174"/>
                <a:gd name="T56" fmla="*/ 0 w 99"/>
                <a:gd name="T57" fmla="*/ 48 h 174"/>
                <a:gd name="T58" fmla="*/ 0 w 99"/>
                <a:gd name="T59" fmla="*/ 41 h 174"/>
                <a:gd name="T60" fmla="*/ 1 w 99"/>
                <a:gd name="T61" fmla="*/ 33 h 174"/>
                <a:gd name="T62" fmla="*/ 5 w 99"/>
                <a:gd name="T63" fmla="*/ 26 h 174"/>
                <a:gd name="T64" fmla="*/ 11 w 99"/>
                <a:gd name="T65" fmla="*/ 23 h 174"/>
                <a:gd name="T66" fmla="*/ 15 w 99"/>
                <a:gd name="T67" fmla="*/ 23 h 174"/>
                <a:gd name="T68" fmla="*/ 19 w 99"/>
                <a:gd name="T69" fmla="*/ 20 h 174"/>
                <a:gd name="T70" fmla="*/ 23 w 99"/>
                <a:gd name="T71" fmla="*/ 20 h 174"/>
                <a:gd name="T72" fmla="*/ 27 w 99"/>
                <a:gd name="T73" fmla="*/ 19 h 174"/>
                <a:gd name="T74" fmla="*/ 32 w 99"/>
                <a:gd name="T75" fmla="*/ 18 h 174"/>
                <a:gd name="T76" fmla="*/ 35 w 99"/>
                <a:gd name="T77" fmla="*/ 17 h 174"/>
                <a:gd name="T78" fmla="*/ 40 w 99"/>
                <a:gd name="T79" fmla="*/ 16 h 174"/>
                <a:gd name="T80" fmla="*/ 43 w 99"/>
                <a:gd name="T81" fmla="*/ 14 h 174"/>
                <a:gd name="T82" fmla="*/ 48 w 99"/>
                <a:gd name="T83" fmla="*/ 12 h 174"/>
                <a:gd name="T84" fmla="*/ 53 w 99"/>
                <a:gd name="T85" fmla="*/ 11 h 174"/>
                <a:gd name="T86" fmla="*/ 55 w 99"/>
                <a:gd name="T87" fmla="*/ 10 h 174"/>
                <a:gd name="T88" fmla="*/ 61 w 99"/>
                <a:gd name="T89" fmla="*/ 9 h 174"/>
                <a:gd name="T90" fmla="*/ 63 w 99"/>
                <a:gd name="T91" fmla="*/ 8 h 174"/>
                <a:gd name="T92" fmla="*/ 69 w 99"/>
                <a:gd name="T93" fmla="*/ 8 h 174"/>
                <a:gd name="T94" fmla="*/ 71 w 99"/>
                <a:gd name="T95" fmla="*/ 7 h 174"/>
                <a:gd name="T96" fmla="*/ 75 w 99"/>
                <a:gd name="T97" fmla="*/ 6 h 174"/>
                <a:gd name="T98" fmla="*/ 80 w 99"/>
                <a:gd name="T99" fmla="*/ 3 h 174"/>
                <a:gd name="T100" fmla="*/ 83 w 99"/>
                <a:gd name="T101" fmla="*/ 3 h 174"/>
                <a:gd name="T102" fmla="*/ 88 w 99"/>
                <a:gd name="T103" fmla="*/ 2 h 174"/>
                <a:gd name="T104" fmla="*/ 93 w 99"/>
                <a:gd name="T105" fmla="*/ 2 h 174"/>
                <a:gd name="T106" fmla="*/ 96 w 99"/>
                <a:gd name="T107" fmla="*/ 1 h 174"/>
                <a:gd name="T108" fmla="*/ 101 w 99"/>
                <a:gd name="T109" fmla="*/ 1 h 174"/>
                <a:gd name="T110" fmla="*/ 104 w 99"/>
                <a:gd name="T111" fmla="*/ 1 h 174"/>
                <a:gd name="T112" fmla="*/ 109 w 99"/>
                <a:gd name="T113" fmla="*/ 0 h 174"/>
                <a:gd name="T114" fmla="*/ 112 w 99"/>
                <a:gd name="T115" fmla="*/ 0 h 174"/>
                <a:gd name="T116" fmla="*/ 118 w 99"/>
                <a:gd name="T117" fmla="*/ 0 h 174"/>
                <a:gd name="T118" fmla="*/ 121 w 99"/>
                <a:gd name="T119" fmla="*/ 0 h 174"/>
                <a:gd name="T120" fmla="*/ 127 w 99"/>
                <a:gd name="T121" fmla="*/ 1 h 174"/>
                <a:gd name="T122" fmla="*/ 130 w 99"/>
                <a:gd name="T123" fmla="*/ 1 h 174"/>
                <a:gd name="T124" fmla="*/ 135 w 99"/>
                <a:gd name="T125" fmla="*/ 2 h 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 h="174">
                  <a:moveTo>
                    <a:pt x="50" y="173"/>
                  </a:moveTo>
                  <a:lnTo>
                    <a:pt x="53" y="161"/>
                  </a:lnTo>
                  <a:lnTo>
                    <a:pt x="53" y="155"/>
                  </a:lnTo>
                  <a:lnTo>
                    <a:pt x="53" y="150"/>
                  </a:lnTo>
                  <a:lnTo>
                    <a:pt x="53" y="145"/>
                  </a:lnTo>
                  <a:lnTo>
                    <a:pt x="52" y="140"/>
                  </a:lnTo>
                  <a:lnTo>
                    <a:pt x="50" y="135"/>
                  </a:lnTo>
                  <a:lnTo>
                    <a:pt x="49" y="130"/>
                  </a:lnTo>
                  <a:lnTo>
                    <a:pt x="46" y="126"/>
                  </a:lnTo>
                  <a:lnTo>
                    <a:pt x="44" y="121"/>
                  </a:lnTo>
                  <a:lnTo>
                    <a:pt x="42" y="117"/>
                  </a:lnTo>
                  <a:lnTo>
                    <a:pt x="39" y="113"/>
                  </a:lnTo>
                  <a:lnTo>
                    <a:pt x="36" y="109"/>
                  </a:lnTo>
                  <a:lnTo>
                    <a:pt x="33" y="104"/>
                  </a:lnTo>
                  <a:lnTo>
                    <a:pt x="30" y="100"/>
                  </a:lnTo>
                  <a:lnTo>
                    <a:pt x="26" y="96"/>
                  </a:lnTo>
                  <a:lnTo>
                    <a:pt x="23" y="92"/>
                  </a:lnTo>
                  <a:lnTo>
                    <a:pt x="20" y="88"/>
                  </a:lnTo>
                  <a:lnTo>
                    <a:pt x="17" y="84"/>
                  </a:lnTo>
                  <a:lnTo>
                    <a:pt x="14" y="80"/>
                  </a:lnTo>
                  <a:lnTo>
                    <a:pt x="11" y="76"/>
                  </a:lnTo>
                  <a:lnTo>
                    <a:pt x="8" y="71"/>
                  </a:lnTo>
                  <a:lnTo>
                    <a:pt x="6" y="67"/>
                  </a:lnTo>
                  <a:lnTo>
                    <a:pt x="4" y="62"/>
                  </a:lnTo>
                  <a:lnTo>
                    <a:pt x="2" y="58"/>
                  </a:lnTo>
                  <a:lnTo>
                    <a:pt x="1" y="53"/>
                  </a:lnTo>
                  <a:lnTo>
                    <a:pt x="0" y="48"/>
                  </a:lnTo>
                  <a:lnTo>
                    <a:pt x="0" y="43"/>
                  </a:lnTo>
                  <a:lnTo>
                    <a:pt x="0" y="38"/>
                  </a:lnTo>
                  <a:lnTo>
                    <a:pt x="0" y="32"/>
                  </a:lnTo>
                  <a:lnTo>
                    <a:pt x="1" y="26"/>
                  </a:lnTo>
                  <a:lnTo>
                    <a:pt x="3" y="20"/>
                  </a:lnTo>
                  <a:lnTo>
                    <a:pt x="8" y="18"/>
                  </a:lnTo>
                  <a:lnTo>
                    <a:pt x="11" y="18"/>
                  </a:lnTo>
                  <a:lnTo>
                    <a:pt x="14" y="16"/>
                  </a:lnTo>
                  <a:lnTo>
                    <a:pt x="17" y="16"/>
                  </a:lnTo>
                  <a:lnTo>
                    <a:pt x="20" y="15"/>
                  </a:lnTo>
                  <a:lnTo>
                    <a:pt x="23" y="14"/>
                  </a:lnTo>
                  <a:lnTo>
                    <a:pt x="26" y="13"/>
                  </a:lnTo>
                  <a:lnTo>
                    <a:pt x="29" y="12"/>
                  </a:lnTo>
                  <a:lnTo>
                    <a:pt x="32" y="11"/>
                  </a:lnTo>
                  <a:lnTo>
                    <a:pt x="35" y="10"/>
                  </a:lnTo>
                  <a:lnTo>
                    <a:pt x="38" y="9"/>
                  </a:lnTo>
                  <a:lnTo>
                    <a:pt x="40" y="8"/>
                  </a:lnTo>
                  <a:lnTo>
                    <a:pt x="44" y="7"/>
                  </a:lnTo>
                  <a:lnTo>
                    <a:pt x="46" y="6"/>
                  </a:lnTo>
                  <a:lnTo>
                    <a:pt x="50" y="6"/>
                  </a:lnTo>
                  <a:lnTo>
                    <a:pt x="52" y="5"/>
                  </a:lnTo>
                  <a:lnTo>
                    <a:pt x="55" y="4"/>
                  </a:lnTo>
                  <a:lnTo>
                    <a:pt x="58" y="3"/>
                  </a:lnTo>
                  <a:lnTo>
                    <a:pt x="61" y="3"/>
                  </a:lnTo>
                  <a:lnTo>
                    <a:pt x="64" y="2"/>
                  </a:lnTo>
                  <a:lnTo>
                    <a:pt x="67" y="2"/>
                  </a:lnTo>
                  <a:lnTo>
                    <a:pt x="70" y="1"/>
                  </a:lnTo>
                  <a:lnTo>
                    <a:pt x="73" y="1"/>
                  </a:lnTo>
                  <a:lnTo>
                    <a:pt x="76" y="1"/>
                  </a:lnTo>
                  <a:lnTo>
                    <a:pt x="79" y="0"/>
                  </a:lnTo>
                  <a:lnTo>
                    <a:pt x="82" y="0"/>
                  </a:lnTo>
                  <a:lnTo>
                    <a:pt x="86" y="0"/>
                  </a:lnTo>
                  <a:lnTo>
                    <a:pt x="88" y="0"/>
                  </a:lnTo>
                  <a:lnTo>
                    <a:pt x="92" y="1"/>
                  </a:lnTo>
                  <a:lnTo>
                    <a:pt x="95" y="1"/>
                  </a:lnTo>
                  <a:lnTo>
                    <a:pt x="98"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9" name="Freeform 45"/>
            <p:cNvSpPr>
              <a:spLocks/>
            </p:cNvSpPr>
            <p:nvPr/>
          </p:nvSpPr>
          <p:spPr bwMode="auto">
            <a:xfrm>
              <a:off x="4130" y="3003"/>
              <a:ext cx="556" cy="246"/>
            </a:xfrm>
            <a:custGeom>
              <a:avLst/>
              <a:gdLst>
                <a:gd name="T0" fmla="*/ 640 w 475"/>
                <a:gd name="T1" fmla="*/ 276 h 218"/>
                <a:gd name="T2" fmla="*/ 648 w 475"/>
                <a:gd name="T3" fmla="*/ 237 h 218"/>
                <a:gd name="T4" fmla="*/ 650 w 475"/>
                <a:gd name="T5" fmla="*/ 220 h 218"/>
                <a:gd name="T6" fmla="*/ 648 w 475"/>
                <a:gd name="T7" fmla="*/ 205 h 218"/>
                <a:gd name="T8" fmla="*/ 645 w 475"/>
                <a:gd name="T9" fmla="*/ 192 h 218"/>
                <a:gd name="T10" fmla="*/ 641 w 475"/>
                <a:gd name="T11" fmla="*/ 179 h 218"/>
                <a:gd name="T12" fmla="*/ 636 w 475"/>
                <a:gd name="T13" fmla="*/ 169 h 218"/>
                <a:gd name="T14" fmla="*/ 629 w 475"/>
                <a:gd name="T15" fmla="*/ 159 h 218"/>
                <a:gd name="T16" fmla="*/ 619 w 475"/>
                <a:gd name="T17" fmla="*/ 150 h 218"/>
                <a:gd name="T18" fmla="*/ 610 w 475"/>
                <a:gd name="T19" fmla="*/ 144 h 218"/>
                <a:gd name="T20" fmla="*/ 599 w 475"/>
                <a:gd name="T21" fmla="*/ 138 h 218"/>
                <a:gd name="T22" fmla="*/ 586 w 475"/>
                <a:gd name="T23" fmla="*/ 132 h 218"/>
                <a:gd name="T24" fmla="*/ 574 w 475"/>
                <a:gd name="T25" fmla="*/ 128 h 218"/>
                <a:gd name="T26" fmla="*/ 560 w 475"/>
                <a:gd name="T27" fmla="*/ 123 h 218"/>
                <a:gd name="T28" fmla="*/ 545 w 475"/>
                <a:gd name="T29" fmla="*/ 121 h 218"/>
                <a:gd name="T30" fmla="*/ 530 w 475"/>
                <a:gd name="T31" fmla="*/ 118 h 218"/>
                <a:gd name="T32" fmla="*/ 514 w 475"/>
                <a:gd name="T33" fmla="*/ 117 h 218"/>
                <a:gd name="T34" fmla="*/ 499 w 475"/>
                <a:gd name="T35" fmla="*/ 116 h 218"/>
                <a:gd name="T36" fmla="*/ 482 w 475"/>
                <a:gd name="T37" fmla="*/ 115 h 218"/>
                <a:gd name="T38" fmla="*/ 467 w 475"/>
                <a:gd name="T39" fmla="*/ 113 h 218"/>
                <a:gd name="T40" fmla="*/ 451 w 475"/>
                <a:gd name="T41" fmla="*/ 113 h 218"/>
                <a:gd name="T42" fmla="*/ 434 w 475"/>
                <a:gd name="T43" fmla="*/ 112 h 218"/>
                <a:gd name="T44" fmla="*/ 418 w 475"/>
                <a:gd name="T45" fmla="*/ 112 h 218"/>
                <a:gd name="T46" fmla="*/ 403 w 475"/>
                <a:gd name="T47" fmla="*/ 111 h 218"/>
                <a:gd name="T48" fmla="*/ 387 w 475"/>
                <a:gd name="T49" fmla="*/ 111 h 218"/>
                <a:gd name="T50" fmla="*/ 375 w 475"/>
                <a:gd name="T51" fmla="*/ 109 h 218"/>
                <a:gd name="T52" fmla="*/ 361 w 475"/>
                <a:gd name="T53" fmla="*/ 108 h 218"/>
                <a:gd name="T54" fmla="*/ 346 w 475"/>
                <a:gd name="T55" fmla="*/ 107 h 218"/>
                <a:gd name="T56" fmla="*/ 335 w 475"/>
                <a:gd name="T57" fmla="*/ 105 h 218"/>
                <a:gd name="T58" fmla="*/ 323 w 475"/>
                <a:gd name="T59" fmla="*/ 102 h 218"/>
                <a:gd name="T60" fmla="*/ 314 w 475"/>
                <a:gd name="T61" fmla="*/ 98 h 218"/>
                <a:gd name="T62" fmla="*/ 304 w 475"/>
                <a:gd name="T63" fmla="*/ 95 h 218"/>
                <a:gd name="T64" fmla="*/ 289 w 475"/>
                <a:gd name="T65" fmla="*/ 86 h 218"/>
                <a:gd name="T66" fmla="*/ 281 w 475"/>
                <a:gd name="T67" fmla="*/ 81 h 218"/>
                <a:gd name="T68" fmla="*/ 273 w 475"/>
                <a:gd name="T69" fmla="*/ 77 h 218"/>
                <a:gd name="T70" fmla="*/ 265 w 475"/>
                <a:gd name="T71" fmla="*/ 72 h 218"/>
                <a:gd name="T72" fmla="*/ 256 w 475"/>
                <a:gd name="T73" fmla="*/ 68 h 218"/>
                <a:gd name="T74" fmla="*/ 247 w 475"/>
                <a:gd name="T75" fmla="*/ 62 h 218"/>
                <a:gd name="T76" fmla="*/ 238 w 475"/>
                <a:gd name="T77" fmla="*/ 58 h 218"/>
                <a:gd name="T78" fmla="*/ 228 w 475"/>
                <a:gd name="T79" fmla="*/ 52 h 218"/>
                <a:gd name="T80" fmla="*/ 218 w 475"/>
                <a:gd name="T81" fmla="*/ 49 h 218"/>
                <a:gd name="T82" fmla="*/ 208 w 475"/>
                <a:gd name="T83" fmla="*/ 43 h 218"/>
                <a:gd name="T84" fmla="*/ 199 w 475"/>
                <a:gd name="T85" fmla="*/ 39 h 218"/>
                <a:gd name="T86" fmla="*/ 187 w 475"/>
                <a:gd name="T87" fmla="*/ 34 h 218"/>
                <a:gd name="T88" fmla="*/ 178 w 475"/>
                <a:gd name="T89" fmla="*/ 30 h 218"/>
                <a:gd name="T90" fmla="*/ 167 w 475"/>
                <a:gd name="T91" fmla="*/ 27 h 218"/>
                <a:gd name="T92" fmla="*/ 158 w 475"/>
                <a:gd name="T93" fmla="*/ 21 h 218"/>
                <a:gd name="T94" fmla="*/ 146 w 475"/>
                <a:gd name="T95" fmla="*/ 19 h 218"/>
                <a:gd name="T96" fmla="*/ 136 w 475"/>
                <a:gd name="T97" fmla="*/ 16 h 218"/>
                <a:gd name="T98" fmla="*/ 126 w 475"/>
                <a:gd name="T99" fmla="*/ 11 h 218"/>
                <a:gd name="T100" fmla="*/ 115 w 475"/>
                <a:gd name="T101" fmla="*/ 9 h 218"/>
                <a:gd name="T102" fmla="*/ 105 w 475"/>
                <a:gd name="T103" fmla="*/ 7 h 218"/>
                <a:gd name="T104" fmla="*/ 95 w 475"/>
                <a:gd name="T105" fmla="*/ 3 h 218"/>
                <a:gd name="T106" fmla="*/ 83 w 475"/>
                <a:gd name="T107" fmla="*/ 2 h 218"/>
                <a:gd name="T108" fmla="*/ 74 w 475"/>
                <a:gd name="T109" fmla="*/ 1 h 218"/>
                <a:gd name="T110" fmla="*/ 64 w 475"/>
                <a:gd name="T111" fmla="*/ 0 h 218"/>
                <a:gd name="T112" fmla="*/ 55 w 475"/>
                <a:gd name="T113" fmla="*/ 0 h 218"/>
                <a:gd name="T114" fmla="*/ 46 w 475"/>
                <a:gd name="T115" fmla="*/ 0 h 218"/>
                <a:gd name="T116" fmla="*/ 35 w 475"/>
                <a:gd name="T117" fmla="*/ 0 h 218"/>
                <a:gd name="T118" fmla="*/ 26 w 475"/>
                <a:gd name="T119" fmla="*/ 1 h 218"/>
                <a:gd name="T120" fmla="*/ 18 w 475"/>
                <a:gd name="T121" fmla="*/ 2 h 218"/>
                <a:gd name="T122" fmla="*/ 8 w 475"/>
                <a:gd name="T123" fmla="*/ 6 h 218"/>
                <a:gd name="T124" fmla="*/ 0 w 475"/>
                <a:gd name="T125" fmla="*/ 9 h 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18">
                  <a:moveTo>
                    <a:pt x="467" y="217"/>
                  </a:moveTo>
                  <a:lnTo>
                    <a:pt x="473" y="186"/>
                  </a:lnTo>
                  <a:lnTo>
                    <a:pt x="474" y="173"/>
                  </a:lnTo>
                  <a:lnTo>
                    <a:pt x="473" y="161"/>
                  </a:lnTo>
                  <a:lnTo>
                    <a:pt x="471" y="151"/>
                  </a:lnTo>
                  <a:lnTo>
                    <a:pt x="468" y="141"/>
                  </a:lnTo>
                  <a:lnTo>
                    <a:pt x="464" y="133"/>
                  </a:lnTo>
                  <a:lnTo>
                    <a:pt x="459" y="125"/>
                  </a:lnTo>
                  <a:lnTo>
                    <a:pt x="452" y="118"/>
                  </a:lnTo>
                  <a:lnTo>
                    <a:pt x="445" y="113"/>
                  </a:lnTo>
                  <a:lnTo>
                    <a:pt x="437" y="108"/>
                  </a:lnTo>
                  <a:lnTo>
                    <a:pt x="428" y="104"/>
                  </a:lnTo>
                  <a:lnTo>
                    <a:pt x="419" y="100"/>
                  </a:lnTo>
                  <a:lnTo>
                    <a:pt x="408" y="97"/>
                  </a:lnTo>
                  <a:lnTo>
                    <a:pt x="398" y="95"/>
                  </a:lnTo>
                  <a:lnTo>
                    <a:pt x="387" y="93"/>
                  </a:lnTo>
                  <a:lnTo>
                    <a:pt x="375" y="92"/>
                  </a:lnTo>
                  <a:lnTo>
                    <a:pt x="364" y="91"/>
                  </a:lnTo>
                  <a:lnTo>
                    <a:pt x="352" y="90"/>
                  </a:lnTo>
                  <a:lnTo>
                    <a:pt x="341" y="89"/>
                  </a:lnTo>
                  <a:lnTo>
                    <a:pt x="329" y="89"/>
                  </a:lnTo>
                  <a:lnTo>
                    <a:pt x="317" y="88"/>
                  </a:lnTo>
                  <a:lnTo>
                    <a:pt x="305" y="88"/>
                  </a:lnTo>
                  <a:lnTo>
                    <a:pt x="294" y="87"/>
                  </a:lnTo>
                  <a:lnTo>
                    <a:pt x="283" y="87"/>
                  </a:lnTo>
                  <a:lnTo>
                    <a:pt x="273" y="86"/>
                  </a:lnTo>
                  <a:lnTo>
                    <a:pt x="263" y="85"/>
                  </a:lnTo>
                  <a:lnTo>
                    <a:pt x="253" y="84"/>
                  </a:lnTo>
                  <a:lnTo>
                    <a:pt x="244" y="82"/>
                  </a:lnTo>
                  <a:lnTo>
                    <a:pt x="236" y="80"/>
                  </a:lnTo>
                  <a:lnTo>
                    <a:pt x="229" y="77"/>
                  </a:lnTo>
                  <a:lnTo>
                    <a:pt x="222" y="74"/>
                  </a:lnTo>
                  <a:lnTo>
                    <a:pt x="211" y="67"/>
                  </a:lnTo>
                  <a:lnTo>
                    <a:pt x="205" y="64"/>
                  </a:lnTo>
                  <a:lnTo>
                    <a:pt x="199" y="60"/>
                  </a:lnTo>
                  <a:lnTo>
                    <a:pt x="193" y="57"/>
                  </a:lnTo>
                  <a:lnTo>
                    <a:pt x="187" y="53"/>
                  </a:lnTo>
                  <a:lnTo>
                    <a:pt x="180" y="49"/>
                  </a:lnTo>
                  <a:lnTo>
                    <a:pt x="173" y="45"/>
                  </a:lnTo>
                  <a:lnTo>
                    <a:pt x="167" y="41"/>
                  </a:lnTo>
                  <a:lnTo>
                    <a:pt x="159" y="38"/>
                  </a:lnTo>
                  <a:lnTo>
                    <a:pt x="152" y="34"/>
                  </a:lnTo>
                  <a:lnTo>
                    <a:pt x="145" y="31"/>
                  </a:lnTo>
                  <a:lnTo>
                    <a:pt x="137" y="27"/>
                  </a:lnTo>
                  <a:lnTo>
                    <a:pt x="130" y="24"/>
                  </a:lnTo>
                  <a:lnTo>
                    <a:pt x="122" y="21"/>
                  </a:lnTo>
                  <a:lnTo>
                    <a:pt x="115" y="17"/>
                  </a:lnTo>
                  <a:lnTo>
                    <a:pt x="107" y="15"/>
                  </a:lnTo>
                  <a:lnTo>
                    <a:pt x="99" y="12"/>
                  </a:lnTo>
                  <a:lnTo>
                    <a:pt x="92" y="9"/>
                  </a:lnTo>
                  <a:lnTo>
                    <a:pt x="84" y="7"/>
                  </a:lnTo>
                  <a:lnTo>
                    <a:pt x="77" y="5"/>
                  </a:lnTo>
                  <a:lnTo>
                    <a:pt x="69" y="3"/>
                  </a:lnTo>
                  <a:lnTo>
                    <a:pt x="61" y="2"/>
                  </a:lnTo>
                  <a:lnTo>
                    <a:pt x="54" y="1"/>
                  </a:lnTo>
                  <a:lnTo>
                    <a:pt x="47" y="0"/>
                  </a:lnTo>
                  <a:lnTo>
                    <a:pt x="40" y="0"/>
                  </a:lnTo>
                  <a:lnTo>
                    <a:pt x="33" y="0"/>
                  </a:lnTo>
                  <a:lnTo>
                    <a:pt x="26" y="0"/>
                  </a:lnTo>
                  <a:lnTo>
                    <a:pt x="19" y="1"/>
                  </a:lnTo>
                  <a:lnTo>
                    <a:pt x="13" y="2"/>
                  </a:lnTo>
                  <a:lnTo>
                    <a:pt x="6" y="4"/>
                  </a:lnTo>
                  <a:lnTo>
                    <a:pt x="0" y="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0" name="Freeform 46"/>
            <p:cNvSpPr>
              <a:spLocks/>
            </p:cNvSpPr>
            <p:nvPr/>
          </p:nvSpPr>
          <p:spPr bwMode="auto">
            <a:xfrm>
              <a:off x="4538" y="2860"/>
              <a:ext cx="631" cy="175"/>
            </a:xfrm>
            <a:custGeom>
              <a:avLst/>
              <a:gdLst>
                <a:gd name="T0" fmla="*/ 11 w 539"/>
                <a:gd name="T1" fmla="*/ 26 h 155"/>
                <a:gd name="T2" fmla="*/ 26 w 539"/>
                <a:gd name="T3" fmla="*/ 40 h 155"/>
                <a:gd name="T4" fmla="*/ 43 w 539"/>
                <a:gd name="T5" fmla="*/ 55 h 155"/>
                <a:gd name="T6" fmla="*/ 64 w 539"/>
                <a:gd name="T7" fmla="*/ 71 h 155"/>
                <a:gd name="T8" fmla="*/ 87 w 539"/>
                <a:gd name="T9" fmla="*/ 87 h 155"/>
                <a:gd name="T10" fmla="*/ 111 w 539"/>
                <a:gd name="T11" fmla="*/ 103 h 155"/>
                <a:gd name="T12" fmla="*/ 136 w 539"/>
                <a:gd name="T13" fmla="*/ 120 h 155"/>
                <a:gd name="T14" fmla="*/ 162 w 539"/>
                <a:gd name="T15" fmla="*/ 135 h 155"/>
                <a:gd name="T16" fmla="*/ 187 w 539"/>
                <a:gd name="T17" fmla="*/ 149 h 155"/>
                <a:gd name="T18" fmla="*/ 214 w 539"/>
                <a:gd name="T19" fmla="*/ 164 h 155"/>
                <a:gd name="T20" fmla="*/ 240 w 539"/>
                <a:gd name="T21" fmla="*/ 174 h 155"/>
                <a:gd name="T22" fmla="*/ 265 w 539"/>
                <a:gd name="T23" fmla="*/ 184 h 155"/>
                <a:gd name="T24" fmla="*/ 288 w 539"/>
                <a:gd name="T25" fmla="*/ 191 h 155"/>
                <a:gd name="T26" fmla="*/ 310 w 539"/>
                <a:gd name="T27" fmla="*/ 195 h 155"/>
                <a:gd name="T28" fmla="*/ 330 w 539"/>
                <a:gd name="T29" fmla="*/ 196 h 155"/>
                <a:gd name="T30" fmla="*/ 347 w 539"/>
                <a:gd name="T31" fmla="*/ 195 h 155"/>
                <a:gd name="T32" fmla="*/ 370 w 539"/>
                <a:gd name="T33" fmla="*/ 186 h 155"/>
                <a:gd name="T34" fmla="*/ 383 w 539"/>
                <a:gd name="T35" fmla="*/ 176 h 155"/>
                <a:gd name="T36" fmla="*/ 393 w 539"/>
                <a:gd name="T37" fmla="*/ 166 h 155"/>
                <a:gd name="T38" fmla="*/ 403 w 539"/>
                <a:gd name="T39" fmla="*/ 155 h 155"/>
                <a:gd name="T40" fmla="*/ 410 w 539"/>
                <a:gd name="T41" fmla="*/ 141 h 155"/>
                <a:gd name="T42" fmla="*/ 417 w 539"/>
                <a:gd name="T43" fmla="*/ 128 h 155"/>
                <a:gd name="T44" fmla="*/ 424 w 539"/>
                <a:gd name="T45" fmla="*/ 113 h 155"/>
                <a:gd name="T46" fmla="*/ 431 w 539"/>
                <a:gd name="T47" fmla="*/ 99 h 155"/>
                <a:gd name="T48" fmla="*/ 437 w 539"/>
                <a:gd name="T49" fmla="*/ 86 h 155"/>
                <a:gd name="T50" fmla="*/ 445 w 539"/>
                <a:gd name="T51" fmla="*/ 72 h 155"/>
                <a:gd name="T52" fmla="*/ 455 w 539"/>
                <a:gd name="T53" fmla="*/ 60 h 155"/>
                <a:gd name="T54" fmla="*/ 465 w 539"/>
                <a:gd name="T55" fmla="*/ 49 h 155"/>
                <a:gd name="T56" fmla="*/ 476 w 539"/>
                <a:gd name="T57" fmla="*/ 40 h 155"/>
                <a:gd name="T58" fmla="*/ 492 w 539"/>
                <a:gd name="T59" fmla="*/ 32 h 155"/>
                <a:gd name="T60" fmla="*/ 509 w 539"/>
                <a:gd name="T61" fmla="*/ 27 h 155"/>
                <a:gd name="T62" fmla="*/ 533 w 539"/>
                <a:gd name="T63" fmla="*/ 23 h 155"/>
                <a:gd name="T64" fmla="*/ 547 w 539"/>
                <a:gd name="T65" fmla="*/ 20 h 155"/>
                <a:gd name="T66" fmla="*/ 560 w 539"/>
                <a:gd name="T67" fmla="*/ 19 h 155"/>
                <a:gd name="T68" fmla="*/ 572 w 539"/>
                <a:gd name="T69" fmla="*/ 17 h 155"/>
                <a:gd name="T70" fmla="*/ 587 w 539"/>
                <a:gd name="T71" fmla="*/ 14 h 155"/>
                <a:gd name="T72" fmla="*/ 601 w 539"/>
                <a:gd name="T73" fmla="*/ 12 h 155"/>
                <a:gd name="T74" fmla="*/ 613 w 539"/>
                <a:gd name="T75" fmla="*/ 10 h 155"/>
                <a:gd name="T76" fmla="*/ 627 w 539"/>
                <a:gd name="T77" fmla="*/ 9 h 155"/>
                <a:gd name="T78" fmla="*/ 642 w 539"/>
                <a:gd name="T79" fmla="*/ 7 h 155"/>
                <a:gd name="T80" fmla="*/ 656 w 539"/>
                <a:gd name="T81" fmla="*/ 6 h 155"/>
                <a:gd name="T82" fmla="*/ 668 w 539"/>
                <a:gd name="T83" fmla="*/ 3 h 155"/>
                <a:gd name="T84" fmla="*/ 683 w 539"/>
                <a:gd name="T85" fmla="*/ 2 h 155"/>
                <a:gd name="T86" fmla="*/ 697 w 539"/>
                <a:gd name="T87" fmla="*/ 1 h 155"/>
                <a:gd name="T88" fmla="*/ 709 w 539"/>
                <a:gd name="T89" fmla="*/ 0 h 155"/>
                <a:gd name="T90" fmla="*/ 723 w 539"/>
                <a:gd name="T91" fmla="*/ 0 h 155"/>
                <a:gd name="T92" fmla="*/ 738 w 539"/>
                <a:gd name="T93" fmla="*/ 0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9" h="155">
                  <a:moveTo>
                    <a:pt x="0" y="10"/>
                  </a:moveTo>
                  <a:lnTo>
                    <a:pt x="8" y="20"/>
                  </a:lnTo>
                  <a:lnTo>
                    <a:pt x="14" y="25"/>
                  </a:lnTo>
                  <a:lnTo>
                    <a:pt x="19" y="31"/>
                  </a:lnTo>
                  <a:lnTo>
                    <a:pt x="26" y="37"/>
                  </a:lnTo>
                  <a:lnTo>
                    <a:pt x="32" y="43"/>
                  </a:lnTo>
                  <a:lnTo>
                    <a:pt x="40" y="49"/>
                  </a:lnTo>
                  <a:lnTo>
                    <a:pt x="47" y="56"/>
                  </a:lnTo>
                  <a:lnTo>
                    <a:pt x="55" y="62"/>
                  </a:lnTo>
                  <a:lnTo>
                    <a:pt x="63" y="68"/>
                  </a:lnTo>
                  <a:lnTo>
                    <a:pt x="72" y="75"/>
                  </a:lnTo>
                  <a:lnTo>
                    <a:pt x="81" y="81"/>
                  </a:lnTo>
                  <a:lnTo>
                    <a:pt x="90" y="88"/>
                  </a:lnTo>
                  <a:lnTo>
                    <a:pt x="99" y="94"/>
                  </a:lnTo>
                  <a:lnTo>
                    <a:pt x="109" y="100"/>
                  </a:lnTo>
                  <a:lnTo>
                    <a:pt x="118" y="106"/>
                  </a:lnTo>
                  <a:lnTo>
                    <a:pt x="128" y="112"/>
                  </a:lnTo>
                  <a:lnTo>
                    <a:pt x="137" y="117"/>
                  </a:lnTo>
                  <a:lnTo>
                    <a:pt x="147" y="122"/>
                  </a:lnTo>
                  <a:lnTo>
                    <a:pt x="156" y="128"/>
                  </a:lnTo>
                  <a:lnTo>
                    <a:pt x="166" y="132"/>
                  </a:lnTo>
                  <a:lnTo>
                    <a:pt x="175" y="136"/>
                  </a:lnTo>
                  <a:lnTo>
                    <a:pt x="184" y="140"/>
                  </a:lnTo>
                  <a:lnTo>
                    <a:pt x="193" y="144"/>
                  </a:lnTo>
                  <a:lnTo>
                    <a:pt x="202" y="147"/>
                  </a:lnTo>
                  <a:lnTo>
                    <a:pt x="210" y="150"/>
                  </a:lnTo>
                  <a:lnTo>
                    <a:pt x="218" y="152"/>
                  </a:lnTo>
                  <a:lnTo>
                    <a:pt x="226" y="153"/>
                  </a:lnTo>
                  <a:lnTo>
                    <a:pt x="234" y="154"/>
                  </a:lnTo>
                  <a:lnTo>
                    <a:pt x="241" y="154"/>
                  </a:lnTo>
                  <a:lnTo>
                    <a:pt x="247" y="154"/>
                  </a:lnTo>
                  <a:lnTo>
                    <a:pt x="253" y="153"/>
                  </a:lnTo>
                  <a:lnTo>
                    <a:pt x="265" y="148"/>
                  </a:lnTo>
                  <a:lnTo>
                    <a:pt x="270" y="146"/>
                  </a:lnTo>
                  <a:lnTo>
                    <a:pt x="275" y="142"/>
                  </a:lnTo>
                  <a:lnTo>
                    <a:pt x="279" y="138"/>
                  </a:lnTo>
                  <a:lnTo>
                    <a:pt x="283" y="135"/>
                  </a:lnTo>
                  <a:lnTo>
                    <a:pt x="287" y="130"/>
                  </a:lnTo>
                  <a:lnTo>
                    <a:pt x="290" y="126"/>
                  </a:lnTo>
                  <a:lnTo>
                    <a:pt x="294" y="121"/>
                  </a:lnTo>
                  <a:lnTo>
                    <a:pt x="296" y="116"/>
                  </a:lnTo>
                  <a:lnTo>
                    <a:pt x="299" y="111"/>
                  </a:lnTo>
                  <a:lnTo>
                    <a:pt x="302" y="106"/>
                  </a:lnTo>
                  <a:lnTo>
                    <a:pt x="304" y="100"/>
                  </a:lnTo>
                  <a:lnTo>
                    <a:pt x="307" y="95"/>
                  </a:lnTo>
                  <a:lnTo>
                    <a:pt x="309" y="89"/>
                  </a:lnTo>
                  <a:lnTo>
                    <a:pt x="312" y="84"/>
                  </a:lnTo>
                  <a:lnTo>
                    <a:pt x="314" y="78"/>
                  </a:lnTo>
                  <a:lnTo>
                    <a:pt x="317" y="73"/>
                  </a:lnTo>
                  <a:lnTo>
                    <a:pt x="319" y="67"/>
                  </a:lnTo>
                  <a:lnTo>
                    <a:pt x="322" y="62"/>
                  </a:lnTo>
                  <a:lnTo>
                    <a:pt x="325" y="57"/>
                  </a:lnTo>
                  <a:lnTo>
                    <a:pt x="328" y="52"/>
                  </a:lnTo>
                  <a:lnTo>
                    <a:pt x="332" y="47"/>
                  </a:lnTo>
                  <a:lnTo>
                    <a:pt x="335" y="43"/>
                  </a:lnTo>
                  <a:lnTo>
                    <a:pt x="339" y="38"/>
                  </a:lnTo>
                  <a:lnTo>
                    <a:pt x="344" y="34"/>
                  </a:lnTo>
                  <a:lnTo>
                    <a:pt x="348" y="31"/>
                  </a:lnTo>
                  <a:lnTo>
                    <a:pt x="354" y="28"/>
                  </a:lnTo>
                  <a:lnTo>
                    <a:pt x="359" y="25"/>
                  </a:lnTo>
                  <a:lnTo>
                    <a:pt x="366" y="23"/>
                  </a:lnTo>
                  <a:lnTo>
                    <a:pt x="372" y="21"/>
                  </a:lnTo>
                  <a:lnTo>
                    <a:pt x="380" y="20"/>
                  </a:lnTo>
                  <a:lnTo>
                    <a:pt x="389" y="18"/>
                  </a:lnTo>
                  <a:lnTo>
                    <a:pt x="394" y="17"/>
                  </a:lnTo>
                  <a:lnTo>
                    <a:pt x="399" y="16"/>
                  </a:lnTo>
                  <a:lnTo>
                    <a:pt x="404" y="16"/>
                  </a:lnTo>
                  <a:lnTo>
                    <a:pt x="408" y="15"/>
                  </a:lnTo>
                  <a:lnTo>
                    <a:pt x="414" y="14"/>
                  </a:lnTo>
                  <a:lnTo>
                    <a:pt x="418" y="13"/>
                  </a:lnTo>
                  <a:lnTo>
                    <a:pt x="424" y="12"/>
                  </a:lnTo>
                  <a:lnTo>
                    <a:pt x="428" y="11"/>
                  </a:lnTo>
                  <a:lnTo>
                    <a:pt x="433" y="10"/>
                  </a:lnTo>
                  <a:lnTo>
                    <a:pt x="438" y="10"/>
                  </a:lnTo>
                  <a:lnTo>
                    <a:pt x="443" y="9"/>
                  </a:lnTo>
                  <a:lnTo>
                    <a:pt x="448" y="8"/>
                  </a:lnTo>
                  <a:lnTo>
                    <a:pt x="454" y="7"/>
                  </a:lnTo>
                  <a:lnTo>
                    <a:pt x="458" y="7"/>
                  </a:lnTo>
                  <a:lnTo>
                    <a:pt x="464" y="6"/>
                  </a:lnTo>
                  <a:lnTo>
                    <a:pt x="468" y="5"/>
                  </a:lnTo>
                  <a:lnTo>
                    <a:pt x="474" y="4"/>
                  </a:lnTo>
                  <a:lnTo>
                    <a:pt x="478" y="4"/>
                  </a:lnTo>
                  <a:lnTo>
                    <a:pt x="484" y="3"/>
                  </a:lnTo>
                  <a:lnTo>
                    <a:pt x="488" y="3"/>
                  </a:lnTo>
                  <a:lnTo>
                    <a:pt x="494" y="2"/>
                  </a:lnTo>
                  <a:lnTo>
                    <a:pt x="498" y="2"/>
                  </a:lnTo>
                  <a:lnTo>
                    <a:pt x="504" y="1"/>
                  </a:lnTo>
                  <a:lnTo>
                    <a:pt x="508" y="1"/>
                  </a:lnTo>
                  <a:lnTo>
                    <a:pt x="513" y="1"/>
                  </a:lnTo>
                  <a:lnTo>
                    <a:pt x="518" y="0"/>
                  </a:lnTo>
                  <a:lnTo>
                    <a:pt x="523" y="0"/>
                  </a:lnTo>
                  <a:lnTo>
                    <a:pt x="528" y="0"/>
                  </a:lnTo>
                  <a:lnTo>
                    <a:pt x="533" y="0"/>
                  </a:lnTo>
                  <a:lnTo>
                    <a:pt x="538"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1" name="Freeform 47"/>
            <p:cNvSpPr>
              <a:spLocks/>
            </p:cNvSpPr>
            <p:nvPr/>
          </p:nvSpPr>
          <p:spPr bwMode="auto">
            <a:xfrm>
              <a:off x="4806" y="2471"/>
              <a:ext cx="530" cy="359"/>
            </a:xfrm>
            <a:custGeom>
              <a:avLst/>
              <a:gdLst>
                <a:gd name="T0" fmla="*/ 0 w 453"/>
                <a:gd name="T1" fmla="*/ 378 h 318"/>
                <a:gd name="T2" fmla="*/ 8 w 453"/>
                <a:gd name="T3" fmla="*/ 357 h 318"/>
                <a:gd name="T4" fmla="*/ 23 w 453"/>
                <a:gd name="T5" fmla="*/ 336 h 318"/>
                <a:gd name="T6" fmla="*/ 43 w 453"/>
                <a:gd name="T7" fmla="*/ 317 h 318"/>
                <a:gd name="T8" fmla="*/ 70 w 453"/>
                <a:gd name="T9" fmla="*/ 299 h 318"/>
                <a:gd name="T10" fmla="*/ 102 w 453"/>
                <a:gd name="T11" fmla="*/ 283 h 318"/>
                <a:gd name="T12" fmla="*/ 135 w 453"/>
                <a:gd name="T13" fmla="*/ 268 h 318"/>
                <a:gd name="T14" fmla="*/ 171 w 453"/>
                <a:gd name="T15" fmla="*/ 254 h 318"/>
                <a:gd name="T16" fmla="*/ 207 w 453"/>
                <a:gd name="T17" fmla="*/ 238 h 318"/>
                <a:gd name="T18" fmla="*/ 245 w 453"/>
                <a:gd name="T19" fmla="*/ 226 h 318"/>
                <a:gd name="T20" fmla="*/ 282 w 453"/>
                <a:gd name="T21" fmla="*/ 213 h 318"/>
                <a:gd name="T22" fmla="*/ 316 w 453"/>
                <a:gd name="T23" fmla="*/ 200 h 318"/>
                <a:gd name="T24" fmla="*/ 349 w 453"/>
                <a:gd name="T25" fmla="*/ 187 h 318"/>
                <a:gd name="T26" fmla="*/ 379 w 453"/>
                <a:gd name="T27" fmla="*/ 175 h 318"/>
                <a:gd name="T28" fmla="*/ 404 w 453"/>
                <a:gd name="T29" fmla="*/ 161 h 318"/>
                <a:gd name="T30" fmla="*/ 424 w 453"/>
                <a:gd name="T31" fmla="*/ 149 h 318"/>
                <a:gd name="T32" fmla="*/ 438 w 453"/>
                <a:gd name="T33" fmla="*/ 134 h 318"/>
                <a:gd name="T34" fmla="*/ 448 w 453"/>
                <a:gd name="T35" fmla="*/ 124 h 318"/>
                <a:gd name="T36" fmla="*/ 456 w 453"/>
                <a:gd name="T37" fmla="*/ 113 h 318"/>
                <a:gd name="T38" fmla="*/ 462 w 453"/>
                <a:gd name="T39" fmla="*/ 103 h 318"/>
                <a:gd name="T40" fmla="*/ 470 w 453"/>
                <a:gd name="T41" fmla="*/ 91 h 318"/>
                <a:gd name="T42" fmla="*/ 477 w 453"/>
                <a:gd name="T43" fmla="*/ 80 h 318"/>
                <a:gd name="T44" fmla="*/ 486 w 453"/>
                <a:gd name="T45" fmla="*/ 70 h 318"/>
                <a:gd name="T46" fmla="*/ 493 w 453"/>
                <a:gd name="T47" fmla="*/ 60 h 318"/>
                <a:gd name="T48" fmla="*/ 501 w 453"/>
                <a:gd name="T49" fmla="*/ 50 h 318"/>
                <a:gd name="T50" fmla="*/ 509 w 453"/>
                <a:gd name="T51" fmla="*/ 40 h 318"/>
                <a:gd name="T52" fmla="*/ 518 w 453"/>
                <a:gd name="T53" fmla="*/ 30 h 318"/>
                <a:gd name="T54" fmla="*/ 530 w 453"/>
                <a:gd name="T55" fmla="*/ 23 h 318"/>
                <a:gd name="T56" fmla="*/ 541 w 453"/>
                <a:gd name="T57" fmla="*/ 16 h 318"/>
                <a:gd name="T58" fmla="*/ 553 w 453"/>
                <a:gd name="T59" fmla="*/ 9 h 318"/>
                <a:gd name="T60" fmla="*/ 566 w 453"/>
                <a:gd name="T61" fmla="*/ 3 h 318"/>
                <a:gd name="T62" fmla="*/ 577 w 453"/>
                <a:gd name="T63" fmla="*/ 1 h 318"/>
                <a:gd name="T64" fmla="*/ 579 w 453"/>
                <a:gd name="T65" fmla="*/ 1 h 318"/>
                <a:gd name="T66" fmla="*/ 581 w 453"/>
                <a:gd name="T67" fmla="*/ 1 h 318"/>
                <a:gd name="T68" fmla="*/ 585 w 453"/>
                <a:gd name="T69" fmla="*/ 1 h 318"/>
                <a:gd name="T70" fmla="*/ 587 w 453"/>
                <a:gd name="T71" fmla="*/ 1 h 318"/>
                <a:gd name="T72" fmla="*/ 590 w 453"/>
                <a:gd name="T73" fmla="*/ 0 h 318"/>
                <a:gd name="T74" fmla="*/ 593 w 453"/>
                <a:gd name="T75" fmla="*/ 0 h 318"/>
                <a:gd name="T76" fmla="*/ 597 w 453"/>
                <a:gd name="T77" fmla="*/ 0 h 318"/>
                <a:gd name="T78" fmla="*/ 599 w 453"/>
                <a:gd name="T79" fmla="*/ 0 h 318"/>
                <a:gd name="T80" fmla="*/ 603 w 453"/>
                <a:gd name="T81" fmla="*/ 0 h 318"/>
                <a:gd name="T82" fmla="*/ 605 w 453"/>
                <a:gd name="T83" fmla="*/ 1 h 318"/>
                <a:gd name="T84" fmla="*/ 607 w 453"/>
                <a:gd name="T85" fmla="*/ 1 h 318"/>
                <a:gd name="T86" fmla="*/ 611 w 453"/>
                <a:gd name="T87" fmla="*/ 1 h 318"/>
                <a:gd name="T88" fmla="*/ 613 w 453"/>
                <a:gd name="T89" fmla="*/ 1 h 318"/>
                <a:gd name="T90" fmla="*/ 615 w 453"/>
                <a:gd name="T91" fmla="*/ 1 h 318"/>
                <a:gd name="T92" fmla="*/ 619 w 453"/>
                <a:gd name="T93" fmla="*/ 2 h 3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3" h="318">
                  <a:moveTo>
                    <a:pt x="0" y="317"/>
                  </a:moveTo>
                  <a:lnTo>
                    <a:pt x="0" y="297"/>
                  </a:lnTo>
                  <a:lnTo>
                    <a:pt x="2" y="289"/>
                  </a:lnTo>
                  <a:lnTo>
                    <a:pt x="6" y="280"/>
                  </a:lnTo>
                  <a:lnTo>
                    <a:pt x="11" y="272"/>
                  </a:lnTo>
                  <a:lnTo>
                    <a:pt x="17" y="264"/>
                  </a:lnTo>
                  <a:lnTo>
                    <a:pt x="24" y="256"/>
                  </a:lnTo>
                  <a:lnTo>
                    <a:pt x="32" y="249"/>
                  </a:lnTo>
                  <a:lnTo>
                    <a:pt x="41" y="242"/>
                  </a:lnTo>
                  <a:lnTo>
                    <a:pt x="51" y="235"/>
                  </a:lnTo>
                  <a:lnTo>
                    <a:pt x="62" y="228"/>
                  </a:lnTo>
                  <a:lnTo>
                    <a:pt x="74" y="222"/>
                  </a:lnTo>
                  <a:lnTo>
                    <a:pt x="86" y="216"/>
                  </a:lnTo>
                  <a:lnTo>
                    <a:pt x="98" y="210"/>
                  </a:lnTo>
                  <a:lnTo>
                    <a:pt x="111" y="204"/>
                  </a:lnTo>
                  <a:lnTo>
                    <a:pt x="125" y="199"/>
                  </a:lnTo>
                  <a:lnTo>
                    <a:pt x="138" y="193"/>
                  </a:lnTo>
                  <a:lnTo>
                    <a:pt x="151" y="187"/>
                  </a:lnTo>
                  <a:lnTo>
                    <a:pt x="165" y="182"/>
                  </a:lnTo>
                  <a:lnTo>
                    <a:pt x="179" y="177"/>
                  </a:lnTo>
                  <a:lnTo>
                    <a:pt x="192" y="172"/>
                  </a:lnTo>
                  <a:lnTo>
                    <a:pt x="206" y="167"/>
                  </a:lnTo>
                  <a:lnTo>
                    <a:pt x="219" y="162"/>
                  </a:lnTo>
                  <a:lnTo>
                    <a:pt x="231" y="157"/>
                  </a:lnTo>
                  <a:lnTo>
                    <a:pt x="243" y="152"/>
                  </a:lnTo>
                  <a:lnTo>
                    <a:pt x="255" y="147"/>
                  </a:lnTo>
                  <a:lnTo>
                    <a:pt x="266" y="142"/>
                  </a:lnTo>
                  <a:lnTo>
                    <a:pt x="277" y="137"/>
                  </a:lnTo>
                  <a:lnTo>
                    <a:pt x="286" y="132"/>
                  </a:lnTo>
                  <a:lnTo>
                    <a:pt x="295" y="127"/>
                  </a:lnTo>
                  <a:lnTo>
                    <a:pt x="302" y="122"/>
                  </a:lnTo>
                  <a:lnTo>
                    <a:pt x="309" y="117"/>
                  </a:lnTo>
                  <a:lnTo>
                    <a:pt x="316" y="109"/>
                  </a:lnTo>
                  <a:lnTo>
                    <a:pt x="320" y="105"/>
                  </a:lnTo>
                  <a:lnTo>
                    <a:pt x="323" y="101"/>
                  </a:lnTo>
                  <a:lnTo>
                    <a:pt x="327" y="97"/>
                  </a:lnTo>
                  <a:lnTo>
                    <a:pt x="329" y="93"/>
                  </a:lnTo>
                  <a:lnTo>
                    <a:pt x="333" y="89"/>
                  </a:lnTo>
                  <a:lnTo>
                    <a:pt x="335" y="85"/>
                  </a:lnTo>
                  <a:lnTo>
                    <a:pt x="338" y="81"/>
                  </a:lnTo>
                  <a:lnTo>
                    <a:pt x="341" y="76"/>
                  </a:lnTo>
                  <a:lnTo>
                    <a:pt x="344" y="72"/>
                  </a:lnTo>
                  <a:lnTo>
                    <a:pt x="347" y="68"/>
                  </a:lnTo>
                  <a:lnTo>
                    <a:pt x="349" y="63"/>
                  </a:lnTo>
                  <a:lnTo>
                    <a:pt x="352" y="59"/>
                  </a:lnTo>
                  <a:lnTo>
                    <a:pt x="355" y="55"/>
                  </a:lnTo>
                  <a:lnTo>
                    <a:pt x="357" y="51"/>
                  </a:lnTo>
                  <a:lnTo>
                    <a:pt x="360" y="47"/>
                  </a:lnTo>
                  <a:lnTo>
                    <a:pt x="363" y="43"/>
                  </a:lnTo>
                  <a:lnTo>
                    <a:pt x="366" y="39"/>
                  </a:lnTo>
                  <a:lnTo>
                    <a:pt x="369" y="35"/>
                  </a:lnTo>
                  <a:lnTo>
                    <a:pt x="372" y="31"/>
                  </a:lnTo>
                  <a:lnTo>
                    <a:pt x="375" y="28"/>
                  </a:lnTo>
                  <a:lnTo>
                    <a:pt x="379" y="24"/>
                  </a:lnTo>
                  <a:lnTo>
                    <a:pt x="383" y="21"/>
                  </a:lnTo>
                  <a:lnTo>
                    <a:pt x="387" y="18"/>
                  </a:lnTo>
                  <a:lnTo>
                    <a:pt x="391" y="15"/>
                  </a:lnTo>
                  <a:lnTo>
                    <a:pt x="395" y="12"/>
                  </a:lnTo>
                  <a:lnTo>
                    <a:pt x="399" y="10"/>
                  </a:lnTo>
                  <a:lnTo>
                    <a:pt x="404" y="7"/>
                  </a:lnTo>
                  <a:lnTo>
                    <a:pt x="409" y="5"/>
                  </a:lnTo>
                  <a:lnTo>
                    <a:pt x="414" y="3"/>
                  </a:lnTo>
                  <a:lnTo>
                    <a:pt x="420" y="2"/>
                  </a:lnTo>
                  <a:lnTo>
                    <a:pt x="421" y="1"/>
                  </a:lnTo>
                  <a:lnTo>
                    <a:pt x="423" y="1"/>
                  </a:lnTo>
                  <a:lnTo>
                    <a:pt x="425" y="1"/>
                  </a:lnTo>
                  <a:lnTo>
                    <a:pt x="427" y="1"/>
                  </a:lnTo>
                  <a:lnTo>
                    <a:pt x="429" y="1"/>
                  </a:lnTo>
                  <a:lnTo>
                    <a:pt x="431" y="0"/>
                  </a:lnTo>
                  <a:lnTo>
                    <a:pt x="433" y="0"/>
                  </a:lnTo>
                  <a:lnTo>
                    <a:pt x="435" y="0"/>
                  </a:lnTo>
                  <a:lnTo>
                    <a:pt x="436" y="0"/>
                  </a:lnTo>
                  <a:lnTo>
                    <a:pt x="437" y="0"/>
                  </a:lnTo>
                  <a:lnTo>
                    <a:pt x="438" y="0"/>
                  </a:lnTo>
                  <a:lnTo>
                    <a:pt x="439" y="0"/>
                  </a:lnTo>
                  <a:lnTo>
                    <a:pt x="440" y="0"/>
                  </a:lnTo>
                  <a:lnTo>
                    <a:pt x="441" y="0"/>
                  </a:lnTo>
                  <a:lnTo>
                    <a:pt x="442" y="1"/>
                  </a:lnTo>
                  <a:lnTo>
                    <a:pt x="443" y="1"/>
                  </a:lnTo>
                  <a:lnTo>
                    <a:pt x="444" y="1"/>
                  </a:lnTo>
                  <a:lnTo>
                    <a:pt x="445" y="1"/>
                  </a:lnTo>
                  <a:lnTo>
                    <a:pt x="446" y="1"/>
                  </a:lnTo>
                  <a:lnTo>
                    <a:pt x="447" y="1"/>
                  </a:lnTo>
                  <a:lnTo>
                    <a:pt x="448" y="1"/>
                  </a:lnTo>
                  <a:lnTo>
                    <a:pt x="449" y="1"/>
                  </a:lnTo>
                  <a:lnTo>
                    <a:pt x="450" y="1"/>
                  </a:lnTo>
                  <a:lnTo>
                    <a:pt x="451" y="2"/>
                  </a:lnTo>
                  <a:lnTo>
                    <a:pt x="452"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2" name="Freeform 48"/>
            <p:cNvSpPr>
              <a:spLocks/>
            </p:cNvSpPr>
            <p:nvPr/>
          </p:nvSpPr>
          <p:spPr bwMode="auto">
            <a:xfrm>
              <a:off x="5298" y="2596"/>
              <a:ext cx="168" cy="125"/>
            </a:xfrm>
            <a:custGeom>
              <a:avLst/>
              <a:gdLst>
                <a:gd name="T0" fmla="*/ 195 w 144"/>
                <a:gd name="T1" fmla="*/ 8 h 111"/>
                <a:gd name="T2" fmla="*/ 177 w 144"/>
                <a:gd name="T3" fmla="*/ 2 h 111"/>
                <a:gd name="T4" fmla="*/ 168 w 144"/>
                <a:gd name="T5" fmla="*/ 1 h 111"/>
                <a:gd name="T6" fmla="*/ 160 w 144"/>
                <a:gd name="T7" fmla="*/ 1 h 111"/>
                <a:gd name="T8" fmla="*/ 152 w 144"/>
                <a:gd name="T9" fmla="*/ 0 h 111"/>
                <a:gd name="T10" fmla="*/ 144 w 144"/>
                <a:gd name="T11" fmla="*/ 1 h 111"/>
                <a:gd name="T12" fmla="*/ 133 w 144"/>
                <a:gd name="T13" fmla="*/ 2 h 111"/>
                <a:gd name="T14" fmla="*/ 125 w 144"/>
                <a:gd name="T15" fmla="*/ 2 h 111"/>
                <a:gd name="T16" fmla="*/ 117 w 144"/>
                <a:gd name="T17" fmla="*/ 6 h 111"/>
                <a:gd name="T18" fmla="*/ 111 w 144"/>
                <a:gd name="T19" fmla="*/ 8 h 111"/>
                <a:gd name="T20" fmla="*/ 103 w 144"/>
                <a:gd name="T21" fmla="*/ 10 h 111"/>
                <a:gd name="T22" fmla="*/ 95 w 144"/>
                <a:gd name="T23" fmla="*/ 12 h 111"/>
                <a:gd name="T24" fmla="*/ 86 w 144"/>
                <a:gd name="T25" fmla="*/ 17 h 111"/>
                <a:gd name="T26" fmla="*/ 79 w 144"/>
                <a:gd name="T27" fmla="*/ 20 h 111"/>
                <a:gd name="T28" fmla="*/ 72 w 144"/>
                <a:gd name="T29" fmla="*/ 24 h 111"/>
                <a:gd name="T30" fmla="*/ 65 w 144"/>
                <a:gd name="T31" fmla="*/ 29 h 111"/>
                <a:gd name="T32" fmla="*/ 58 w 144"/>
                <a:gd name="T33" fmla="*/ 33 h 111"/>
                <a:gd name="T34" fmla="*/ 51 w 144"/>
                <a:gd name="T35" fmla="*/ 39 h 111"/>
                <a:gd name="T36" fmla="*/ 47 w 144"/>
                <a:gd name="T37" fmla="*/ 44 h 111"/>
                <a:gd name="T38" fmla="*/ 41 w 144"/>
                <a:gd name="T39" fmla="*/ 51 h 111"/>
                <a:gd name="T40" fmla="*/ 35 w 144"/>
                <a:gd name="T41" fmla="*/ 56 h 111"/>
                <a:gd name="T42" fmla="*/ 30 w 144"/>
                <a:gd name="T43" fmla="*/ 63 h 111"/>
                <a:gd name="T44" fmla="*/ 25 w 144"/>
                <a:gd name="T45" fmla="*/ 70 h 111"/>
                <a:gd name="T46" fmla="*/ 21 w 144"/>
                <a:gd name="T47" fmla="*/ 77 h 111"/>
                <a:gd name="T48" fmla="*/ 16 w 144"/>
                <a:gd name="T49" fmla="*/ 83 h 111"/>
                <a:gd name="T50" fmla="*/ 13 w 144"/>
                <a:gd name="T51" fmla="*/ 91 h 111"/>
                <a:gd name="T52" fmla="*/ 9 w 144"/>
                <a:gd name="T53" fmla="*/ 99 h 111"/>
                <a:gd name="T54" fmla="*/ 7 w 144"/>
                <a:gd name="T55" fmla="*/ 107 h 111"/>
                <a:gd name="T56" fmla="*/ 5 w 144"/>
                <a:gd name="T57" fmla="*/ 114 h 111"/>
                <a:gd name="T58" fmla="*/ 1 w 144"/>
                <a:gd name="T59" fmla="*/ 123 h 111"/>
                <a:gd name="T60" fmla="*/ 0 w 144"/>
                <a:gd name="T61" fmla="*/ 132 h 111"/>
                <a:gd name="T62" fmla="*/ 0 w 144"/>
                <a:gd name="T63" fmla="*/ 140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11">
                  <a:moveTo>
                    <a:pt x="143" y="6"/>
                  </a:moveTo>
                  <a:lnTo>
                    <a:pt x="130" y="2"/>
                  </a:lnTo>
                  <a:lnTo>
                    <a:pt x="123" y="1"/>
                  </a:lnTo>
                  <a:lnTo>
                    <a:pt x="117" y="1"/>
                  </a:lnTo>
                  <a:lnTo>
                    <a:pt x="111" y="0"/>
                  </a:lnTo>
                  <a:lnTo>
                    <a:pt x="105" y="1"/>
                  </a:lnTo>
                  <a:lnTo>
                    <a:pt x="98" y="2"/>
                  </a:lnTo>
                  <a:lnTo>
                    <a:pt x="92" y="2"/>
                  </a:lnTo>
                  <a:lnTo>
                    <a:pt x="86" y="4"/>
                  </a:lnTo>
                  <a:lnTo>
                    <a:pt x="81" y="6"/>
                  </a:lnTo>
                  <a:lnTo>
                    <a:pt x="75" y="8"/>
                  </a:lnTo>
                  <a:lnTo>
                    <a:pt x="69" y="10"/>
                  </a:lnTo>
                  <a:lnTo>
                    <a:pt x="63" y="13"/>
                  </a:lnTo>
                  <a:lnTo>
                    <a:pt x="58" y="16"/>
                  </a:lnTo>
                  <a:lnTo>
                    <a:pt x="53" y="19"/>
                  </a:lnTo>
                  <a:lnTo>
                    <a:pt x="48" y="23"/>
                  </a:lnTo>
                  <a:lnTo>
                    <a:pt x="43" y="26"/>
                  </a:lnTo>
                  <a:lnTo>
                    <a:pt x="38" y="31"/>
                  </a:lnTo>
                  <a:lnTo>
                    <a:pt x="34" y="35"/>
                  </a:lnTo>
                  <a:lnTo>
                    <a:pt x="30" y="40"/>
                  </a:lnTo>
                  <a:lnTo>
                    <a:pt x="26" y="44"/>
                  </a:lnTo>
                  <a:lnTo>
                    <a:pt x="22" y="50"/>
                  </a:lnTo>
                  <a:lnTo>
                    <a:pt x="18" y="55"/>
                  </a:lnTo>
                  <a:lnTo>
                    <a:pt x="15" y="60"/>
                  </a:lnTo>
                  <a:lnTo>
                    <a:pt x="12" y="66"/>
                  </a:lnTo>
                  <a:lnTo>
                    <a:pt x="9" y="72"/>
                  </a:lnTo>
                  <a:lnTo>
                    <a:pt x="7" y="78"/>
                  </a:lnTo>
                  <a:lnTo>
                    <a:pt x="5" y="84"/>
                  </a:lnTo>
                  <a:lnTo>
                    <a:pt x="3" y="90"/>
                  </a:lnTo>
                  <a:lnTo>
                    <a:pt x="1" y="97"/>
                  </a:lnTo>
                  <a:lnTo>
                    <a:pt x="0" y="104"/>
                  </a:lnTo>
                  <a:lnTo>
                    <a:pt x="0"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3" name="Freeform 49"/>
            <p:cNvSpPr>
              <a:spLocks/>
            </p:cNvSpPr>
            <p:nvPr/>
          </p:nvSpPr>
          <p:spPr bwMode="auto">
            <a:xfrm>
              <a:off x="5130" y="1860"/>
              <a:ext cx="332" cy="503"/>
            </a:xfrm>
            <a:custGeom>
              <a:avLst/>
              <a:gdLst>
                <a:gd name="T0" fmla="*/ 380 w 283"/>
                <a:gd name="T1" fmla="*/ 28 h 445"/>
                <a:gd name="T2" fmla="*/ 385 w 283"/>
                <a:gd name="T3" fmla="*/ 53 h 445"/>
                <a:gd name="T4" fmla="*/ 388 w 283"/>
                <a:gd name="T5" fmla="*/ 75 h 445"/>
                <a:gd name="T6" fmla="*/ 388 w 283"/>
                <a:gd name="T7" fmla="*/ 94 h 445"/>
                <a:gd name="T8" fmla="*/ 385 w 283"/>
                <a:gd name="T9" fmla="*/ 109 h 445"/>
                <a:gd name="T10" fmla="*/ 382 w 283"/>
                <a:gd name="T11" fmla="*/ 123 h 445"/>
                <a:gd name="T12" fmla="*/ 377 w 283"/>
                <a:gd name="T13" fmla="*/ 135 h 445"/>
                <a:gd name="T14" fmla="*/ 371 w 283"/>
                <a:gd name="T15" fmla="*/ 146 h 445"/>
                <a:gd name="T16" fmla="*/ 363 w 283"/>
                <a:gd name="T17" fmla="*/ 156 h 445"/>
                <a:gd name="T18" fmla="*/ 353 w 283"/>
                <a:gd name="T19" fmla="*/ 166 h 445"/>
                <a:gd name="T20" fmla="*/ 345 w 283"/>
                <a:gd name="T21" fmla="*/ 177 h 445"/>
                <a:gd name="T22" fmla="*/ 336 w 283"/>
                <a:gd name="T23" fmla="*/ 189 h 445"/>
                <a:gd name="T24" fmla="*/ 327 w 283"/>
                <a:gd name="T25" fmla="*/ 202 h 445"/>
                <a:gd name="T26" fmla="*/ 319 w 283"/>
                <a:gd name="T27" fmla="*/ 217 h 445"/>
                <a:gd name="T28" fmla="*/ 312 w 283"/>
                <a:gd name="T29" fmla="*/ 235 h 445"/>
                <a:gd name="T30" fmla="*/ 305 w 283"/>
                <a:gd name="T31" fmla="*/ 255 h 445"/>
                <a:gd name="T32" fmla="*/ 300 w 283"/>
                <a:gd name="T33" fmla="*/ 277 h 445"/>
                <a:gd name="T34" fmla="*/ 299 w 283"/>
                <a:gd name="T35" fmla="*/ 288 h 445"/>
                <a:gd name="T36" fmla="*/ 297 w 283"/>
                <a:gd name="T37" fmla="*/ 297 h 445"/>
                <a:gd name="T38" fmla="*/ 296 w 283"/>
                <a:gd name="T39" fmla="*/ 305 h 445"/>
                <a:gd name="T40" fmla="*/ 296 w 283"/>
                <a:gd name="T41" fmla="*/ 312 h 445"/>
                <a:gd name="T42" fmla="*/ 296 w 283"/>
                <a:gd name="T43" fmla="*/ 316 h 445"/>
                <a:gd name="T44" fmla="*/ 296 w 283"/>
                <a:gd name="T45" fmla="*/ 322 h 445"/>
                <a:gd name="T46" fmla="*/ 294 w 283"/>
                <a:gd name="T47" fmla="*/ 326 h 445"/>
                <a:gd name="T48" fmla="*/ 294 w 283"/>
                <a:gd name="T49" fmla="*/ 330 h 445"/>
                <a:gd name="T50" fmla="*/ 293 w 283"/>
                <a:gd name="T51" fmla="*/ 335 h 445"/>
                <a:gd name="T52" fmla="*/ 291 w 283"/>
                <a:gd name="T53" fmla="*/ 340 h 445"/>
                <a:gd name="T54" fmla="*/ 286 w 283"/>
                <a:gd name="T55" fmla="*/ 345 h 445"/>
                <a:gd name="T56" fmla="*/ 280 w 283"/>
                <a:gd name="T57" fmla="*/ 353 h 445"/>
                <a:gd name="T58" fmla="*/ 276 w 283"/>
                <a:gd name="T59" fmla="*/ 361 h 445"/>
                <a:gd name="T60" fmla="*/ 267 w 283"/>
                <a:gd name="T61" fmla="*/ 372 h 445"/>
                <a:gd name="T62" fmla="*/ 248 w 283"/>
                <a:gd name="T63" fmla="*/ 396 h 445"/>
                <a:gd name="T64" fmla="*/ 233 w 283"/>
                <a:gd name="T65" fmla="*/ 415 h 445"/>
                <a:gd name="T66" fmla="*/ 222 w 283"/>
                <a:gd name="T67" fmla="*/ 434 h 445"/>
                <a:gd name="T68" fmla="*/ 209 w 283"/>
                <a:gd name="T69" fmla="*/ 454 h 445"/>
                <a:gd name="T70" fmla="*/ 197 w 283"/>
                <a:gd name="T71" fmla="*/ 474 h 445"/>
                <a:gd name="T72" fmla="*/ 184 w 283"/>
                <a:gd name="T73" fmla="*/ 493 h 445"/>
                <a:gd name="T74" fmla="*/ 170 w 283"/>
                <a:gd name="T75" fmla="*/ 511 h 445"/>
                <a:gd name="T76" fmla="*/ 157 w 283"/>
                <a:gd name="T77" fmla="*/ 527 h 445"/>
                <a:gd name="T78" fmla="*/ 143 w 283"/>
                <a:gd name="T79" fmla="*/ 540 h 445"/>
                <a:gd name="T80" fmla="*/ 128 w 283"/>
                <a:gd name="T81" fmla="*/ 552 h 445"/>
                <a:gd name="T82" fmla="*/ 111 w 283"/>
                <a:gd name="T83" fmla="*/ 561 h 445"/>
                <a:gd name="T84" fmla="*/ 94 w 283"/>
                <a:gd name="T85" fmla="*/ 566 h 445"/>
                <a:gd name="T86" fmla="*/ 73 w 283"/>
                <a:gd name="T87" fmla="*/ 567 h 445"/>
                <a:gd name="T88" fmla="*/ 50 w 283"/>
                <a:gd name="T89" fmla="*/ 566 h 445"/>
                <a:gd name="T90" fmla="*/ 27 w 283"/>
                <a:gd name="T91" fmla="*/ 560 h 445"/>
                <a:gd name="T92" fmla="*/ 0 w 283"/>
                <a:gd name="T93" fmla="*/ 548 h 4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445">
                  <a:moveTo>
                    <a:pt x="270" y="0"/>
                  </a:moveTo>
                  <a:lnTo>
                    <a:pt x="276" y="22"/>
                  </a:lnTo>
                  <a:lnTo>
                    <a:pt x="278" y="32"/>
                  </a:lnTo>
                  <a:lnTo>
                    <a:pt x="280" y="42"/>
                  </a:lnTo>
                  <a:lnTo>
                    <a:pt x="281" y="50"/>
                  </a:lnTo>
                  <a:lnTo>
                    <a:pt x="282" y="58"/>
                  </a:lnTo>
                  <a:lnTo>
                    <a:pt x="282" y="66"/>
                  </a:lnTo>
                  <a:lnTo>
                    <a:pt x="282" y="73"/>
                  </a:lnTo>
                  <a:lnTo>
                    <a:pt x="281" y="79"/>
                  </a:lnTo>
                  <a:lnTo>
                    <a:pt x="280" y="85"/>
                  </a:lnTo>
                  <a:lnTo>
                    <a:pt x="279" y="90"/>
                  </a:lnTo>
                  <a:lnTo>
                    <a:pt x="278" y="96"/>
                  </a:lnTo>
                  <a:lnTo>
                    <a:pt x="276" y="101"/>
                  </a:lnTo>
                  <a:lnTo>
                    <a:pt x="274" y="105"/>
                  </a:lnTo>
                  <a:lnTo>
                    <a:pt x="271" y="110"/>
                  </a:lnTo>
                  <a:lnTo>
                    <a:pt x="269" y="114"/>
                  </a:lnTo>
                  <a:lnTo>
                    <a:pt x="266" y="118"/>
                  </a:lnTo>
                  <a:lnTo>
                    <a:pt x="263" y="122"/>
                  </a:lnTo>
                  <a:lnTo>
                    <a:pt x="260" y="126"/>
                  </a:lnTo>
                  <a:lnTo>
                    <a:pt x="257" y="130"/>
                  </a:lnTo>
                  <a:lnTo>
                    <a:pt x="254" y="135"/>
                  </a:lnTo>
                  <a:lnTo>
                    <a:pt x="251" y="139"/>
                  </a:lnTo>
                  <a:lnTo>
                    <a:pt x="248" y="144"/>
                  </a:lnTo>
                  <a:lnTo>
                    <a:pt x="244" y="148"/>
                  </a:lnTo>
                  <a:lnTo>
                    <a:pt x="241" y="153"/>
                  </a:lnTo>
                  <a:lnTo>
                    <a:pt x="238" y="158"/>
                  </a:lnTo>
                  <a:lnTo>
                    <a:pt x="235" y="164"/>
                  </a:lnTo>
                  <a:lnTo>
                    <a:pt x="232" y="170"/>
                  </a:lnTo>
                  <a:lnTo>
                    <a:pt x="229" y="177"/>
                  </a:lnTo>
                  <a:lnTo>
                    <a:pt x="227" y="184"/>
                  </a:lnTo>
                  <a:lnTo>
                    <a:pt x="224" y="192"/>
                  </a:lnTo>
                  <a:lnTo>
                    <a:pt x="222" y="200"/>
                  </a:lnTo>
                  <a:lnTo>
                    <a:pt x="220" y="212"/>
                  </a:lnTo>
                  <a:lnTo>
                    <a:pt x="218" y="217"/>
                  </a:lnTo>
                  <a:lnTo>
                    <a:pt x="218" y="221"/>
                  </a:lnTo>
                  <a:lnTo>
                    <a:pt x="217" y="226"/>
                  </a:lnTo>
                  <a:lnTo>
                    <a:pt x="216" y="230"/>
                  </a:lnTo>
                  <a:lnTo>
                    <a:pt x="216" y="233"/>
                  </a:lnTo>
                  <a:lnTo>
                    <a:pt x="216" y="236"/>
                  </a:lnTo>
                  <a:lnTo>
                    <a:pt x="215" y="239"/>
                  </a:lnTo>
                  <a:lnTo>
                    <a:pt x="215" y="242"/>
                  </a:lnTo>
                  <a:lnTo>
                    <a:pt x="215" y="244"/>
                  </a:lnTo>
                  <a:lnTo>
                    <a:pt x="215" y="246"/>
                  </a:lnTo>
                  <a:lnTo>
                    <a:pt x="215" y="248"/>
                  </a:lnTo>
                  <a:lnTo>
                    <a:pt x="215" y="250"/>
                  </a:lnTo>
                  <a:lnTo>
                    <a:pt x="215" y="252"/>
                  </a:lnTo>
                  <a:lnTo>
                    <a:pt x="215" y="254"/>
                  </a:lnTo>
                  <a:lnTo>
                    <a:pt x="214" y="255"/>
                  </a:lnTo>
                  <a:lnTo>
                    <a:pt x="214" y="257"/>
                  </a:lnTo>
                  <a:lnTo>
                    <a:pt x="214" y="258"/>
                  </a:lnTo>
                  <a:lnTo>
                    <a:pt x="213" y="260"/>
                  </a:lnTo>
                  <a:lnTo>
                    <a:pt x="213" y="262"/>
                  </a:lnTo>
                  <a:lnTo>
                    <a:pt x="212" y="264"/>
                  </a:lnTo>
                  <a:lnTo>
                    <a:pt x="211" y="266"/>
                  </a:lnTo>
                  <a:lnTo>
                    <a:pt x="210" y="268"/>
                  </a:lnTo>
                  <a:lnTo>
                    <a:pt x="208" y="270"/>
                  </a:lnTo>
                  <a:lnTo>
                    <a:pt x="206" y="273"/>
                  </a:lnTo>
                  <a:lnTo>
                    <a:pt x="204" y="276"/>
                  </a:lnTo>
                  <a:lnTo>
                    <a:pt x="202" y="279"/>
                  </a:lnTo>
                  <a:lnTo>
                    <a:pt x="200" y="282"/>
                  </a:lnTo>
                  <a:lnTo>
                    <a:pt x="197" y="286"/>
                  </a:lnTo>
                  <a:lnTo>
                    <a:pt x="194" y="291"/>
                  </a:lnTo>
                  <a:lnTo>
                    <a:pt x="190" y="296"/>
                  </a:lnTo>
                  <a:lnTo>
                    <a:pt x="180" y="310"/>
                  </a:lnTo>
                  <a:lnTo>
                    <a:pt x="175" y="317"/>
                  </a:lnTo>
                  <a:lnTo>
                    <a:pt x="170" y="325"/>
                  </a:lnTo>
                  <a:lnTo>
                    <a:pt x="166" y="333"/>
                  </a:lnTo>
                  <a:lnTo>
                    <a:pt x="161" y="340"/>
                  </a:lnTo>
                  <a:lnTo>
                    <a:pt x="156" y="348"/>
                  </a:lnTo>
                  <a:lnTo>
                    <a:pt x="152" y="356"/>
                  </a:lnTo>
                  <a:lnTo>
                    <a:pt x="147" y="364"/>
                  </a:lnTo>
                  <a:lnTo>
                    <a:pt x="143" y="371"/>
                  </a:lnTo>
                  <a:lnTo>
                    <a:pt x="138" y="379"/>
                  </a:lnTo>
                  <a:lnTo>
                    <a:pt x="134" y="386"/>
                  </a:lnTo>
                  <a:lnTo>
                    <a:pt x="129" y="393"/>
                  </a:lnTo>
                  <a:lnTo>
                    <a:pt x="124" y="400"/>
                  </a:lnTo>
                  <a:lnTo>
                    <a:pt x="120" y="406"/>
                  </a:lnTo>
                  <a:lnTo>
                    <a:pt x="114" y="412"/>
                  </a:lnTo>
                  <a:lnTo>
                    <a:pt x="109" y="418"/>
                  </a:lnTo>
                  <a:lnTo>
                    <a:pt x="104" y="423"/>
                  </a:lnTo>
                  <a:lnTo>
                    <a:pt x="98" y="428"/>
                  </a:lnTo>
                  <a:lnTo>
                    <a:pt x="93" y="432"/>
                  </a:lnTo>
                  <a:lnTo>
                    <a:pt x="87" y="436"/>
                  </a:lnTo>
                  <a:lnTo>
                    <a:pt x="81" y="439"/>
                  </a:lnTo>
                  <a:lnTo>
                    <a:pt x="74" y="441"/>
                  </a:lnTo>
                  <a:lnTo>
                    <a:pt x="68" y="443"/>
                  </a:lnTo>
                  <a:lnTo>
                    <a:pt x="60" y="444"/>
                  </a:lnTo>
                  <a:lnTo>
                    <a:pt x="53" y="444"/>
                  </a:lnTo>
                  <a:lnTo>
                    <a:pt x="45" y="444"/>
                  </a:lnTo>
                  <a:lnTo>
                    <a:pt x="37" y="443"/>
                  </a:lnTo>
                  <a:lnTo>
                    <a:pt x="28" y="441"/>
                  </a:lnTo>
                  <a:lnTo>
                    <a:pt x="20" y="438"/>
                  </a:lnTo>
                  <a:lnTo>
                    <a:pt x="10" y="434"/>
                  </a:lnTo>
                  <a:lnTo>
                    <a:pt x="0" y="42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4" name="Freeform 50"/>
            <p:cNvSpPr>
              <a:spLocks/>
            </p:cNvSpPr>
            <p:nvPr/>
          </p:nvSpPr>
          <p:spPr bwMode="auto">
            <a:xfrm>
              <a:off x="4162" y="1291"/>
              <a:ext cx="238" cy="775"/>
            </a:xfrm>
            <a:custGeom>
              <a:avLst/>
              <a:gdLst>
                <a:gd name="T0" fmla="*/ 1 w 204"/>
                <a:gd name="T1" fmla="*/ 23 h 687"/>
                <a:gd name="T2" fmla="*/ 0 w 204"/>
                <a:gd name="T3" fmla="*/ 46 h 687"/>
                <a:gd name="T4" fmla="*/ 0 w 204"/>
                <a:gd name="T5" fmla="*/ 68 h 687"/>
                <a:gd name="T6" fmla="*/ 6 w 204"/>
                <a:gd name="T7" fmla="*/ 89 h 687"/>
                <a:gd name="T8" fmla="*/ 11 w 204"/>
                <a:gd name="T9" fmla="*/ 109 h 687"/>
                <a:gd name="T10" fmla="*/ 21 w 204"/>
                <a:gd name="T11" fmla="*/ 129 h 687"/>
                <a:gd name="T12" fmla="*/ 30 w 204"/>
                <a:gd name="T13" fmla="*/ 149 h 687"/>
                <a:gd name="T14" fmla="*/ 42 w 204"/>
                <a:gd name="T15" fmla="*/ 168 h 687"/>
                <a:gd name="T16" fmla="*/ 55 w 204"/>
                <a:gd name="T17" fmla="*/ 187 h 687"/>
                <a:gd name="T18" fmla="*/ 65 w 204"/>
                <a:gd name="T19" fmla="*/ 205 h 687"/>
                <a:gd name="T20" fmla="*/ 78 w 204"/>
                <a:gd name="T21" fmla="*/ 226 h 687"/>
                <a:gd name="T22" fmla="*/ 89 w 204"/>
                <a:gd name="T23" fmla="*/ 245 h 687"/>
                <a:gd name="T24" fmla="*/ 98 w 204"/>
                <a:gd name="T25" fmla="*/ 264 h 687"/>
                <a:gd name="T26" fmla="*/ 106 w 204"/>
                <a:gd name="T27" fmla="*/ 284 h 687"/>
                <a:gd name="T28" fmla="*/ 112 w 204"/>
                <a:gd name="T29" fmla="*/ 306 h 687"/>
                <a:gd name="T30" fmla="*/ 114 w 204"/>
                <a:gd name="T31" fmla="*/ 327 h 687"/>
                <a:gd name="T32" fmla="*/ 119 w 204"/>
                <a:gd name="T33" fmla="*/ 358 h 687"/>
                <a:gd name="T34" fmla="*/ 124 w 204"/>
                <a:gd name="T35" fmla="*/ 377 h 687"/>
                <a:gd name="T36" fmla="*/ 130 w 204"/>
                <a:gd name="T37" fmla="*/ 395 h 687"/>
                <a:gd name="T38" fmla="*/ 137 w 204"/>
                <a:gd name="T39" fmla="*/ 409 h 687"/>
                <a:gd name="T40" fmla="*/ 145 w 204"/>
                <a:gd name="T41" fmla="*/ 425 h 687"/>
                <a:gd name="T42" fmla="*/ 153 w 204"/>
                <a:gd name="T43" fmla="*/ 439 h 687"/>
                <a:gd name="T44" fmla="*/ 161 w 204"/>
                <a:gd name="T45" fmla="*/ 455 h 687"/>
                <a:gd name="T46" fmla="*/ 169 w 204"/>
                <a:gd name="T47" fmla="*/ 467 h 687"/>
                <a:gd name="T48" fmla="*/ 177 w 204"/>
                <a:gd name="T49" fmla="*/ 481 h 687"/>
                <a:gd name="T50" fmla="*/ 184 w 204"/>
                <a:gd name="T51" fmla="*/ 496 h 687"/>
                <a:gd name="T52" fmla="*/ 190 w 204"/>
                <a:gd name="T53" fmla="*/ 510 h 687"/>
                <a:gd name="T54" fmla="*/ 196 w 204"/>
                <a:gd name="T55" fmla="*/ 527 h 687"/>
                <a:gd name="T56" fmla="*/ 198 w 204"/>
                <a:gd name="T57" fmla="*/ 544 h 687"/>
                <a:gd name="T58" fmla="*/ 202 w 204"/>
                <a:gd name="T59" fmla="*/ 563 h 687"/>
                <a:gd name="T60" fmla="*/ 202 w 204"/>
                <a:gd name="T61" fmla="*/ 583 h 687"/>
                <a:gd name="T62" fmla="*/ 198 w 204"/>
                <a:gd name="T63" fmla="*/ 607 h 687"/>
                <a:gd name="T64" fmla="*/ 197 w 204"/>
                <a:gd name="T65" fmla="*/ 619 h 687"/>
                <a:gd name="T66" fmla="*/ 196 w 204"/>
                <a:gd name="T67" fmla="*/ 633 h 687"/>
                <a:gd name="T68" fmla="*/ 194 w 204"/>
                <a:gd name="T69" fmla="*/ 645 h 687"/>
                <a:gd name="T70" fmla="*/ 193 w 204"/>
                <a:gd name="T71" fmla="*/ 658 h 687"/>
                <a:gd name="T72" fmla="*/ 190 w 204"/>
                <a:gd name="T73" fmla="*/ 669 h 687"/>
                <a:gd name="T74" fmla="*/ 188 w 204"/>
                <a:gd name="T75" fmla="*/ 681 h 687"/>
                <a:gd name="T76" fmla="*/ 187 w 204"/>
                <a:gd name="T77" fmla="*/ 694 h 687"/>
                <a:gd name="T78" fmla="*/ 187 w 204"/>
                <a:gd name="T79" fmla="*/ 705 h 687"/>
                <a:gd name="T80" fmla="*/ 186 w 204"/>
                <a:gd name="T81" fmla="*/ 717 h 687"/>
                <a:gd name="T82" fmla="*/ 187 w 204"/>
                <a:gd name="T83" fmla="*/ 729 h 687"/>
                <a:gd name="T84" fmla="*/ 188 w 204"/>
                <a:gd name="T85" fmla="*/ 741 h 687"/>
                <a:gd name="T86" fmla="*/ 189 w 204"/>
                <a:gd name="T87" fmla="*/ 752 h 687"/>
                <a:gd name="T88" fmla="*/ 193 w 204"/>
                <a:gd name="T89" fmla="*/ 765 h 687"/>
                <a:gd name="T90" fmla="*/ 196 w 204"/>
                <a:gd name="T91" fmla="*/ 776 h 687"/>
                <a:gd name="T92" fmla="*/ 202 w 204"/>
                <a:gd name="T93" fmla="*/ 787 h 687"/>
                <a:gd name="T94" fmla="*/ 205 w 204"/>
                <a:gd name="T95" fmla="*/ 798 h 687"/>
                <a:gd name="T96" fmla="*/ 210 w 204"/>
                <a:gd name="T97" fmla="*/ 803 h 687"/>
                <a:gd name="T98" fmla="*/ 215 w 204"/>
                <a:gd name="T99" fmla="*/ 808 h 687"/>
                <a:gd name="T100" fmla="*/ 219 w 204"/>
                <a:gd name="T101" fmla="*/ 813 h 687"/>
                <a:gd name="T102" fmla="*/ 225 w 204"/>
                <a:gd name="T103" fmla="*/ 818 h 687"/>
                <a:gd name="T104" fmla="*/ 230 w 204"/>
                <a:gd name="T105" fmla="*/ 824 h 687"/>
                <a:gd name="T106" fmla="*/ 236 w 204"/>
                <a:gd name="T107" fmla="*/ 828 h 687"/>
                <a:gd name="T108" fmla="*/ 242 w 204"/>
                <a:gd name="T109" fmla="*/ 833 h 687"/>
                <a:gd name="T110" fmla="*/ 246 w 204"/>
                <a:gd name="T111" fmla="*/ 837 h 687"/>
                <a:gd name="T112" fmla="*/ 252 w 204"/>
                <a:gd name="T113" fmla="*/ 843 h 687"/>
                <a:gd name="T114" fmla="*/ 258 w 204"/>
                <a:gd name="T115" fmla="*/ 847 h 687"/>
                <a:gd name="T116" fmla="*/ 261 w 204"/>
                <a:gd name="T117" fmla="*/ 853 h 687"/>
                <a:gd name="T118" fmla="*/ 267 w 204"/>
                <a:gd name="T119" fmla="*/ 857 h 687"/>
                <a:gd name="T120" fmla="*/ 271 w 204"/>
                <a:gd name="T121" fmla="*/ 863 h 687"/>
                <a:gd name="T122" fmla="*/ 275 w 204"/>
                <a:gd name="T123" fmla="*/ 869 h 6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4" h="687">
                  <a:moveTo>
                    <a:pt x="5" y="0"/>
                  </a:moveTo>
                  <a:lnTo>
                    <a:pt x="1" y="18"/>
                  </a:lnTo>
                  <a:lnTo>
                    <a:pt x="0" y="27"/>
                  </a:lnTo>
                  <a:lnTo>
                    <a:pt x="0" y="36"/>
                  </a:lnTo>
                  <a:lnTo>
                    <a:pt x="0" y="45"/>
                  </a:lnTo>
                  <a:lnTo>
                    <a:pt x="0" y="53"/>
                  </a:lnTo>
                  <a:lnTo>
                    <a:pt x="2" y="62"/>
                  </a:lnTo>
                  <a:lnTo>
                    <a:pt x="4" y="70"/>
                  </a:lnTo>
                  <a:lnTo>
                    <a:pt x="6" y="78"/>
                  </a:lnTo>
                  <a:lnTo>
                    <a:pt x="8" y="86"/>
                  </a:lnTo>
                  <a:lnTo>
                    <a:pt x="12" y="94"/>
                  </a:lnTo>
                  <a:lnTo>
                    <a:pt x="15" y="101"/>
                  </a:lnTo>
                  <a:lnTo>
                    <a:pt x="19" y="109"/>
                  </a:lnTo>
                  <a:lnTo>
                    <a:pt x="22" y="117"/>
                  </a:lnTo>
                  <a:lnTo>
                    <a:pt x="26" y="124"/>
                  </a:lnTo>
                  <a:lnTo>
                    <a:pt x="31" y="132"/>
                  </a:lnTo>
                  <a:lnTo>
                    <a:pt x="35" y="139"/>
                  </a:lnTo>
                  <a:lnTo>
                    <a:pt x="40" y="147"/>
                  </a:lnTo>
                  <a:lnTo>
                    <a:pt x="44" y="154"/>
                  </a:lnTo>
                  <a:lnTo>
                    <a:pt x="48" y="161"/>
                  </a:lnTo>
                  <a:lnTo>
                    <a:pt x="53" y="169"/>
                  </a:lnTo>
                  <a:lnTo>
                    <a:pt x="57" y="177"/>
                  </a:lnTo>
                  <a:lnTo>
                    <a:pt x="61" y="184"/>
                  </a:lnTo>
                  <a:lnTo>
                    <a:pt x="65" y="192"/>
                  </a:lnTo>
                  <a:lnTo>
                    <a:pt x="68" y="199"/>
                  </a:lnTo>
                  <a:lnTo>
                    <a:pt x="72" y="207"/>
                  </a:lnTo>
                  <a:lnTo>
                    <a:pt x="75" y="215"/>
                  </a:lnTo>
                  <a:lnTo>
                    <a:pt x="78" y="223"/>
                  </a:lnTo>
                  <a:lnTo>
                    <a:pt x="80" y="231"/>
                  </a:lnTo>
                  <a:lnTo>
                    <a:pt x="82" y="240"/>
                  </a:lnTo>
                  <a:lnTo>
                    <a:pt x="83" y="248"/>
                  </a:lnTo>
                  <a:lnTo>
                    <a:pt x="84" y="257"/>
                  </a:lnTo>
                  <a:lnTo>
                    <a:pt x="86" y="274"/>
                  </a:lnTo>
                  <a:lnTo>
                    <a:pt x="87" y="281"/>
                  </a:lnTo>
                  <a:lnTo>
                    <a:pt x="89" y="289"/>
                  </a:lnTo>
                  <a:lnTo>
                    <a:pt x="91" y="296"/>
                  </a:lnTo>
                  <a:lnTo>
                    <a:pt x="93" y="303"/>
                  </a:lnTo>
                  <a:lnTo>
                    <a:pt x="95" y="310"/>
                  </a:lnTo>
                  <a:lnTo>
                    <a:pt x="98" y="316"/>
                  </a:lnTo>
                  <a:lnTo>
                    <a:pt x="100" y="322"/>
                  </a:lnTo>
                  <a:lnTo>
                    <a:pt x="103" y="328"/>
                  </a:lnTo>
                  <a:lnTo>
                    <a:pt x="106" y="334"/>
                  </a:lnTo>
                  <a:lnTo>
                    <a:pt x="109" y="340"/>
                  </a:lnTo>
                  <a:lnTo>
                    <a:pt x="112" y="345"/>
                  </a:lnTo>
                  <a:lnTo>
                    <a:pt x="115" y="351"/>
                  </a:lnTo>
                  <a:lnTo>
                    <a:pt x="118" y="357"/>
                  </a:lnTo>
                  <a:lnTo>
                    <a:pt x="121" y="362"/>
                  </a:lnTo>
                  <a:lnTo>
                    <a:pt x="124" y="367"/>
                  </a:lnTo>
                  <a:lnTo>
                    <a:pt x="127" y="373"/>
                  </a:lnTo>
                  <a:lnTo>
                    <a:pt x="130" y="378"/>
                  </a:lnTo>
                  <a:lnTo>
                    <a:pt x="133" y="384"/>
                  </a:lnTo>
                  <a:lnTo>
                    <a:pt x="135" y="390"/>
                  </a:lnTo>
                  <a:lnTo>
                    <a:pt x="138" y="395"/>
                  </a:lnTo>
                  <a:lnTo>
                    <a:pt x="140" y="401"/>
                  </a:lnTo>
                  <a:lnTo>
                    <a:pt x="142" y="408"/>
                  </a:lnTo>
                  <a:lnTo>
                    <a:pt x="144" y="414"/>
                  </a:lnTo>
                  <a:lnTo>
                    <a:pt x="145" y="421"/>
                  </a:lnTo>
                  <a:lnTo>
                    <a:pt x="146" y="427"/>
                  </a:lnTo>
                  <a:lnTo>
                    <a:pt x="147" y="435"/>
                  </a:lnTo>
                  <a:lnTo>
                    <a:pt x="148" y="442"/>
                  </a:lnTo>
                  <a:lnTo>
                    <a:pt x="148" y="450"/>
                  </a:lnTo>
                  <a:lnTo>
                    <a:pt x="148" y="458"/>
                  </a:lnTo>
                  <a:lnTo>
                    <a:pt x="148" y="467"/>
                  </a:lnTo>
                  <a:lnTo>
                    <a:pt x="146" y="477"/>
                  </a:lnTo>
                  <a:lnTo>
                    <a:pt x="146" y="482"/>
                  </a:lnTo>
                  <a:lnTo>
                    <a:pt x="145" y="487"/>
                  </a:lnTo>
                  <a:lnTo>
                    <a:pt x="144" y="492"/>
                  </a:lnTo>
                  <a:lnTo>
                    <a:pt x="144" y="497"/>
                  </a:lnTo>
                  <a:lnTo>
                    <a:pt x="143" y="502"/>
                  </a:lnTo>
                  <a:lnTo>
                    <a:pt x="142" y="507"/>
                  </a:lnTo>
                  <a:lnTo>
                    <a:pt x="142" y="511"/>
                  </a:lnTo>
                  <a:lnTo>
                    <a:pt x="141" y="517"/>
                  </a:lnTo>
                  <a:lnTo>
                    <a:pt x="140" y="521"/>
                  </a:lnTo>
                  <a:lnTo>
                    <a:pt x="140" y="526"/>
                  </a:lnTo>
                  <a:lnTo>
                    <a:pt x="139" y="531"/>
                  </a:lnTo>
                  <a:lnTo>
                    <a:pt x="138" y="535"/>
                  </a:lnTo>
                  <a:lnTo>
                    <a:pt x="138" y="540"/>
                  </a:lnTo>
                  <a:lnTo>
                    <a:pt x="137" y="545"/>
                  </a:lnTo>
                  <a:lnTo>
                    <a:pt x="137" y="550"/>
                  </a:lnTo>
                  <a:lnTo>
                    <a:pt x="137" y="554"/>
                  </a:lnTo>
                  <a:lnTo>
                    <a:pt x="136" y="559"/>
                  </a:lnTo>
                  <a:lnTo>
                    <a:pt x="136" y="564"/>
                  </a:lnTo>
                  <a:lnTo>
                    <a:pt x="136" y="568"/>
                  </a:lnTo>
                  <a:lnTo>
                    <a:pt x="137" y="573"/>
                  </a:lnTo>
                  <a:lnTo>
                    <a:pt x="137" y="577"/>
                  </a:lnTo>
                  <a:lnTo>
                    <a:pt x="138" y="582"/>
                  </a:lnTo>
                  <a:lnTo>
                    <a:pt x="138" y="587"/>
                  </a:lnTo>
                  <a:lnTo>
                    <a:pt x="139" y="591"/>
                  </a:lnTo>
                  <a:lnTo>
                    <a:pt x="140" y="596"/>
                  </a:lnTo>
                  <a:lnTo>
                    <a:pt x="141" y="601"/>
                  </a:lnTo>
                  <a:lnTo>
                    <a:pt x="142" y="605"/>
                  </a:lnTo>
                  <a:lnTo>
                    <a:pt x="144" y="610"/>
                  </a:lnTo>
                  <a:lnTo>
                    <a:pt x="146" y="615"/>
                  </a:lnTo>
                  <a:lnTo>
                    <a:pt x="148" y="619"/>
                  </a:lnTo>
                  <a:lnTo>
                    <a:pt x="150" y="624"/>
                  </a:lnTo>
                  <a:lnTo>
                    <a:pt x="151" y="627"/>
                  </a:lnTo>
                  <a:lnTo>
                    <a:pt x="153" y="629"/>
                  </a:lnTo>
                  <a:lnTo>
                    <a:pt x="154" y="631"/>
                  </a:lnTo>
                  <a:lnTo>
                    <a:pt x="156" y="633"/>
                  </a:lnTo>
                  <a:lnTo>
                    <a:pt x="158" y="635"/>
                  </a:lnTo>
                  <a:lnTo>
                    <a:pt x="160" y="637"/>
                  </a:lnTo>
                  <a:lnTo>
                    <a:pt x="161" y="639"/>
                  </a:lnTo>
                  <a:lnTo>
                    <a:pt x="163" y="641"/>
                  </a:lnTo>
                  <a:lnTo>
                    <a:pt x="165" y="643"/>
                  </a:lnTo>
                  <a:lnTo>
                    <a:pt x="167" y="645"/>
                  </a:lnTo>
                  <a:lnTo>
                    <a:pt x="169" y="647"/>
                  </a:lnTo>
                  <a:lnTo>
                    <a:pt x="171" y="649"/>
                  </a:lnTo>
                  <a:lnTo>
                    <a:pt x="173" y="651"/>
                  </a:lnTo>
                  <a:lnTo>
                    <a:pt x="175" y="653"/>
                  </a:lnTo>
                  <a:lnTo>
                    <a:pt x="177" y="654"/>
                  </a:lnTo>
                  <a:lnTo>
                    <a:pt x="179" y="656"/>
                  </a:lnTo>
                  <a:lnTo>
                    <a:pt x="181" y="658"/>
                  </a:lnTo>
                  <a:lnTo>
                    <a:pt x="183" y="660"/>
                  </a:lnTo>
                  <a:lnTo>
                    <a:pt x="185" y="662"/>
                  </a:lnTo>
                  <a:lnTo>
                    <a:pt x="187" y="664"/>
                  </a:lnTo>
                  <a:lnTo>
                    <a:pt x="189" y="666"/>
                  </a:lnTo>
                  <a:lnTo>
                    <a:pt x="191" y="668"/>
                  </a:lnTo>
                  <a:lnTo>
                    <a:pt x="192" y="670"/>
                  </a:lnTo>
                  <a:lnTo>
                    <a:pt x="194" y="672"/>
                  </a:lnTo>
                  <a:lnTo>
                    <a:pt x="196" y="674"/>
                  </a:lnTo>
                  <a:lnTo>
                    <a:pt x="198" y="676"/>
                  </a:lnTo>
                  <a:lnTo>
                    <a:pt x="199" y="678"/>
                  </a:lnTo>
                  <a:lnTo>
                    <a:pt x="200" y="681"/>
                  </a:lnTo>
                  <a:lnTo>
                    <a:pt x="202" y="683"/>
                  </a:lnTo>
                  <a:lnTo>
                    <a:pt x="203" y="6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5" name="Freeform 51"/>
            <p:cNvSpPr>
              <a:spLocks/>
            </p:cNvSpPr>
            <p:nvPr/>
          </p:nvSpPr>
          <p:spPr bwMode="auto">
            <a:xfrm>
              <a:off x="4001" y="2312"/>
              <a:ext cx="835" cy="452"/>
            </a:xfrm>
            <a:custGeom>
              <a:avLst/>
              <a:gdLst>
                <a:gd name="T0" fmla="*/ 961 w 713"/>
                <a:gd name="T1" fmla="*/ 23 h 401"/>
                <a:gd name="T2" fmla="*/ 940 w 713"/>
                <a:gd name="T3" fmla="*/ 44 h 401"/>
                <a:gd name="T4" fmla="*/ 916 w 713"/>
                <a:gd name="T5" fmla="*/ 64 h 401"/>
                <a:gd name="T6" fmla="*/ 888 w 713"/>
                <a:gd name="T7" fmla="*/ 83 h 401"/>
                <a:gd name="T8" fmla="*/ 855 w 713"/>
                <a:gd name="T9" fmla="*/ 103 h 401"/>
                <a:gd name="T10" fmla="*/ 819 w 713"/>
                <a:gd name="T11" fmla="*/ 121 h 401"/>
                <a:gd name="T12" fmla="*/ 783 w 713"/>
                <a:gd name="T13" fmla="*/ 139 h 401"/>
                <a:gd name="T14" fmla="*/ 745 w 713"/>
                <a:gd name="T15" fmla="*/ 156 h 401"/>
                <a:gd name="T16" fmla="*/ 705 w 713"/>
                <a:gd name="T17" fmla="*/ 170 h 401"/>
                <a:gd name="T18" fmla="*/ 666 w 713"/>
                <a:gd name="T19" fmla="*/ 184 h 401"/>
                <a:gd name="T20" fmla="*/ 628 w 713"/>
                <a:gd name="T21" fmla="*/ 198 h 401"/>
                <a:gd name="T22" fmla="*/ 591 w 713"/>
                <a:gd name="T23" fmla="*/ 211 h 401"/>
                <a:gd name="T24" fmla="*/ 555 w 713"/>
                <a:gd name="T25" fmla="*/ 222 h 401"/>
                <a:gd name="T26" fmla="*/ 522 w 713"/>
                <a:gd name="T27" fmla="*/ 233 h 401"/>
                <a:gd name="T28" fmla="*/ 492 w 713"/>
                <a:gd name="T29" fmla="*/ 243 h 401"/>
                <a:gd name="T30" fmla="*/ 466 w 713"/>
                <a:gd name="T31" fmla="*/ 254 h 401"/>
                <a:gd name="T32" fmla="*/ 431 w 713"/>
                <a:gd name="T33" fmla="*/ 267 h 401"/>
                <a:gd name="T34" fmla="*/ 408 w 713"/>
                <a:gd name="T35" fmla="*/ 274 h 401"/>
                <a:gd name="T36" fmla="*/ 385 w 713"/>
                <a:gd name="T37" fmla="*/ 281 h 401"/>
                <a:gd name="T38" fmla="*/ 363 w 713"/>
                <a:gd name="T39" fmla="*/ 287 h 401"/>
                <a:gd name="T40" fmla="*/ 342 w 713"/>
                <a:gd name="T41" fmla="*/ 292 h 401"/>
                <a:gd name="T42" fmla="*/ 320 w 713"/>
                <a:gd name="T43" fmla="*/ 298 h 401"/>
                <a:gd name="T44" fmla="*/ 299 w 713"/>
                <a:gd name="T45" fmla="*/ 303 h 401"/>
                <a:gd name="T46" fmla="*/ 278 w 713"/>
                <a:gd name="T47" fmla="*/ 310 h 401"/>
                <a:gd name="T48" fmla="*/ 256 w 713"/>
                <a:gd name="T49" fmla="*/ 317 h 401"/>
                <a:gd name="T50" fmla="*/ 234 w 713"/>
                <a:gd name="T51" fmla="*/ 322 h 401"/>
                <a:gd name="T52" fmla="*/ 214 w 713"/>
                <a:gd name="T53" fmla="*/ 331 h 401"/>
                <a:gd name="T54" fmla="*/ 193 w 713"/>
                <a:gd name="T55" fmla="*/ 340 h 401"/>
                <a:gd name="T56" fmla="*/ 171 w 713"/>
                <a:gd name="T57" fmla="*/ 352 h 401"/>
                <a:gd name="T58" fmla="*/ 151 w 713"/>
                <a:gd name="T59" fmla="*/ 365 h 401"/>
                <a:gd name="T60" fmla="*/ 129 w 713"/>
                <a:gd name="T61" fmla="*/ 380 h 401"/>
                <a:gd name="T62" fmla="*/ 110 w 713"/>
                <a:gd name="T63" fmla="*/ 393 h 401"/>
                <a:gd name="T64" fmla="*/ 102 w 713"/>
                <a:gd name="T65" fmla="*/ 400 h 401"/>
                <a:gd name="T66" fmla="*/ 94 w 713"/>
                <a:gd name="T67" fmla="*/ 407 h 401"/>
                <a:gd name="T68" fmla="*/ 85 w 713"/>
                <a:gd name="T69" fmla="*/ 413 h 401"/>
                <a:gd name="T70" fmla="*/ 77 w 713"/>
                <a:gd name="T71" fmla="*/ 419 h 401"/>
                <a:gd name="T72" fmla="*/ 69 w 713"/>
                <a:gd name="T73" fmla="*/ 427 h 401"/>
                <a:gd name="T74" fmla="*/ 61 w 713"/>
                <a:gd name="T75" fmla="*/ 433 h 401"/>
                <a:gd name="T76" fmla="*/ 53 w 713"/>
                <a:gd name="T77" fmla="*/ 441 h 401"/>
                <a:gd name="T78" fmla="*/ 46 w 713"/>
                <a:gd name="T79" fmla="*/ 449 h 401"/>
                <a:gd name="T80" fmla="*/ 37 w 713"/>
                <a:gd name="T81" fmla="*/ 457 h 401"/>
                <a:gd name="T82" fmla="*/ 30 w 713"/>
                <a:gd name="T83" fmla="*/ 463 h 401"/>
                <a:gd name="T84" fmla="*/ 23 w 713"/>
                <a:gd name="T85" fmla="*/ 472 h 401"/>
                <a:gd name="T86" fmla="*/ 16 w 713"/>
                <a:gd name="T87" fmla="*/ 480 h 401"/>
                <a:gd name="T88" fmla="*/ 9 w 713"/>
                <a:gd name="T89" fmla="*/ 489 h 401"/>
                <a:gd name="T90" fmla="*/ 5 w 713"/>
                <a:gd name="T91" fmla="*/ 498 h 401"/>
                <a:gd name="T92" fmla="*/ 0 w 713"/>
                <a:gd name="T93" fmla="*/ 508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13" h="401">
                  <a:moveTo>
                    <a:pt x="712" y="0"/>
                  </a:moveTo>
                  <a:lnTo>
                    <a:pt x="701" y="18"/>
                  </a:lnTo>
                  <a:lnTo>
                    <a:pt x="694" y="26"/>
                  </a:lnTo>
                  <a:lnTo>
                    <a:pt x="686" y="35"/>
                  </a:lnTo>
                  <a:lnTo>
                    <a:pt x="677" y="43"/>
                  </a:lnTo>
                  <a:lnTo>
                    <a:pt x="668" y="51"/>
                  </a:lnTo>
                  <a:lnTo>
                    <a:pt x="657" y="59"/>
                  </a:lnTo>
                  <a:lnTo>
                    <a:pt x="647" y="66"/>
                  </a:lnTo>
                  <a:lnTo>
                    <a:pt x="635" y="74"/>
                  </a:lnTo>
                  <a:lnTo>
                    <a:pt x="623" y="81"/>
                  </a:lnTo>
                  <a:lnTo>
                    <a:pt x="611" y="88"/>
                  </a:lnTo>
                  <a:lnTo>
                    <a:pt x="597" y="95"/>
                  </a:lnTo>
                  <a:lnTo>
                    <a:pt x="584" y="102"/>
                  </a:lnTo>
                  <a:lnTo>
                    <a:pt x="571" y="109"/>
                  </a:lnTo>
                  <a:lnTo>
                    <a:pt x="557" y="115"/>
                  </a:lnTo>
                  <a:lnTo>
                    <a:pt x="543" y="122"/>
                  </a:lnTo>
                  <a:lnTo>
                    <a:pt x="529" y="128"/>
                  </a:lnTo>
                  <a:lnTo>
                    <a:pt x="514" y="134"/>
                  </a:lnTo>
                  <a:lnTo>
                    <a:pt x="500" y="139"/>
                  </a:lnTo>
                  <a:lnTo>
                    <a:pt x="486" y="145"/>
                  </a:lnTo>
                  <a:lnTo>
                    <a:pt x="471" y="150"/>
                  </a:lnTo>
                  <a:lnTo>
                    <a:pt x="458" y="156"/>
                  </a:lnTo>
                  <a:lnTo>
                    <a:pt x="444" y="161"/>
                  </a:lnTo>
                  <a:lnTo>
                    <a:pt x="431" y="166"/>
                  </a:lnTo>
                  <a:lnTo>
                    <a:pt x="417" y="171"/>
                  </a:lnTo>
                  <a:lnTo>
                    <a:pt x="405" y="175"/>
                  </a:lnTo>
                  <a:lnTo>
                    <a:pt x="392" y="180"/>
                  </a:lnTo>
                  <a:lnTo>
                    <a:pt x="381" y="184"/>
                  </a:lnTo>
                  <a:lnTo>
                    <a:pt x="369" y="188"/>
                  </a:lnTo>
                  <a:lnTo>
                    <a:pt x="359" y="192"/>
                  </a:lnTo>
                  <a:lnTo>
                    <a:pt x="349" y="196"/>
                  </a:lnTo>
                  <a:lnTo>
                    <a:pt x="340" y="200"/>
                  </a:lnTo>
                  <a:lnTo>
                    <a:pt x="323" y="207"/>
                  </a:lnTo>
                  <a:lnTo>
                    <a:pt x="314" y="210"/>
                  </a:lnTo>
                  <a:lnTo>
                    <a:pt x="306" y="213"/>
                  </a:lnTo>
                  <a:lnTo>
                    <a:pt x="297" y="216"/>
                  </a:lnTo>
                  <a:lnTo>
                    <a:pt x="289" y="218"/>
                  </a:lnTo>
                  <a:lnTo>
                    <a:pt x="281" y="221"/>
                  </a:lnTo>
                  <a:lnTo>
                    <a:pt x="273" y="224"/>
                  </a:lnTo>
                  <a:lnTo>
                    <a:pt x="265" y="226"/>
                  </a:lnTo>
                  <a:lnTo>
                    <a:pt x="257" y="228"/>
                  </a:lnTo>
                  <a:lnTo>
                    <a:pt x="249" y="230"/>
                  </a:lnTo>
                  <a:lnTo>
                    <a:pt x="241" y="232"/>
                  </a:lnTo>
                  <a:lnTo>
                    <a:pt x="233" y="234"/>
                  </a:lnTo>
                  <a:lnTo>
                    <a:pt x="225" y="237"/>
                  </a:lnTo>
                  <a:lnTo>
                    <a:pt x="218" y="239"/>
                  </a:lnTo>
                  <a:lnTo>
                    <a:pt x="210" y="241"/>
                  </a:lnTo>
                  <a:lnTo>
                    <a:pt x="202" y="244"/>
                  </a:lnTo>
                  <a:lnTo>
                    <a:pt x="195" y="246"/>
                  </a:lnTo>
                  <a:lnTo>
                    <a:pt x="187" y="249"/>
                  </a:lnTo>
                  <a:lnTo>
                    <a:pt x="179" y="252"/>
                  </a:lnTo>
                  <a:lnTo>
                    <a:pt x="171" y="254"/>
                  </a:lnTo>
                  <a:lnTo>
                    <a:pt x="164" y="258"/>
                  </a:lnTo>
                  <a:lnTo>
                    <a:pt x="156" y="261"/>
                  </a:lnTo>
                  <a:lnTo>
                    <a:pt x="149" y="265"/>
                  </a:lnTo>
                  <a:lnTo>
                    <a:pt x="141" y="268"/>
                  </a:lnTo>
                  <a:lnTo>
                    <a:pt x="133" y="273"/>
                  </a:lnTo>
                  <a:lnTo>
                    <a:pt x="125" y="277"/>
                  </a:lnTo>
                  <a:lnTo>
                    <a:pt x="118" y="282"/>
                  </a:lnTo>
                  <a:lnTo>
                    <a:pt x="110" y="287"/>
                  </a:lnTo>
                  <a:lnTo>
                    <a:pt x="102" y="293"/>
                  </a:lnTo>
                  <a:lnTo>
                    <a:pt x="94" y="299"/>
                  </a:lnTo>
                  <a:lnTo>
                    <a:pt x="87" y="305"/>
                  </a:lnTo>
                  <a:lnTo>
                    <a:pt x="80" y="310"/>
                  </a:lnTo>
                  <a:lnTo>
                    <a:pt x="77" y="312"/>
                  </a:lnTo>
                  <a:lnTo>
                    <a:pt x="74" y="315"/>
                  </a:lnTo>
                  <a:lnTo>
                    <a:pt x="71" y="318"/>
                  </a:lnTo>
                  <a:lnTo>
                    <a:pt x="68" y="320"/>
                  </a:lnTo>
                  <a:lnTo>
                    <a:pt x="65" y="322"/>
                  </a:lnTo>
                  <a:lnTo>
                    <a:pt x="62" y="325"/>
                  </a:lnTo>
                  <a:lnTo>
                    <a:pt x="59" y="328"/>
                  </a:lnTo>
                  <a:lnTo>
                    <a:pt x="56" y="330"/>
                  </a:lnTo>
                  <a:lnTo>
                    <a:pt x="53" y="333"/>
                  </a:lnTo>
                  <a:lnTo>
                    <a:pt x="50" y="336"/>
                  </a:lnTo>
                  <a:lnTo>
                    <a:pt x="47" y="338"/>
                  </a:lnTo>
                  <a:lnTo>
                    <a:pt x="44" y="341"/>
                  </a:lnTo>
                  <a:lnTo>
                    <a:pt x="41" y="344"/>
                  </a:lnTo>
                  <a:lnTo>
                    <a:pt x="38" y="347"/>
                  </a:lnTo>
                  <a:lnTo>
                    <a:pt x="35" y="350"/>
                  </a:lnTo>
                  <a:lnTo>
                    <a:pt x="33" y="353"/>
                  </a:lnTo>
                  <a:lnTo>
                    <a:pt x="30" y="356"/>
                  </a:lnTo>
                  <a:lnTo>
                    <a:pt x="27" y="359"/>
                  </a:lnTo>
                  <a:lnTo>
                    <a:pt x="24" y="362"/>
                  </a:lnTo>
                  <a:lnTo>
                    <a:pt x="22" y="365"/>
                  </a:lnTo>
                  <a:lnTo>
                    <a:pt x="19" y="368"/>
                  </a:lnTo>
                  <a:lnTo>
                    <a:pt x="17" y="372"/>
                  </a:lnTo>
                  <a:lnTo>
                    <a:pt x="14" y="375"/>
                  </a:lnTo>
                  <a:lnTo>
                    <a:pt x="12" y="378"/>
                  </a:lnTo>
                  <a:lnTo>
                    <a:pt x="10" y="382"/>
                  </a:lnTo>
                  <a:lnTo>
                    <a:pt x="7" y="385"/>
                  </a:lnTo>
                  <a:lnTo>
                    <a:pt x="5" y="389"/>
                  </a:lnTo>
                  <a:lnTo>
                    <a:pt x="3" y="392"/>
                  </a:lnTo>
                  <a:lnTo>
                    <a:pt x="1" y="396"/>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6" name="Line 52"/>
            <p:cNvSpPr>
              <a:spLocks noChangeShapeType="1"/>
            </p:cNvSpPr>
            <p:nvPr/>
          </p:nvSpPr>
          <p:spPr bwMode="auto">
            <a:xfrm flipV="1">
              <a:off x="3398" y="2720"/>
              <a:ext cx="38" cy="2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7" name="Line 53"/>
            <p:cNvSpPr>
              <a:spLocks noChangeShapeType="1"/>
            </p:cNvSpPr>
            <p:nvPr/>
          </p:nvSpPr>
          <p:spPr bwMode="auto">
            <a:xfrm>
              <a:off x="4917" y="1613"/>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8" name="Freeform 54"/>
            <p:cNvSpPr>
              <a:spLocks/>
            </p:cNvSpPr>
            <p:nvPr/>
          </p:nvSpPr>
          <p:spPr bwMode="auto">
            <a:xfrm>
              <a:off x="4825" y="2235"/>
              <a:ext cx="289" cy="132"/>
            </a:xfrm>
            <a:custGeom>
              <a:avLst/>
              <a:gdLst>
                <a:gd name="T0" fmla="*/ 0 w 247"/>
                <a:gd name="T1" fmla="*/ 99 h 117"/>
                <a:gd name="T2" fmla="*/ 27 w 247"/>
                <a:gd name="T3" fmla="*/ 88 h 117"/>
                <a:gd name="T4" fmla="*/ 41 w 247"/>
                <a:gd name="T5" fmla="*/ 81 h 117"/>
                <a:gd name="T6" fmla="*/ 55 w 247"/>
                <a:gd name="T7" fmla="*/ 76 h 117"/>
                <a:gd name="T8" fmla="*/ 67 w 247"/>
                <a:gd name="T9" fmla="*/ 69 h 117"/>
                <a:gd name="T10" fmla="*/ 81 w 247"/>
                <a:gd name="T11" fmla="*/ 61 h 117"/>
                <a:gd name="T12" fmla="*/ 95 w 247"/>
                <a:gd name="T13" fmla="*/ 53 h 117"/>
                <a:gd name="T14" fmla="*/ 108 w 247"/>
                <a:gd name="T15" fmla="*/ 47 h 117"/>
                <a:gd name="T16" fmla="*/ 122 w 247"/>
                <a:gd name="T17" fmla="*/ 41 h 117"/>
                <a:gd name="T18" fmla="*/ 136 w 247"/>
                <a:gd name="T19" fmla="*/ 33 h 117"/>
                <a:gd name="T20" fmla="*/ 147 w 247"/>
                <a:gd name="T21" fmla="*/ 27 h 117"/>
                <a:gd name="T22" fmla="*/ 161 w 247"/>
                <a:gd name="T23" fmla="*/ 21 h 117"/>
                <a:gd name="T24" fmla="*/ 174 w 247"/>
                <a:gd name="T25" fmla="*/ 16 h 117"/>
                <a:gd name="T26" fmla="*/ 186 w 247"/>
                <a:gd name="T27" fmla="*/ 11 h 117"/>
                <a:gd name="T28" fmla="*/ 199 w 247"/>
                <a:gd name="T29" fmla="*/ 8 h 117"/>
                <a:gd name="T30" fmla="*/ 209 w 247"/>
                <a:gd name="T31" fmla="*/ 3 h 117"/>
                <a:gd name="T32" fmla="*/ 222 w 247"/>
                <a:gd name="T33" fmla="*/ 1 h 117"/>
                <a:gd name="T34" fmla="*/ 233 w 247"/>
                <a:gd name="T35" fmla="*/ 0 h 117"/>
                <a:gd name="T36" fmla="*/ 243 w 247"/>
                <a:gd name="T37" fmla="*/ 0 h 117"/>
                <a:gd name="T38" fmla="*/ 253 w 247"/>
                <a:gd name="T39" fmla="*/ 1 h 117"/>
                <a:gd name="T40" fmla="*/ 264 w 247"/>
                <a:gd name="T41" fmla="*/ 3 h 117"/>
                <a:gd name="T42" fmla="*/ 274 w 247"/>
                <a:gd name="T43" fmla="*/ 8 h 117"/>
                <a:gd name="T44" fmla="*/ 282 w 247"/>
                <a:gd name="T45" fmla="*/ 12 h 117"/>
                <a:gd name="T46" fmla="*/ 291 w 247"/>
                <a:gd name="T47" fmla="*/ 20 h 117"/>
                <a:gd name="T48" fmla="*/ 298 w 247"/>
                <a:gd name="T49" fmla="*/ 29 h 117"/>
                <a:gd name="T50" fmla="*/ 305 w 247"/>
                <a:gd name="T51" fmla="*/ 39 h 117"/>
                <a:gd name="T52" fmla="*/ 314 w 247"/>
                <a:gd name="T53" fmla="*/ 52 h 117"/>
                <a:gd name="T54" fmla="*/ 319 w 247"/>
                <a:gd name="T55" fmla="*/ 67 h 117"/>
                <a:gd name="T56" fmla="*/ 324 w 247"/>
                <a:gd name="T57" fmla="*/ 83 h 117"/>
                <a:gd name="T58" fmla="*/ 329 w 247"/>
                <a:gd name="T59" fmla="*/ 102 h 117"/>
                <a:gd name="T60" fmla="*/ 332 w 247"/>
                <a:gd name="T61" fmla="*/ 123 h 117"/>
                <a:gd name="T62" fmla="*/ 337 w 247"/>
                <a:gd name="T63" fmla="*/ 148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117">
                  <a:moveTo>
                    <a:pt x="0" y="78"/>
                  </a:moveTo>
                  <a:lnTo>
                    <a:pt x="20" y="69"/>
                  </a:lnTo>
                  <a:lnTo>
                    <a:pt x="30" y="64"/>
                  </a:lnTo>
                  <a:lnTo>
                    <a:pt x="40" y="59"/>
                  </a:lnTo>
                  <a:lnTo>
                    <a:pt x="49" y="54"/>
                  </a:lnTo>
                  <a:lnTo>
                    <a:pt x="59" y="48"/>
                  </a:lnTo>
                  <a:lnTo>
                    <a:pt x="69" y="42"/>
                  </a:lnTo>
                  <a:lnTo>
                    <a:pt x="79" y="37"/>
                  </a:lnTo>
                  <a:lnTo>
                    <a:pt x="89" y="32"/>
                  </a:lnTo>
                  <a:lnTo>
                    <a:pt x="99" y="26"/>
                  </a:lnTo>
                  <a:lnTo>
                    <a:pt x="108" y="21"/>
                  </a:lnTo>
                  <a:lnTo>
                    <a:pt x="118" y="17"/>
                  </a:lnTo>
                  <a:lnTo>
                    <a:pt x="127" y="12"/>
                  </a:lnTo>
                  <a:lnTo>
                    <a:pt x="136" y="9"/>
                  </a:lnTo>
                  <a:lnTo>
                    <a:pt x="145" y="6"/>
                  </a:lnTo>
                  <a:lnTo>
                    <a:pt x="153" y="3"/>
                  </a:lnTo>
                  <a:lnTo>
                    <a:pt x="162" y="1"/>
                  </a:lnTo>
                  <a:lnTo>
                    <a:pt x="170" y="0"/>
                  </a:lnTo>
                  <a:lnTo>
                    <a:pt x="178" y="0"/>
                  </a:lnTo>
                  <a:lnTo>
                    <a:pt x="185" y="1"/>
                  </a:lnTo>
                  <a:lnTo>
                    <a:pt x="193" y="3"/>
                  </a:lnTo>
                  <a:lnTo>
                    <a:pt x="200" y="6"/>
                  </a:lnTo>
                  <a:lnTo>
                    <a:pt x="206" y="10"/>
                  </a:lnTo>
                  <a:lnTo>
                    <a:pt x="213" y="16"/>
                  </a:lnTo>
                  <a:lnTo>
                    <a:pt x="218" y="23"/>
                  </a:lnTo>
                  <a:lnTo>
                    <a:pt x="223" y="31"/>
                  </a:lnTo>
                  <a:lnTo>
                    <a:pt x="229" y="41"/>
                  </a:lnTo>
                  <a:lnTo>
                    <a:pt x="233" y="52"/>
                  </a:lnTo>
                  <a:lnTo>
                    <a:pt x="237" y="66"/>
                  </a:lnTo>
                  <a:lnTo>
                    <a:pt x="240" y="80"/>
                  </a:lnTo>
                  <a:lnTo>
                    <a:pt x="243" y="97"/>
                  </a:lnTo>
                  <a:lnTo>
                    <a:pt x="246" y="11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9" name="Freeform 55"/>
            <p:cNvSpPr>
              <a:spLocks/>
            </p:cNvSpPr>
            <p:nvPr/>
          </p:nvSpPr>
          <p:spPr bwMode="auto">
            <a:xfrm>
              <a:off x="4851" y="1656"/>
              <a:ext cx="337" cy="444"/>
            </a:xfrm>
            <a:custGeom>
              <a:avLst/>
              <a:gdLst>
                <a:gd name="T0" fmla="*/ 95 w 288"/>
                <a:gd name="T1" fmla="*/ 32 h 393"/>
                <a:gd name="T2" fmla="*/ 99 w 288"/>
                <a:gd name="T3" fmla="*/ 60 h 393"/>
                <a:gd name="T4" fmla="*/ 97 w 288"/>
                <a:gd name="T5" fmla="*/ 86 h 393"/>
                <a:gd name="T6" fmla="*/ 89 w 288"/>
                <a:gd name="T7" fmla="*/ 108 h 393"/>
                <a:gd name="T8" fmla="*/ 77 w 288"/>
                <a:gd name="T9" fmla="*/ 131 h 393"/>
                <a:gd name="T10" fmla="*/ 62 w 288"/>
                <a:gd name="T11" fmla="*/ 151 h 393"/>
                <a:gd name="T12" fmla="*/ 46 w 288"/>
                <a:gd name="T13" fmla="*/ 175 h 393"/>
                <a:gd name="T14" fmla="*/ 29 w 288"/>
                <a:gd name="T15" fmla="*/ 197 h 393"/>
                <a:gd name="T16" fmla="*/ 15 w 288"/>
                <a:gd name="T17" fmla="*/ 220 h 393"/>
                <a:gd name="T18" fmla="*/ 6 w 288"/>
                <a:gd name="T19" fmla="*/ 247 h 393"/>
                <a:gd name="T20" fmla="*/ 1 w 288"/>
                <a:gd name="T21" fmla="*/ 276 h 393"/>
                <a:gd name="T22" fmla="*/ 1 w 288"/>
                <a:gd name="T23" fmla="*/ 289 h 393"/>
                <a:gd name="T24" fmla="*/ 1 w 288"/>
                <a:gd name="T25" fmla="*/ 303 h 393"/>
                <a:gd name="T26" fmla="*/ 0 w 288"/>
                <a:gd name="T27" fmla="*/ 316 h 393"/>
                <a:gd name="T28" fmla="*/ 1 w 288"/>
                <a:gd name="T29" fmla="*/ 331 h 393"/>
                <a:gd name="T30" fmla="*/ 1 w 288"/>
                <a:gd name="T31" fmla="*/ 345 h 393"/>
                <a:gd name="T32" fmla="*/ 1 w 288"/>
                <a:gd name="T33" fmla="*/ 358 h 393"/>
                <a:gd name="T34" fmla="*/ 1 w 288"/>
                <a:gd name="T35" fmla="*/ 373 h 393"/>
                <a:gd name="T36" fmla="*/ 1 w 288"/>
                <a:gd name="T37" fmla="*/ 385 h 393"/>
                <a:gd name="T38" fmla="*/ 1 w 288"/>
                <a:gd name="T39" fmla="*/ 400 h 393"/>
                <a:gd name="T40" fmla="*/ 2 w 288"/>
                <a:gd name="T41" fmla="*/ 413 h 393"/>
                <a:gd name="T42" fmla="*/ 37 w 288"/>
                <a:gd name="T43" fmla="*/ 430 h 393"/>
                <a:gd name="T44" fmla="*/ 63 w 288"/>
                <a:gd name="T45" fmla="*/ 430 h 393"/>
                <a:gd name="T46" fmla="*/ 88 w 288"/>
                <a:gd name="T47" fmla="*/ 423 h 393"/>
                <a:gd name="T48" fmla="*/ 112 w 288"/>
                <a:gd name="T49" fmla="*/ 411 h 393"/>
                <a:gd name="T50" fmla="*/ 137 w 288"/>
                <a:gd name="T51" fmla="*/ 397 h 393"/>
                <a:gd name="T52" fmla="*/ 160 w 288"/>
                <a:gd name="T53" fmla="*/ 382 h 393"/>
                <a:gd name="T54" fmla="*/ 185 w 288"/>
                <a:gd name="T55" fmla="*/ 371 h 393"/>
                <a:gd name="T56" fmla="*/ 208 w 288"/>
                <a:gd name="T57" fmla="*/ 363 h 393"/>
                <a:gd name="T58" fmla="*/ 232 w 288"/>
                <a:gd name="T59" fmla="*/ 362 h 393"/>
                <a:gd name="T60" fmla="*/ 255 w 288"/>
                <a:gd name="T61" fmla="*/ 372 h 393"/>
                <a:gd name="T62" fmla="*/ 275 w 288"/>
                <a:gd name="T63" fmla="*/ 390 h 393"/>
                <a:gd name="T64" fmla="*/ 283 w 288"/>
                <a:gd name="T65" fmla="*/ 402 h 393"/>
                <a:gd name="T66" fmla="*/ 290 w 288"/>
                <a:gd name="T67" fmla="*/ 416 h 393"/>
                <a:gd name="T68" fmla="*/ 295 w 288"/>
                <a:gd name="T69" fmla="*/ 429 h 393"/>
                <a:gd name="T70" fmla="*/ 298 w 288"/>
                <a:gd name="T71" fmla="*/ 443 h 393"/>
                <a:gd name="T72" fmla="*/ 301 w 288"/>
                <a:gd name="T73" fmla="*/ 455 h 393"/>
                <a:gd name="T74" fmla="*/ 307 w 288"/>
                <a:gd name="T75" fmla="*/ 467 h 393"/>
                <a:gd name="T76" fmla="*/ 314 w 288"/>
                <a:gd name="T77" fmla="*/ 478 h 393"/>
                <a:gd name="T78" fmla="*/ 323 w 288"/>
                <a:gd name="T79" fmla="*/ 486 h 393"/>
                <a:gd name="T80" fmla="*/ 337 w 288"/>
                <a:gd name="T81" fmla="*/ 494 h 393"/>
                <a:gd name="T82" fmla="*/ 352 w 288"/>
                <a:gd name="T83" fmla="*/ 499 h 393"/>
                <a:gd name="T84" fmla="*/ 356 w 288"/>
                <a:gd name="T85" fmla="*/ 499 h 393"/>
                <a:gd name="T86" fmla="*/ 360 w 288"/>
                <a:gd name="T87" fmla="*/ 500 h 393"/>
                <a:gd name="T88" fmla="*/ 364 w 288"/>
                <a:gd name="T89" fmla="*/ 500 h 393"/>
                <a:gd name="T90" fmla="*/ 369 w 288"/>
                <a:gd name="T91" fmla="*/ 500 h 393"/>
                <a:gd name="T92" fmla="*/ 372 w 288"/>
                <a:gd name="T93" fmla="*/ 500 h 393"/>
                <a:gd name="T94" fmla="*/ 377 w 288"/>
                <a:gd name="T95" fmla="*/ 500 h 393"/>
                <a:gd name="T96" fmla="*/ 380 w 288"/>
                <a:gd name="T97" fmla="*/ 500 h 393"/>
                <a:gd name="T98" fmla="*/ 385 w 288"/>
                <a:gd name="T99" fmla="*/ 499 h 393"/>
                <a:gd name="T100" fmla="*/ 388 w 288"/>
                <a:gd name="T101" fmla="*/ 499 h 393"/>
                <a:gd name="T102" fmla="*/ 393 w 288"/>
                <a:gd name="T103" fmla="*/ 499 h 3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8" h="393">
                  <a:moveTo>
                    <a:pt x="57" y="0"/>
                  </a:moveTo>
                  <a:lnTo>
                    <a:pt x="66" y="17"/>
                  </a:lnTo>
                  <a:lnTo>
                    <a:pt x="69" y="25"/>
                  </a:lnTo>
                  <a:lnTo>
                    <a:pt x="71" y="33"/>
                  </a:lnTo>
                  <a:lnTo>
                    <a:pt x="72" y="40"/>
                  </a:lnTo>
                  <a:lnTo>
                    <a:pt x="73" y="47"/>
                  </a:lnTo>
                  <a:lnTo>
                    <a:pt x="73" y="54"/>
                  </a:lnTo>
                  <a:lnTo>
                    <a:pt x="73" y="61"/>
                  </a:lnTo>
                  <a:lnTo>
                    <a:pt x="71" y="67"/>
                  </a:lnTo>
                  <a:lnTo>
                    <a:pt x="70" y="73"/>
                  </a:lnTo>
                  <a:lnTo>
                    <a:pt x="68" y="79"/>
                  </a:lnTo>
                  <a:lnTo>
                    <a:pt x="65" y="85"/>
                  </a:lnTo>
                  <a:lnTo>
                    <a:pt x="63" y="91"/>
                  </a:lnTo>
                  <a:lnTo>
                    <a:pt x="59" y="97"/>
                  </a:lnTo>
                  <a:lnTo>
                    <a:pt x="56" y="103"/>
                  </a:lnTo>
                  <a:lnTo>
                    <a:pt x="53" y="109"/>
                  </a:lnTo>
                  <a:lnTo>
                    <a:pt x="49" y="114"/>
                  </a:lnTo>
                  <a:lnTo>
                    <a:pt x="45" y="119"/>
                  </a:lnTo>
                  <a:lnTo>
                    <a:pt x="41" y="125"/>
                  </a:lnTo>
                  <a:lnTo>
                    <a:pt x="37" y="131"/>
                  </a:lnTo>
                  <a:lnTo>
                    <a:pt x="33" y="137"/>
                  </a:lnTo>
                  <a:lnTo>
                    <a:pt x="29" y="142"/>
                  </a:lnTo>
                  <a:lnTo>
                    <a:pt x="25" y="148"/>
                  </a:lnTo>
                  <a:lnTo>
                    <a:pt x="21" y="154"/>
                  </a:lnTo>
                  <a:lnTo>
                    <a:pt x="17" y="160"/>
                  </a:lnTo>
                  <a:lnTo>
                    <a:pt x="14" y="167"/>
                  </a:lnTo>
                  <a:lnTo>
                    <a:pt x="11" y="173"/>
                  </a:lnTo>
                  <a:lnTo>
                    <a:pt x="8" y="180"/>
                  </a:lnTo>
                  <a:lnTo>
                    <a:pt x="6" y="187"/>
                  </a:lnTo>
                  <a:lnTo>
                    <a:pt x="4" y="194"/>
                  </a:lnTo>
                  <a:lnTo>
                    <a:pt x="3" y="201"/>
                  </a:lnTo>
                  <a:lnTo>
                    <a:pt x="2" y="209"/>
                  </a:lnTo>
                  <a:lnTo>
                    <a:pt x="1" y="216"/>
                  </a:lnTo>
                  <a:lnTo>
                    <a:pt x="1" y="220"/>
                  </a:lnTo>
                  <a:lnTo>
                    <a:pt x="1" y="223"/>
                  </a:lnTo>
                  <a:lnTo>
                    <a:pt x="1" y="227"/>
                  </a:lnTo>
                  <a:lnTo>
                    <a:pt x="1" y="230"/>
                  </a:lnTo>
                  <a:lnTo>
                    <a:pt x="1" y="234"/>
                  </a:lnTo>
                  <a:lnTo>
                    <a:pt x="1" y="237"/>
                  </a:lnTo>
                  <a:lnTo>
                    <a:pt x="0" y="241"/>
                  </a:lnTo>
                  <a:lnTo>
                    <a:pt x="0" y="245"/>
                  </a:lnTo>
                  <a:lnTo>
                    <a:pt x="0" y="248"/>
                  </a:lnTo>
                  <a:lnTo>
                    <a:pt x="0" y="252"/>
                  </a:lnTo>
                  <a:lnTo>
                    <a:pt x="0" y="255"/>
                  </a:lnTo>
                  <a:lnTo>
                    <a:pt x="1" y="259"/>
                  </a:lnTo>
                  <a:lnTo>
                    <a:pt x="1" y="263"/>
                  </a:lnTo>
                  <a:lnTo>
                    <a:pt x="1" y="267"/>
                  </a:lnTo>
                  <a:lnTo>
                    <a:pt x="1" y="270"/>
                  </a:lnTo>
                  <a:lnTo>
                    <a:pt x="1" y="274"/>
                  </a:lnTo>
                  <a:lnTo>
                    <a:pt x="1" y="277"/>
                  </a:lnTo>
                  <a:lnTo>
                    <a:pt x="1" y="281"/>
                  </a:lnTo>
                  <a:lnTo>
                    <a:pt x="1" y="285"/>
                  </a:lnTo>
                  <a:lnTo>
                    <a:pt x="1" y="288"/>
                  </a:lnTo>
                  <a:lnTo>
                    <a:pt x="1" y="292"/>
                  </a:lnTo>
                  <a:lnTo>
                    <a:pt x="1" y="295"/>
                  </a:lnTo>
                  <a:lnTo>
                    <a:pt x="1" y="299"/>
                  </a:lnTo>
                  <a:lnTo>
                    <a:pt x="1" y="302"/>
                  </a:lnTo>
                  <a:lnTo>
                    <a:pt x="1" y="306"/>
                  </a:lnTo>
                  <a:lnTo>
                    <a:pt x="1" y="309"/>
                  </a:lnTo>
                  <a:lnTo>
                    <a:pt x="1" y="313"/>
                  </a:lnTo>
                  <a:lnTo>
                    <a:pt x="1" y="317"/>
                  </a:lnTo>
                  <a:lnTo>
                    <a:pt x="1" y="320"/>
                  </a:lnTo>
                  <a:lnTo>
                    <a:pt x="2" y="324"/>
                  </a:lnTo>
                  <a:lnTo>
                    <a:pt x="15" y="332"/>
                  </a:lnTo>
                  <a:lnTo>
                    <a:pt x="21" y="335"/>
                  </a:lnTo>
                  <a:lnTo>
                    <a:pt x="27" y="337"/>
                  </a:lnTo>
                  <a:lnTo>
                    <a:pt x="33" y="337"/>
                  </a:lnTo>
                  <a:lnTo>
                    <a:pt x="39" y="337"/>
                  </a:lnTo>
                  <a:lnTo>
                    <a:pt x="46" y="337"/>
                  </a:lnTo>
                  <a:lnTo>
                    <a:pt x="52" y="336"/>
                  </a:lnTo>
                  <a:lnTo>
                    <a:pt x="58" y="334"/>
                  </a:lnTo>
                  <a:lnTo>
                    <a:pt x="64" y="331"/>
                  </a:lnTo>
                  <a:lnTo>
                    <a:pt x="70" y="329"/>
                  </a:lnTo>
                  <a:lnTo>
                    <a:pt x="76" y="326"/>
                  </a:lnTo>
                  <a:lnTo>
                    <a:pt x="82" y="322"/>
                  </a:lnTo>
                  <a:lnTo>
                    <a:pt x="88" y="319"/>
                  </a:lnTo>
                  <a:lnTo>
                    <a:pt x="94" y="315"/>
                  </a:lnTo>
                  <a:lnTo>
                    <a:pt x="100" y="311"/>
                  </a:lnTo>
                  <a:lnTo>
                    <a:pt x="105" y="307"/>
                  </a:lnTo>
                  <a:lnTo>
                    <a:pt x="111" y="303"/>
                  </a:lnTo>
                  <a:lnTo>
                    <a:pt x="117" y="299"/>
                  </a:lnTo>
                  <a:lnTo>
                    <a:pt x="123" y="296"/>
                  </a:lnTo>
                  <a:lnTo>
                    <a:pt x="129" y="293"/>
                  </a:lnTo>
                  <a:lnTo>
                    <a:pt x="135" y="290"/>
                  </a:lnTo>
                  <a:lnTo>
                    <a:pt x="140" y="287"/>
                  </a:lnTo>
                  <a:lnTo>
                    <a:pt x="146" y="285"/>
                  </a:lnTo>
                  <a:lnTo>
                    <a:pt x="152" y="284"/>
                  </a:lnTo>
                  <a:lnTo>
                    <a:pt x="157" y="283"/>
                  </a:lnTo>
                  <a:lnTo>
                    <a:pt x="163" y="283"/>
                  </a:lnTo>
                  <a:lnTo>
                    <a:pt x="169" y="283"/>
                  </a:lnTo>
                  <a:lnTo>
                    <a:pt x="175" y="285"/>
                  </a:lnTo>
                  <a:lnTo>
                    <a:pt x="180" y="287"/>
                  </a:lnTo>
                  <a:lnTo>
                    <a:pt x="186" y="291"/>
                  </a:lnTo>
                  <a:lnTo>
                    <a:pt x="192" y="295"/>
                  </a:lnTo>
                  <a:lnTo>
                    <a:pt x="198" y="302"/>
                  </a:lnTo>
                  <a:lnTo>
                    <a:pt x="201" y="305"/>
                  </a:lnTo>
                  <a:lnTo>
                    <a:pt x="203" y="309"/>
                  </a:lnTo>
                  <a:lnTo>
                    <a:pt x="206" y="312"/>
                  </a:lnTo>
                  <a:lnTo>
                    <a:pt x="207" y="315"/>
                  </a:lnTo>
                  <a:lnTo>
                    <a:pt x="209" y="319"/>
                  </a:lnTo>
                  <a:lnTo>
                    <a:pt x="211" y="322"/>
                  </a:lnTo>
                  <a:lnTo>
                    <a:pt x="212" y="326"/>
                  </a:lnTo>
                  <a:lnTo>
                    <a:pt x="213" y="329"/>
                  </a:lnTo>
                  <a:lnTo>
                    <a:pt x="214" y="333"/>
                  </a:lnTo>
                  <a:lnTo>
                    <a:pt x="215" y="336"/>
                  </a:lnTo>
                  <a:lnTo>
                    <a:pt x="216" y="340"/>
                  </a:lnTo>
                  <a:lnTo>
                    <a:pt x="217" y="343"/>
                  </a:lnTo>
                  <a:lnTo>
                    <a:pt x="218" y="347"/>
                  </a:lnTo>
                  <a:lnTo>
                    <a:pt x="219" y="350"/>
                  </a:lnTo>
                  <a:lnTo>
                    <a:pt x="219" y="353"/>
                  </a:lnTo>
                  <a:lnTo>
                    <a:pt x="220" y="357"/>
                  </a:lnTo>
                  <a:lnTo>
                    <a:pt x="221" y="360"/>
                  </a:lnTo>
                  <a:lnTo>
                    <a:pt x="222" y="363"/>
                  </a:lnTo>
                  <a:lnTo>
                    <a:pt x="224" y="366"/>
                  </a:lnTo>
                  <a:lnTo>
                    <a:pt x="225" y="369"/>
                  </a:lnTo>
                  <a:lnTo>
                    <a:pt x="227" y="371"/>
                  </a:lnTo>
                  <a:lnTo>
                    <a:pt x="229" y="374"/>
                  </a:lnTo>
                  <a:lnTo>
                    <a:pt x="231" y="377"/>
                  </a:lnTo>
                  <a:lnTo>
                    <a:pt x="233" y="379"/>
                  </a:lnTo>
                  <a:lnTo>
                    <a:pt x="236" y="381"/>
                  </a:lnTo>
                  <a:lnTo>
                    <a:pt x="239" y="383"/>
                  </a:lnTo>
                  <a:lnTo>
                    <a:pt x="243" y="385"/>
                  </a:lnTo>
                  <a:lnTo>
                    <a:pt x="246" y="387"/>
                  </a:lnTo>
                  <a:lnTo>
                    <a:pt x="251" y="389"/>
                  </a:lnTo>
                  <a:lnTo>
                    <a:pt x="255" y="391"/>
                  </a:lnTo>
                  <a:lnTo>
                    <a:pt x="257" y="391"/>
                  </a:lnTo>
                  <a:lnTo>
                    <a:pt x="258" y="391"/>
                  </a:lnTo>
                  <a:lnTo>
                    <a:pt x="259" y="391"/>
                  </a:lnTo>
                  <a:lnTo>
                    <a:pt x="260" y="391"/>
                  </a:lnTo>
                  <a:lnTo>
                    <a:pt x="261" y="392"/>
                  </a:lnTo>
                  <a:lnTo>
                    <a:pt x="262" y="392"/>
                  </a:lnTo>
                  <a:lnTo>
                    <a:pt x="263" y="392"/>
                  </a:lnTo>
                  <a:lnTo>
                    <a:pt x="264" y="392"/>
                  </a:lnTo>
                  <a:lnTo>
                    <a:pt x="265" y="392"/>
                  </a:lnTo>
                  <a:lnTo>
                    <a:pt x="266" y="392"/>
                  </a:lnTo>
                  <a:lnTo>
                    <a:pt x="267" y="392"/>
                  </a:lnTo>
                  <a:lnTo>
                    <a:pt x="268" y="392"/>
                  </a:lnTo>
                  <a:lnTo>
                    <a:pt x="269" y="392"/>
                  </a:lnTo>
                  <a:lnTo>
                    <a:pt x="270" y="392"/>
                  </a:lnTo>
                  <a:lnTo>
                    <a:pt x="271" y="392"/>
                  </a:lnTo>
                  <a:lnTo>
                    <a:pt x="272" y="392"/>
                  </a:lnTo>
                  <a:lnTo>
                    <a:pt x="273" y="392"/>
                  </a:lnTo>
                  <a:lnTo>
                    <a:pt x="274" y="392"/>
                  </a:lnTo>
                  <a:lnTo>
                    <a:pt x="275" y="392"/>
                  </a:lnTo>
                  <a:lnTo>
                    <a:pt x="276" y="392"/>
                  </a:lnTo>
                  <a:lnTo>
                    <a:pt x="277" y="392"/>
                  </a:lnTo>
                  <a:lnTo>
                    <a:pt x="278" y="392"/>
                  </a:lnTo>
                  <a:lnTo>
                    <a:pt x="279" y="392"/>
                  </a:lnTo>
                  <a:lnTo>
                    <a:pt x="280" y="392"/>
                  </a:lnTo>
                  <a:lnTo>
                    <a:pt x="281" y="391"/>
                  </a:lnTo>
                  <a:lnTo>
                    <a:pt x="282" y="391"/>
                  </a:lnTo>
                  <a:lnTo>
                    <a:pt x="283" y="391"/>
                  </a:lnTo>
                  <a:lnTo>
                    <a:pt x="284" y="391"/>
                  </a:lnTo>
                  <a:lnTo>
                    <a:pt x="285" y="391"/>
                  </a:lnTo>
                  <a:lnTo>
                    <a:pt x="286" y="391"/>
                  </a:lnTo>
                  <a:lnTo>
                    <a:pt x="287" y="3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0" name="Freeform 56"/>
            <p:cNvSpPr>
              <a:spLocks/>
            </p:cNvSpPr>
            <p:nvPr/>
          </p:nvSpPr>
          <p:spPr bwMode="auto">
            <a:xfrm>
              <a:off x="5019" y="1581"/>
              <a:ext cx="354" cy="203"/>
            </a:xfrm>
            <a:custGeom>
              <a:avLst/>
              <a:gdLst>
                <a:gd name="T0" fmla="*/ 0 w 302"/>
                <a:gd name="T1" fmla="*/ 0 h 180"/>
                <a:gd name="T2" fmla="*/ 9 w 302"/>
                <a:gd name="T3" fmla="*/ 19 h 180"/>
                <a:gd name="T4" fmla="*/ 16 w 302"/>
                <a:gd name="T5" fmla="*/ 28 h 180"/>
                <a:gd name="T6" fmla="*/ 22 w 302"/>
                <a:gd name="T7" fmla="*/ 36 h 180"/>
                <a:gd name="T8" fmla="*/ 29 w 302"/>
                <a:gd name="T9" fmla="*/ 42 h 180"/>
                <a:gd name="T10" fmla="*/ 35 w 302"/>
                <a:gd name="T11" fmla="*/ 48 h 180"/>
                <a:gd name="T12" fmla="*/ 45 w 302"/>
                <a:gd name="T13" fmla="*/ 54 h 180"/>
                <a:gd name="T14" fmla="*/ 50 w 302"/>
                <a:gd name="T15" fmla="*/ 60 h 180"/>
                <a:gd name="T16" fmla="*/ 59 w 302"/>
                <a:gd name="T17" fmla="*/ 65 h 180"/>
                <a:gd name="T18" fmla="*/ 67 w 302"/>
                <a:gd name="T19" fmla="*/ 69 h 180"/>
                <a:gd name="T20" fmla="*/ 75 w 302"/>
                <a:gd name="T21" fmla="*/ 72 h 180"/>
                <a:gd name="T22" fmla="*/ 86 w 302"/>
                <a:gd name="T23" fmla="*/ 77 h 180"/>
                <a:gd name="T24" fmla="*/ 94 w 302"/>
                <a:gd name="T25" fmla="*/ 80 h 180"/>
                <a:gd name="T26" fmla="*/ 103 w 302"/>
                <a:gd name="T27" fmla="*/ 82 h 180"/>
                <a:gd name="T28" fmla="*/ 111 w 302"/>
                <a:gd name="T29" fmla="*/ 87 h 180"/>
                <a:gd name="T30" fmla="*/ 121 w 302"/>
                <a:gd name="T31" fmla="*/ 89 h 180"/>
                <a:gd name="T32" fmla="*/ 129 w 302"/>
                <a:gd name="T33" fmla="*/ 91 h 180"/>
                <a:gd name="T34" fmla="*/ 138 w 302"/>
                <a:gd name="T35" fmla="*/ 94 h 180"/>
                <a:gd name="T36" fmla="*/ 149 w 302"/>
                <a:gd name="T37" fmla="*/ 97 h 180"/>
                <a:gd name="T38" fmla="*/ 157 w 302"/>
                <a:gd name="T39" fmla="*/ 99 h 180"/>
                <a:gd name="T40" fmla="*/ 166 w 302"/>
                <a:gd name="T41" fmla="*/ 102 h 180"/>
                <a:gd name="T42" fmla="*/ 175 w 302"/>
                <a:gd name="T43" fmla="*/ 106 h 180"/>
                <a:gd name="T44" fmla="*/ 184 w 302"/>
                <a:gd name="T45" fmla="*/ 109 h 180"/>
                <a:gd name="T46" fmla="*/ 192 w 302"/>
                <a:gd name="T47" fmla="*/ 112 h 180"/>
                <a:gd name="T48" fmla="*/ 200 w 302"/>
                <a:gd name="T49" fmla="*/ 117 h 180"/>
                <a:gd name="T50" fmla="*/ 209 w 302"/>
                <a:gd name="T51" fmla="*/ 121 h 180"/>
                <a:gd name="T52" fmla="*/ 216 w 302"/>
                <a:gd name="T53" fmla="*/ 125 h 180"/>
                <a:gd name="T54" fmla="*/ 224 w 302"/>
                <a:gd name="T55" fmla="*/ 131 h 180"/>
                <a:gd name="T56" fmla="*/ 231 w 302"/>
                <a:gd name="T57" fmla="*/ 136 h 180"/>
                <a:gd name="T58" fmla="*/ 238 w 302"/>
                <a:gd name="T59" fmla="*/ 142 h 180"/>
                <a:gd name="T60" fmla="*/ 245 w 302"/>
                <a:gd name="T61" fmla="*/ 150 h 180"/>
                <a:gd name="T62" fmla="*/ 252 w 302"/>
                <a:gd name="T63" fmla="*/ 158 h 180"/>
                <a:gd name="T64" fmla="*/ 257 w 302"/>
                <a:gd name="T65" fmla="*/ 167 h 180"/>
                <a:gd name="T66" fmla="*/ 261 w 302"/>
                <a:gd name="T67" fmla="*/ 170 h 180"/>
                <a:gd name="T68" fmla="*/ 265 w 302"/>
                <a:gd name="T69" fmla="*/ 176 h 180"/>
                <a:gd name="T70" fmla="*/ 270 w 302"/>
                <a:gd name="T71" fmla="*/ 179 h 180"/>
                <a:gd name="T72" fmla="*/ 273 w 302"/>
                <a:gd name="T73" fmla="*/ 185 h 180"/>
                <a:gd name="T74" fmla="*/ 278 w 302"/>
                <a:gd name="T75" fmla="*/ 188 h 180"/>
                <a:gd name="T76" fmla="*/ 281 w 302"/>
                <a:gd name="T77" fmla="*/ 192 h 180"/>
                <a:gd name="T78" fmla="*/ 287 w 302"/>
                <a:gd name="T79" fmla="*/ 196 h 180"/>
                <a:gd name="T80" fmla="*/ 292 w 302"/>
                <a:gd name="T81" fmla="*/ 200 h 180"/>
                <a:gd name="T82" fmla="*/ 295 w 302"/>
                <a:gd name="T83" fmla="*/ 202 h 180"/>
                <a:gd name="T84" fmla="*/ 301 w 302"/>
                <a:gd name="T85" fmla="*/ 206 h 180"/>
                <a:gd name="T86" fmla="*/ 306 w 302"/>
                <a:gd name="T87" fmla="*/ 209 h 180"/>
                <a:gd name="T88" fmla="*/ 312 w 302"/>
                <a:gd name="T89" fmla="*/ 211 h 180"/>
                <a:gd name="T90" fmla="*/ 316 w 302"/>
                <a:gd name="T91" fmla="*/ 215 h 180"/>
                <a:gd name="T92" fmla="*/ 321 w 302"/>
                <a:gd name="T93" fmla="*/ 217 h 180"/>
                <a:gd name="T94" fmla="*/ 327 w 302"/>
                <a:gd name="T95" fmla="*/ 219 h 180"/>
                <a:gd name="T96" fmla="*/ 333 w 302"/>
                <a:gd name="T97" fmla="*/ 221 h 180"/>
                <a:gd name="T98" fmla="*/ 338 w 302"/>
                <a:gd name="T99" fmla="*/ 222 h 180"/>
                <a:gd name="T100" fmla="*/ 343 w 302"/>
                <a:gd name="T101" fmla="*/ 223 h 180"/>
                <a:gd name="T102" fmla="*/ 349 w 302"/>
                <a:gd name="T103" fmla="*/ 226 h 180"/>
                <a:gd name="T104" fmla="*/ 354 w 302"/>
                <a:gd name="T105" fmla="*/ 227 h 180"/>
                <a:gd name="T106" fmla="*/ 360 w 302"/>
                <a:gd name="T107" fmla="*/ 227 h 180"/>
                <a:gd name="T108" fmla="*/ 367 w 302"/>
                <a:gd name="T109" fmla="*/ 228 h 180"/>
                <a:gd name="T110" fmla="*/ 373 w 302"/>
                <a:gd name="T111" fmla="*/ 228 h 180"/>
                <a:gd name="T112" fmla="*/ 377 w 302"/>
                <a:gd name="T113" fmla="*/ 227 h 180"/>
                <a:gd name="T114" fmla="*/ 383 w 302"/>
                <a:gd name="T115" fmla="*/ 227 h 180"/>
                <a:gd name="T116" fmla="*/ 389 w 302"/>
                <a:gd name="T117" fmla="*/ 226 h 180"/>
                <a:gd name="T118" fmla="*/ 396 w 302"/>
                <a:gd name="T119" fmla="*/ 223 h 180"/>
                <a:gd name="T120" fmla="*/ 401 w 302"/>
                <a:gd name="T121" fmla="*/ 222 h 180"/>
                <a:gd name="T122" fmla="*/ 408 w 302"/>
                <a:gd name="T123" fmla="*/ 220 h 180"/>
                <a:gd name="T124" fmla="*/ 414 w 302"/>
                <a:gd name="T125" fmla="*/ 219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2" h="180">
                  <a:moveTo>
                    <a:pt x="0" y="0"/>
                  </a:moveTo>
                  <a:lnTo>
                    <a:pt x="7" y="15"/>
                  </a:lnTo>
                  <a:lnTo>
                    <a:pt x="12" y="22"/>
                  </a:lnTo>
                  <a:lnTo>
                    <a:pt x="16" y="28"/>
                  </a:lnTo>
                  <a:lnTo>
                    <a:pt x="21" y="33"/>
                  </a:lnTo>
                  <a:lnTo>
                    <a:pt x="26" y="38"/>
                  </a:lnTo>
                  <a:lnTo>
                    <a:pt x="32" y="43"/>
                  </a:lnTo>
                  <a:lnTo>
                    <a:pt x="37" y="47"/>
                  </a:lnTo>
                  <a:lnTo>
                    <a:pt x="43" y="51"/>
                  </a:lnTo>
                  <a:lnTo>
                    <a:pt x="49" y="54"/>
                  </a:lnTo>
                  <a:lnTo>
                    <a:pt x="55" y="57"/>
                  </a:lnTo>
                  <a:lnTo>
                    <a:pt x="62" y="60"/>
                  </a:lnTo>
                  <a:lnTo>
                    <a:pt x="68" y="63"/>
                  </a:lnTo>
                  <a:lnTo>
                    <a:pt x="75" y="65"/>
                  </a:lnTo>
                  <a:lnTo>
                    <a:pt x="81" y="68"/>
                  </a:lnTo>
                  <a:lnTo>
                    <a:pt x="88" y="70"/>
                  </a:lnTo>
                  <a:lnTo>
                    <a:pt x="94" y="72"/>
                  </a:lnTo>
                  <a:lnTo>
                    <a:pt x="101" y="74"/>
                  </a:lnTo>
                  <a:lnTo>
                    <a:pt x="108" y="76"/>
                  </a:lnTo>
                  <a:lnTo>
                    <a:pt x="114" y="78"/>
                  </a:lnTo>
                  <a:lnTo>
                    <a:pt x="121" y="80"/>
                  </a:lnTo>
                  <a:lnTo>
                    <a:pt x="127" y="83"/>
                  </a:lnTo>
                  <a:lnTo>
                    <a:pt x="134" y="86"/>
                  </a:lnTo>
                  <a:lnTo>
                    <a:pt x="140" y="88"/>
                  </a:lnTo>
                  <a:lnTo>
                    <a:pt x="146" y="92"/>
                  </a:lnTo>
                  <a:lnTo>
                    <a:pt x="152" y="95"/>
                  </a:lnTo>
                  <a:lnTo>
                    <a:pt x="157" y="98"/>
                  </a:lnTo>
                  <a:lnTo>
                    <a:pt x="163" y="103"/>
                  </a:lnTo>
                  <a:lnTo>
                    <a:pt x="168" y="107"/>
                  </a:lnTo>
                  <a:lnTo>
                    <a:pt x="173" y="112"/>
                  </a:lnTo>
                  <a:lnTo>
                    <a:pt x="178" y="118"/>
                  </a:lnTo>
                  <a:lnTo>
                    <a:pt x="183" y="124"/>
                  </a:lnTo>
                  <a:lnTo>
                    <a:pt x="187" y="131"/>
                  </a:lnTo>
                  <a:lnTo>
                    <a:pt x="190" y="134"/>
                  </a:lnTo>
                  <a:lnTo>
                    <a:pt x="193" y="138"/>
                  </a:lnTo>
                  <a:lnTo>
                    <a:pt x="196" y="141"/>
                  </a:lnTo>
                  <a:lnTo>
                    <a:pt x="199" y="145"/>
                  </a:lnTo>
                  <a:lnTo>
                    <a:pt x="202" y="148"/>
                  </a:lnTo>
                  <a:lnTo>
                    <a:pt x="205" y="151"/>
                  </a:lnTo>
                  <a:lnTo>
                    <a:pt x="209" y="154"/>
                  </a:lnTo>
                  <a:lnTo>
                    <a:pt x="212" y="157"/>
                  </a:lnTo>
                  <a:lnTo>
                    <a:pt x="215" y="159"/>
                  </a:lnTo>
                  <a:lnTo>
                    <a:pt x="219" y="162"/>
                  </a:lnTo>
                  <a:lnTo>
                    <a:pt x="223" y="164"/>
                  </a:lnTo>
                  <a:lnTo>
                    <a:pt x="227" y="166"/>
                  </a:lnTo>
                  <a:lnTo>
                    <a:pt x="230" y="169"/>
                  </a:lnTo>
                  <a:lnTo>
                    <a:pt x="234" y="170"/>
                  </a:lnTo>
                  <a:lnTo>
                    <a:pt x="238" y="172"/>
                  </a:lnTo>
                  <a:lnTo>
                    <a:pt x="242" y="174"/>
                  </a:lnTo>
                  <a:lnTo>
                    <a:pt x="246" y="175"/>
                  </a:lnTo>
                  <a:lnTo>
                    <a:pt x="250" y="176"/>
                  </a:lnTo>
                  <a:lnTo>
                    <a:pt x="254" y="177"/>
                  </a:lnTo>
                  <a:lnTo>
                    <a:pt x="258" y="178"/>
                  </a:lnTo>
                  <a:lnTo>
                    <a:pt x="262" y="178"/>
                  </a:lnTo>
                  <a:lnTo>
                    <a:pt x="267" y="179"/>
                  </a:lnTo>
                  <a:lnTo>
                    <a:pt x="271" y="179"/>
                  </a:lnTo>
                  <a:lnTo>
                    <a:pt x="275" y="178"/>
                  </a:lnTo>
                  <a:lnTo>
                    <a:pt x="279" y="178"/>
                  </a:lnTo>
                  <a:lnTo>
                    <a:pt x="283" y="177"/>
                  </a:lnTo>
                  <a:lnTo>
                    <a:pt x="288" y="176"/>
                  </a:lnTo>
                  <a:lnTo>
                    <a:pt x="292" y="175"/>
                  </a:lnTo>
                  <a:lnTo>
                    <a:pt x="297" y="173"/>
                  </a:lnTo>
                  <a:lnTo>
                    <a:pt x="301" y="17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1" name="Freeform 57"/>
            <p:cNvSpPr>
              <a:spLocks/>
            </p:cNvSpPr>
            <p:nvPr/>
          </p:nvSpPr>
          <p:spPr bwMode="auto">
            <a:xfrm>
              <a:off x="5075" y="1775"/>
              <a:ext cx="223" cy="99"/>
            </a:xfrm>
            <a:custGeom>
              <a:avLst/>
              <a:gdLst>
                <a:gd name="T0" fmla="*/ 251 w 190"/>
                <a:gd name="T1" fmla="*/ 0 h 88"/>
                <a:gd name="T2" fmla="*/ 261 w 190"/>
                <a:gd name="T3" fmla="*/ 36 h 88"/>
                <a:gd name="T4" fmla="*/ 261 w 190"/>
                <a:gd name="T5" fmla="*/ 51 h 88"/>
                <a:gd name="T6" fmla="*/ 261 w 190"/>
                <a:gd name="T7" fmla="*/ 64 h 88"/>
                <a:gd name="T8" fmla="*/ 259 w 190"/>
                <a:gd name="T9" fmla="*/ 77 h 88"/>
                <a:gd name="T10" fmla="*/ 256 w 190"/>
                <a:gd name="T11" fmla="*/ 84 h 88"/>
                <a:gd name="T12" fmla="*/ 252 w 190"/>
                <a:gd name="T13" fmla="*/ 92 h 88"/>
                <a:gd name="T14" fmla="*/ 246 w 190"/>
                <a:gd name="T15" fmla="*/ 99 h 88"/>
                <a:gd name="T16" fmla="*/ 238 w 190"/>
                <a:gd name="T17" fmla="*/ 104 h 88"/>
                <a:gd name="T18" fmla="*/ 230 w 190"/>
                <a:gd name="T19" fmla="*/ 107 h 88"/>
                <a:gd name="T20" fmla="*/ 222 w 190"/>
                <a:gd name="T21" fmla="*/ 109 h 88"/>
                <a:gd name="T22" fmla="*/ 211 w 190"/>
                <a:gd name="T23" fmla="*/ 110 h 88"/>
                <a:gd name="T24" fmla="*/ 201 w 190"/>
                <a:gd name="T25" fmla="*/ 110 h 88"/>
                <a:gd name="T26" fmla="*/ 189 w 190"/>
                <a:gd name="T27" fmla="*/ 109 h 88"/>
                <a:gd name="T28" fmla="*/ 177 w 190"/>
                <a:gd name="T29" fmla="*/ 108 h 88"/>
                <a:gd name="T30" fmla="*/ 165 w 190"/>
                <a:gd name="T31" fmla="*/ 105 h 88"/>
                <a:gd name="T32" fmla="*/ 153 w 190"/>
                <a:gd name="T33" fmla="*/ 102 h 88"/>
                <a:gd name="T34" fmla="*/ 140 w 190"/>
                <a:gd name="T35" fmla="*/ 99 h 88"/>
                <a:gd name="T36" fmla="*/ 127 w 190"/>
                <a:gd name="T37" fmla="*/ 95 h 88"/>
                <a:gd name="T38" fmla="*/ 114 w 190"/>
                <a:gd name="T39" fmla="*/ 91 h 88"/>
                <a:gd name="T40" fmla="*/ 101 w 190"/>
                <a:gd name="T41" fmla="*/ 87 h 88"/>
                <a:gd name="T42" fmla="*/ 89 w 190"/>
                <a:gd name="T43" fmla="*/ 82 h 88"/>
                <a:gd name="T44" fmla="*/ 76 w 190"/>
                <a:gd name="T45" fmla="*/ 79 h 88"/>
                <a:gd name="T46" fmla="*/ 65 w 190"/>
                <a:gd name="T47" fmla="*/ 73 h 88"/>
                <a:gd name="T48" fmla="*/ 54 w 190"/>
                <a:gd name="T49" fmla="*/ 70 h 88"/>
                <a:gd name="T50" fmla="*/ 42 w 190"/>
                <a:gd name="T51" fmla="*/ 66 h 88"/>
                <a:gd name="T52" fmla="*/ 33 w 190"/>
                <a:gd name="T53" fmla="*/ 63 h 88"/>
                <a:gd name="T54" fmla="*/ 25 w 190"/>
                <a:gd name="T55" fmla="*/ 61 h 88"/>
                <a:gd name="T56" fmla="*/ 16 w 190"/>
                <a:gd name="T57" fmla="*/ 60 h 88"/>
                <a:gd name="T58" fmla="*/ 9 w 190"/>
                <a:gd name="T59" fmla="*/ 59 h 88"/>
                <a:gd name="T60" fmla="*/ 5 w 190"/>
                <a:gd name="T61" fmla="*/ 59 h 88"/>
                <a:gd name="T62" fmla="*/ 0 w 190"/>
                <a:gd name="T63" fmla="*/ 60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0" h="88">
                  <a:moveTo>
                    <a:pt x="182" y="0"/>
                  </a:moveTo>
                  <a:lnTo>
                    <a:pt x="189" y="28"/>
                  </a:lnTo>
                  <a:lnTo>
                    <a:pt x="189" y="40"/>
                  </a:lnTo>
                  <a:lnTo>
                    <a:pt x="189" y="51"/>
                  </a:lnTo>
                  <a:lnTo>
                    <a:pt x="188" y="60"/>
                  </a:lnTo>
                  <a:lnTo>
                    <a:pt x="186" y="67"/>
                  </a:lnTo>
                  <a:lnTo>
                    <a:pt x="183" y="73"/>
                  </a:lnTo>
                  <a:lnTo>
                    <a:pt x="179" y="78"/>
                  </a:lnTo>
                  <a:lnTo>
                    <a:pt x="173" y="82"/>
                  </a:lnTo>
                  <a:lnTo>
                    <a:pt x="167" y="84"/>
                  </a:lnTo>
                  <a:lnTo>
                    <a:pt x="161" y="86"/>
                  </a:lnTo>
                  <a:lnTo>
                    <a:pt x="153" y="87"/>
                  </a:lnTo>
                  <a:lnTo>
                    <a:pt x="146" y="87"/>
                  </a:lnTo>
                  <a:lnTo>
                    <a:pt x="137" y="86"/>
                  </a:lnTo>
                  <a:lnTo>
                    <a:pt x="129" y="85"/>
                  </a:lnTo>
                  <a:lnTo>
                    <a:pt x="120" y="83"/>
                  </a:lnTo>
                  <a:lnTo>
                    <a:pt x="111" y="81"/>
                  </a:lnTo>
                  <a:lnTo>
                    <a:pt x="101" y="78"/>
                  </a:lnTo>
                  <a:lnTo>
                    <a:pt x="92" y="75"/>
                  </a:lnTo>
                  <a:lnTo>
                    <a:pt x="83" y="72"/>
                  </a:lnTo>
                  <a:lnTo>
                    <a:pt x="73" y="68"/>
                  </a:lnTo>
                  <a:lnTo>
                    <a:pt x="65" y="65"/>
                  </a:lnTo>
                  <a:lnTo>
                    <a:pt x="55" y="62"/>
                  </a:lnTo>
                  <a:lnTo>
                    <a:pt x="47" y="58"/>
                  </a:lnTo>
                  <a:lnTo>
                    <a:pt x="39" y="55"/>
                  </a:lnTo>
                  <a:lnTo>
                    <a:pt x="31" y="52"/>
                  </a:lnTo>
                  <a:lnTo>
                    <a:pt x="24" y="50"/>
                  </a:lnTo>
                  <a:lnTo>
                    <a:pt x="18" y="48"/>
                  </a:lnTo>
                  <a:lnTo>
                    <a:pt x="12" y="47"/>
                  </a:lnTo>
                  <a:lnTo>
                    <a:pt x="7" y="46"/>
                  </a:lnTo>
                  <a:lnTo>
                    <a:pt x="3" y="46"/>
                  </a:lnTo>
                  <a:lnTo>
                    <a:pt x="0" y="4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2" name="Freeform 58"/>
            <p:cNvSpPr>
              <a:spLocks/>
            </p:cNvSpPr>
            <p:nvPr/>
          </p:nvSpPr>
          <p:spPr bwMode="auto">
            <a:xfrm>
              <a:off x="5520" y="1805"/>
              <a:ext cx="261" cy="239"/>
            </a:xfrm>
            <a:custGeom>
              <a:avLst/>
              <a:gdLst>
                <a:gd name="T0" fmla="*/ 304 w 223"/>
                <a:gd name="T1" fmla="*/ 268 h 212"/>
                <a:gd name="T2" fmla="*/ 291 w 223"/>
                <a:gd name="T3" fmla="*/ 264 h 212"/>
                <a:gd name="T4" fmla="*/ 287 w 223"/>
                <a:gd name="T5" fmla="*/ 262 h 212"/>
                <a:gd name="T6" fmla="*/ 282 w 223"/>
                <a:gd name="T7" fmla="*/ 258 h 212"/>
                <a:gd name="T8" fmla="*/ 276 w 223"/>
                <a:gd name="T9" fmla="*/ 254 h 212"/>
                <a:gd name="T10" fmla="*/ 273 w 223"/>
                <a:gd name="T11" fmla="*/ 249 h 212"/>
                <a:gd name="T12" fmla="*/ 268 w 223"/>
                <a:gd name="T13" fmla="*/ 244 h 212"/>
                <a:gd name="T14" fmla="*/ 265 w 223"/>
                <a:gd name="T15" fmla="*/ 239 h 212"/>
                <a:gd name="T16" fmla="*/ 262 w 223"/>
                <a:gd name="T17" fmla="*/ 232 h 212"/>
                <a:gd name="T18" fmla="*/ 257 w 223"/>
                <a:gd name="T19" fmla="*/ 228 h 212"/>
                <a:gd name="T20" fmla="*/ 254 w 223"/>
                <a:gd name="T21" fmla="*/ 220 h 212"/>
                <a:gd name="T22" fmla="*/ 250 w 223"/>
                <a:gd name="T23" fmla="*/ 213 h 212"/>
                <a:gd name="T24" fmla="*/ 248 w 223"/>
                <a:gd name="T25" fmla="*/ 207 h 212"/>
                <a:gd name="T26" fmla="*/ 246 w 223"/>
                <a:gd name="T27" fmla="*/ 200 h 212"/>
                <a:gd name="T28" fmla="*/ 242 w 223"/>
                <a:gd name="T29" fmla="*/ 192 h 212"/>
                <a:gd name="T30" fmla="*/ 239 w 223"/>
                <a:gd name="T31" fmla="*/ 184 h 212"/>
                <a:gd name="T32" fmla="*/ 235 w 223"/>
                <a:gd name="T33" fmla="*/ 177 h 212"/>
                <a:gd name="T34" fmla="*/ 233 w 223"/>
                <a:gd name="T35" fmla="*/ 169 h 212"/>
                <a:gd name="T36" fmla="*/ 231 w 223"/>
                <a:gd name="T37" fmla="*/ 160 h 212"/>
                <a:gd name="T38" fmla="*/ 226 w 223"/>
                <a:gd name="T39" fmla="*/ 152 h 212"/>
                <a:gd name="T40" fmla="*/ 224 w 223"/>
                <a:gd name="T41" fmla="*/ 145 h 212"/>
                <a:gd name="T42" fmla="*/ 220 w 223"/>
                <a:gd name="T43" fmla="*/ 138 h 212"/>
                <a:gd name="T44" fmla="*/ 217 w 223"/>
                <a:gd name="T45" fmla="*/ 130 h 212"/>
                <a:gd name="T46" fmla="*/ 212 w 223"/>
                <a:gd name="T47" fmla="*/ 122 h 212"/>
                <a:gd name="T48" fmla="*/ 208 w 223"/>
                <a:gd name="T49" fmla="*/ 116 h 212"/>
                <a:gd name="T50" fmla="*/ 204 w 223"/>
                <a:gd name="T51" fmla="*/ 108 h 212"/>
                <a:gd name="T52" fmla="*/ 200 w 223"/>
                <a:gd name="T53" fmla="*/ 101 h 212"/>
                <a:gd name="T54" fmla="*/ 195 w 223"/>
                <a:gd name="T55" fmla="*/ 96 h 212"/>
                <a:gd name="T56" fmla="*/ 191 w 223"/>
                <a:gd name="T57" fmla="*/ 90 h 212"/>
                <a:gd name="T58" fmla="*/ 185 w 223"/>
                <a:gd name="T59" fmla="*/ 83 h 212"/>
                <a:gd name="T60" fmla="*/ 179 w 223"/>
                <a:gd name="T61" fmla="*/ 79 h 212"/>
                <a:gd name="T62" fmla="*/ 174 w 223"/>
                <a:gd name="T63" fmla="*/ 76 h 212"/>
                <a:gd name="T64" fmla="*/ 163 w 223"/>
                <a:gd name="T65" fmla="*/ 68 h 212"/>
                <a:gd name="T66" fmla="*/ 158 w 223"/>
                <a:gd name="T67" fmla="*/ 62 h 212"/>
                <a:gd name="T68" fmla="*/ 152 w 223"/>
                <a:gd name="T69" fmla="*/ 60 h 212"/>
                <a:gd name="T70" fmla="*/ 146 w 223"/>
                <a:gd name="T71" fmla="*/ 56 h 212"/>
                <a:gd name="T72" fmla="*/ 143 w 223"/>
                <a:gd name="T73" fmla="*/ 52 h 212"/>
                <a:gd name="T74" fmla="*/ 137 w 223"/>
                <a:gd name="T75" fmla="*/ 48 h 212"/>
                <a:gd name="T76" fmla="*/ 133 w 223"/>
                <a:gd name="T77" fmla="*/ 44 h 212"/>
                <a:gd name="T78" fmla="*/ 128 w 223"/>
                <a:gd name="T79" fmla="*/ 41 h 212"/>
                <a:gd name="T80" fmla="*/ 122 w 223"/>
                <a:gd name="T81" fmla="*/ 37 h 212"/>
                <a:gd name="T82" fmla="*/ 118 w 223"/>
                <a:gd name="T83" fmla="*/ 34 h 212"/>
                <a:gd name="T84" fmla="*/ 112 w 223"/>
                <a:gd name="T85" fmla="*/ 30 h 212"/>
                <a:gd name="T86" fmla="*/ 108 w 223"/>
                <a:gd name="T87" fmla="*/ 28 h 212"/>
                <a:gd name="T88" fmla="*/ 103 w 223"/>
                <a:gd name="T89" fmla="*/ 24 h 212"/>
                <a:gd name="T90" fmla="*/ 97 w 223"/>
                <a:gd name="T91" fmla="*/ 21 h 212"/>
                <a:gd name="T92" fmla="*/ 91 w 223"/>
                <a:gd name="T93" fmla="*/ 19 h 212"/>
                <a:gd name="T94" fmla="*/ 87 w 223"/>
                <a:gd name="T95" fmla="*/ 17 h 212"/>
                <a:gd name="T96" fmla="*/ 82 w 223"/>
                <a:gd name="T97" fmla="*/ 14 h 212"/>
                <a:gd name="T98" fmla="*/ 77 w 223"/>
                <a:gd name="T99" fmla="*/ 11 h 212"/>
                <a:gd name="T100" fmla="*/ 71 w 223"/>
                <a:gd name="T101" fmla="*/ 9 h 212"/>
                <a:gd name="T102" fmla="*/ 66 w 223"/>
                <a:gd name="T103" fmla="*/ 8 h 212"/>
                <a:gd name="T104" fmla="*/ 60 w 223"/>
                <a:gd name="T105" fmla="*/ 7 h 212"/>
                <a:gd name="T106" fmla="*/ 55 w 223"/>
                <a:gd name="T107" fmla="*/ 3 h 212"/>
                <a:gd name="T108" fmla="*/ 49 w 223"/>
                <a:gd name="T109" fmla="*/ 2 h 212"/>
                <a:gd name="T110" fmla="*/ 43 w 223"/>
                <a:gd name="T111" fmla="*/ 1 h 212"/>
                <a:gd name="T112" fmla="*/ 37 w 223"/>
                <a:gd name="T113" fmla="*/ 1 h 212"/>
                <a:gd name="T114" fmla="*/ 32 w 223"/>
                <a:gd name="T115" fmla="*/ 0 h 212"/>
                <a:gd name="T116" fmla="*/ 26 w 223"/>
                <a:gd name="T117" fmla="*/ 0 h 212"/>
                <a:gd name="T118" fmla="*/ 19 w 223"/>
                <a:gd name="T119" fmla="*/ 0 h 212"/>
                <a:gd name="T120" fmla="*/ 13 w 223"/>
                <a:gd name="T121" fmla="*/ 0 h 212"/>
                <a:gd name="T122" fmla="*/ 7 w 223"/>
                <a:gd name="T123" fmla="*/ 1 h 212"/>
                <a:gd name="T124" fmla="*/ 0 w 223"/>
                <a:gd name="T125" fmla="*/ 1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3" h="212">
                  <a:moveTo>
                    <a:pt x="222" y="211"/>
                  </a:moveTo>
                  <a:lnTo>
                    <a:pt x="213" y="208"/>
                  </a:lnTo>
                  <a:lnTo>
                    <a:pt x="209" y="206"/>
                  </a:lnTo>
                  <a:lnTo>
                    <a:pt x="206" y="203"/>
                  </a:lnTo>
                  <a:lnTo>
                    <a:pt x="202" y="200"/>
                  </a:lnTo>
                  <a:lnTo>
                    <a:pt x="199" y="196"/>
                  </a:lnTo>
                  <a:lnTo>
                    <a:pt x="196" y="192"/>
                  </a:lnTo>
                  <a:lnTo>
                    <a:pt x="193" y="188"/>
                  </a:lnTo>
                  <a:lnTo>
                    <a:pt x="191" y="183"/>
                  </a:lnTo>
                  <a:lnTo>
                    <a:pt x="188" y="179"/>
                  </a:lnTo>
                  <a:lnTo>
                    <a:pt x="185" y="173"/>
                  </a:lnTo>
                  <a:lnTo>
                    <a:pt x="183" y="168"/>
                  </a:lnTo>
                  <a:lnTo>
                    <a:pt x="181" y="163"/>
                  </a:lnTo>
                  <a:lnTo>
                    <a:pt x="179" y="157"/>
                  </a:lnTo>
                  <a:lnTo>
                    <a:pt x="177" y="151"/>
                  </a:lnTo>
                  <a:lnTo>
                    <a:pt x="174" y="145"/>
                  </a:lnTo>
                  <a:lnTo>
                    <a:pt x="172" y="139"/>
                  </a:lnTo>
                  <a:lnTo>
                    <a:pt x="170" y="133"/>
                  </a:lnTo>
                  <a:lnTo>
                    <a:pt x="168" y="126"/>
                  </a:lnTo>
                  <a:lnTo>
                    <a:pt x="165" y="120"/>
                  </a:lnTo>
                  <a:lnTo>
                    <a:pt x="163" y="114"/>
                  </a:lnTo>
                  <a:lnTo>
                    <a:pt x="161" y="108"/>
                  </a:lnTo>
                  <a:lnTo>
                    <a:pt x="158" y="102"/>
                  </a:lnTo>
                  <a:lnTo>
                    <a:pt x="155" y="96"/>
                  </a:lnTo>
                  <a:lnTo>
                    <a:pt x="152" y="91"/>
                  </a:lnTo>
                  <a:lnTo>
                    <a:pt x="149" y="85"/>
                  </a:lnTo>
                  <a:lnTo>
                    <a:pt x="146" y="80"/>
                  </a:lnTo>
                  <a:lnTo>
                    <a:pt x="143" y="75"/>
                  </a:lnTo>
                  <a:lnTo>
                    <a:pt x="139" y="71"/>
                  </a:lnTo>
                  <a:lnTo>
                    <a:pt x="135" y="66"/>
                  </a:lnTo>
                  <a:lnTo>
                    <a:pt x="131" y="62"/>
                  </a:lnTo>
                  <a:lnTo>
                    <a:pt x="127" y="59"/>
                  </a:lnTo>
                  <a:lnTo>
                    <a:pt x="119" y="53"/>
                  </a:lnTo>
                  <a:lnTo>
                    <a:pt x="115" y="49"/>
                  </a:lnTo>
                  <a:lnTo>
                    <a:pt x="111" y="47"/>
                  </a:lnTo>
                  <a:lnTo>
                    <a:pt x="107" y="44"/>
                  </a:lnTo>
                  <a:lnTo>
                    <a:pt x="104" y="41"/>
                  </a:lnTo>
                  <a:lnTo>
                    <a:pt x="100" y="38"/>
                  </a:lnTo>
                  <a:lnTo>
                    <a:pt x="97" y="35"/>
                  </a:lnTo>
                  <a:lnTo>
                    <a:pt x="93" y="32"/>
                  </a:lnTo>
                  <a:lnTo>
                    <a:pt x="89" y="29"/>
                  </a:lnTo>
                  <a:lnTo>
                    <a:pt x="86" y="27"/>
                  </a:lnTo>
                  <a:lnTo>
                    <a:pt x="82" y="24"/>
                  </a:lnTo>
                  <a:lnTo>
                    <a:pt x="79" y="22"/>
                  </a:lnTo>
                  <a:lnTo>
                    <a:pt x="75" y="19"/>
                  </a:lnTo>
                  <a:lnTo>
                    <a:pt x="71" y="17"/>
                  </a:lnTo>
                  <a:lnTo>
                    <a:pt x="67" y="15"/>
                  </a:lnTo>
                  <a:lnTo>
                    <a:pt x="63" y="13"/>
                  </a:lnTo>
                  <a:lnTo>
                    <a:pt x="60" y="11"/>
                  </a:lnTo>
                  <a:lnTo>
                    <a:pt x="56" y="9"/>
                  </a:lnTo>
                  <a:lnTo>
                    <a:pt x="52" y="7"/>
                  </a:lnTo>
                  <a:lnTo>
                    <a:pt x="48" y="6"/>
                  </a:lnTo>
                  <a:lnTo>
                    <a:pt x="44" y="5"/>
                  </a:lnTo>
                  <a:lnTo>
                    <a:pt x="40" y="3"/>
                  </a:lnTo>
                  <a:lnTo>
                    <a:pt x="36" y="2"/>
                  </a:lnTo>
                  <a:lnTo>
                    <a:pt x="32" y="1"/>
                  </a:lnTo>
                  <a:lnTo>
                    <a:pt x="27" y="1"/>
                  </a:lnTo>
                  <a:lnTo>
                    <a:pt x="23" y="0"/>
                  </a:lnTo>
                  <a:lnTo>
                    <a:pt x="19" y="0"/>
                  </a:lnTo>
                  <a:lnTo>
                    <a:pt x="14" y="0"/>
                  </a:lnTo>
                  <a:lnTo>
                    <a:pt x="9" y="0"/>
                  </a:lnTo>
                  <a:lnTo>
                    <a:pt x="5" y="1"/>
                  </a:lnTo>
                  <a:lnTo>
                    <a:pt x="0" y="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3" name="Freeform 59"/>
            <p:cNvSpPr>
              <a:spLocks/>
            </p:cNvSpPr>
            <p:nvPr/>
          </p:nvSpPr>
          <p:spPr bwMode="auto">
            <a:xfrm>
              <a:off x="3482" y="1254"/>
              <a:ext cx="306" cy="166"/>
            </a:xfrm>
            <a:custGeom>
              <a:avLst/>
              <a:gdLst>
                <a:gd name="T0" fmla="*/ 356 w 262"/>
                <a:gd name="T1" fmla="*/ 89 h 147"/>
                <a:gd name="T2" fmla="*/ 348 w 262"/>
                <a:gd name="T3" fmla="*/ 62 h 147"/>
                <a:gd name="T4" fmla="*/ 342 w 262"/>
                <a:gd name="T5" fmla="*/ 51 h 147"/>
                <a:gd name="T6" fmla="*/ 334 w 262"/>
                <a:gd name="T7" fmla="*/ 41 h 147"/>
                <a:gd name="T8" fmla="*/ 325 w 262"/>
                <a:gd name="T9" fmla="*/ 32 h 147"/>
                <a:gd name="T10" fmla="*/ 314 w 262"/>
                <a:gd name="T11" fmla="*/ 24 h 147"/>
                <a:gd name="T12" fmla="*/ 302 w 262"/>
                <a:gd name="T13" fmla="*/ 18 h 147"/>
                <a:gd name="T14" fmla="*/ 291 w 262"/>
                <a:gd name="T15" fmla="*/ 11 h 147"/>
                <a:gd name="T16" fmla="*/ 277 w 262"/>
                <a:gd name="T17" fmla="*/ 8 h 147"/>
                <a:gd name="T18" fmla="*/ 263 w 262"/>
                <a:gd name="T19" fmla="*/ 3 h 147"/>
                <a:gd name="T20" fmla="*/ 249 w 262"/>
                <a:gd name="T21" fmla="*/ 1 h 147"/>
                <a:gd name="T22" fmla="*/ 234 w 262"/>
                <a:gd name="T23" fmla="*/ 0 h 147"/>
                <a:gd name="T24" fmla="*/ 217 w 262"/>
                <a:gd name="T25" fmla="*/ 0 h 147"/>
                <a:gd name="T26" fmla="*/ 201 w 262"/>
                <a:gd name="T27" fmla="*/ 1 h 147"/>
                <a:gd name="T28" fmla="*/ 186 w 262"/>
                <a:gd name="T29" fmla="*/ 2 h 147"/>
                <a:gd name="T30" fmla="*/ 169 w 262"/>
                <a:gd name="T31" fmla="*/ 6 h 147"/>
                <a:gd name="T32" fmla="*/ 153 w 262"/>
                <a:gd name="T33" fmla="*/ 9 h 147"/>
                <a:gd name="T34" fmla="*/ 138 w 262"/>
                <a:gd name="T35" fmla="*/ 14 h 147"/>
                <a:gd name="T36" fmla="*/ 121 w 262"/>
                <a:gd name="T37" fmla="*/ 20 h 147"/>
                <a:gd name="T38" fmla="*/ 106 w 262"/>
                <a:gd name="T39" fmla="*/ 27 h 147"/>
                <a:gd name="T40" fmla="*/ 91 w 262"/>
                <a:gd name="T41" fmla="*/ 36 h 147"/>
                <a:gd name="T42" fmla="*/ 78 w 262"/>
                <a:gd name="T43" fmla="*/ 45 h 147"/>
                <a:gd name="T44" fmla="*/ 64 w 262"/>
                <a:gd name="T45" fmla="*/ 55 h 147"/>
                <a:gd name="T46" fmla="*/ 51 w 262"/>
                <a:gd name="T47" fmla="*/ 65 h 147"/>
                <a:gd name="T48" fmla="*/ 41 w 262"/>
                <a:gd name="T49" fmla="*/ 78 h 147"/>
                <a:gd name="T50" fmla="*/ 32 w 262"/>
                <a:gd name="T51" fmla="*/ 90 h 147"/>
                <a:gd name="T52" fmla="*/ 22 w 262"/>
                <a:gd name="T53" fmla="*/ 103 h 147"/>
                <a:gd name="T54" fmla="*/ 15 w 262"/>
                <a:gd name="T55" fmla="*/ 119 h 147"/>
                <a:gd name="T56" fmla="*/ 8 w 262"/>
                <a:gd name="T57" fmla="*/ 134 h 147"/>
                <a:gd name="T58" fmla="*/ 5 w 262"/>
                <a:gd name="T59" fmla="*/ 150 h 147"/>
                <a:gd name="T60" fmla="*/ 1 w 262"/>
                <a:gd name="T61" fmla="*/ 168 h 147"/>
                <a:gd name="T62" fmla="*/ 0 w 262"/>
                <a:gd name="T63" fmla="*/ 18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2" h="147">
                  <a:moveTo>
                    <a:pt x="261" y="70"/>
                  </a:moveTo>
                  <a:lnTo>
                    <a:pt x="255" y="49"/>
                  </a:lnTo>
                  <a:lnTo>
                    <a:pt x="251" y="40"/>
                  </a:lnTo>
                  <a:lnTo>
                    <a:pt x="245" y="32"/>
                  </a:lnTo>
                  <a:lnTo>
                    <a:pt x="238" y="25"/>
                  </a:lnTo>
                  <a:lnTo>
                    <a:pt x="230" y="19"/>
                  </a:lnTo>
                  <a:lnTo>
                    <a:pt x="222" y="14"/>
                  </a:lnTo>
                  <a:lnTo>
                    <a:pt x="213" y="9"/>
                  </a:lnTo>
                  <a:lnTo>
                    <a:pt x="203" y="6"/>
                  </a:lnTo>
                  <a:lnTo>
                    <a:pt x="193" y="3"/>
                  </a:lnTo>
                  <a:lnTo>
                    <a:pt x="182" y="1"/>
                  </a:lnTo>
                  <a:lnTo>
                    <a:pt x="171" y="0"/>
                  </a:lnTo>
                  <a:lnTo>
                    <a:pt x="159" y="0"/>
                  </a:lnTo>
                  <a:lnTo>
                    <a:pt x="147" y="1"/>
                  </a:lnTo>
                  <a:lnTo>
                    <a:pt x="136" y="2"/>
                  </a:lnTo>
                  <a:lnTo>
                    <a:pt x="124" y="4"/>
                  </a:lnTo>
                  <a:lnTo>
                    <a:pt x="112" y="7"/>
                  </a:lnTo>
                  <a:lnTo>
                    <a:pt x="101" y="11"/>
                  </a:lnTo>
                  <a:lnTo>
                    <a:pt x="89" y="16"/>
                  </a:lnTo>
                  <a:lnTo>
                    <a:pt x="78" y="21"/>
                  </a:lnTo>
                  <a:lnTo>
                    <a:pt x="67" y="28"/>
                  </a:lnTo>
                  <a:lnTo>
                    <a:pt x="57" y="35"/>
                  </a:lnTo>
                  <a:lnTo>
                    <a:pt x="47" y="43"/>
                  </a:lnTo>
                  <a:lnTo>
                    <a:pt x="38" y="51"/>
                  </a:lnTo>
                  <a:lnTo>
                    <a:pt x="30" y="61"/>
                  </a:lnTo>
                  <a:lnTo>
                    <a:pt x="23" y="71"/>
                  </a:lnTo>
                  <a:lnTo>
                    <a:pt x="16" y="81"/>
                  </a:lnTo>
                  <a:lnTo>
                    <a:pt x="11" y="93"/>
                  </a:lnTo>
                  <a:lnTo>
                    <a:pt x="6" y="105"/>
                  </a:lnTo>
                  <a:lnTo>
                    <a:pt x="3" y="118"/>
                  </a:lnTo>
                  <a:lnTo>
                    <a:pt x="1" y="132"/>
                  </a:lnTo>
                  <a:lnTo>
                    <a:pt x="0" y="14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4" name="Freeform 60"/>
            <p:cNvSpPr>
              <a:spLocks/>
            </p:cNvSpPr>
            <p:nvPr/>
          </p:nvSpPr>
          <p:spPr bwMode="auto">
            <a:xfrm>
              <a:off x="3105" y="1516"/>
              <a:ext cx="155" cy="173"/>
            </a:xfrm>
            <a:custGeom>
              <a:avLst/>
              <a:gdLst>
                <a:gd name="T0" fmla="*/ 7 w 133"/>
                <a:gd name="T1" fmla="*/ 194 h 153"/>
                <a:gd name="T2" fmla="*/ 1 w 133"/>
                <a:gd name="T3" fmla="*/ 172 h 153"/>
                <a:gd name="T4" fmla="*/ 0 w 133"/>
                <a:gd name="T5" fmla="*/ 161 h 153"/>
                <a:gd name="T6" fmla="*/ 0 w 133"/>
                <a:gd name="T7" fmla="*/ 150 h 153"/>
                <a:gd name="T8" fmla="*/ 0 w 133"/>
                <a:gd name="T9" fmla="*/ 142 h 153"/>
                <a:gd name="T10" fmla="*/ 1 w 133"/>
                <a:gd name="T11" fmla="*/ 131 h 153"/>
                <a:gd name="T12" fmla="*/ 3 w 133"/>
                <a:gd name="T13" fmla="*/ 124 h 153"/>
                <a:gd name="T14" fmla="*/ 7 w 133"/>
                <a:gd name="T15" fmla="*/ 115 h 153"/>
                <a:gd name="T16" fmla="*/ 9 w 133"/>
                <a:gd name="T17" fmla="*/ 107 h 153"/>
                <a:gd name="T18" fmla="*/ 14 w 133"/>
                <a:gd name="T19" fmla="*/ 100 h 153"/>
                <a:gd name="T20" fmla="*/ 17 w 133"/>
                <a:gd name="T21" fmla="*/ 92 h 153"/>
                <a:gd name="T22" fmla="*/ 23 w 133"/>
                <a:gd name="T23" fmla="*/ 86 h 153"/>
                <a:gd name="T24" fmla="*/ 28 w 133"/>
                <a:gd name="T25" fmla="*/ 78 h 153"/>
                <a:gd name="T26" fmla="*/ 35 w 133"/>
                <a:gd name="T27" fmla="*/ 72 h 153"/>
                <a:gd name="T28" fmla="*/ 42 w 133"/>
                <a:gd name="T29" fmla="*/ 67 h 153"/>
                <a:gd name="T30" fmla="*/ 49 w 133"/>
                <a:gd name="T31" fmla="*/ 60 h 153"/>
                <a:gd name="T32" fmla="*/ 56 w 133"/>
                <a:gd name="T33" fmla="*/ 55 h 153"/>
                <a:gd name="T34" fmla="*/ 64 w 133"/>
                <a:gd name="T35" fmla="*/ 50 h 153"/>
                <a:gd name="T36" fmla="*/ 72 w 133"/>
                <a:gd name="T37" fmla="*/ 45 h 153"/>
                <a:gd name="T38" fmla="*/ 80 w 133"/>
                <a:gd name="T39" fmla="*/ 41 h 153"/>
                <a:gd name="T40" fmla="*/ 89 w 133"/>
                <a:gd name="T41" fmla="*/ 36 h 153"/>
                <a:gd name="T42" fmla="*/ 97 w 133"/>
                <a:gd name="T43" fmla="*/ 32 h 153"/>
                <a:gd name="T44" fmla="*/ 105 w 133"/>
                <a:gd name="T45" fmla="*/ 28 h 153"/>
                <a:gd name="T46" fmla="*/ 113 w 133"/>
                <a:gd name="T47" fmla="*/ 24 h 153"/>
                <a:gd name="T48" fmla="*/ 122 w 133"/>
                <a:gd name="T49" fmla="*/ 20 h 153"/>
                <a:gd name="T50" fmla="*/ 131 w 133"/>
                <a:gd name="T51" fmla="*/ 17 h 153"/>
                <a:gd name="T52" fmla="*/ 139 w 133"/>
                <a:gd name="T53" fmla="*/ 14 h 153"/>
                <a:gd name="T54" fmla="*/ 148 w 133"/>
                <a:gd name="T55" fmla="*/ 11 h 153"/>
                <a:gd name="T56" fmla="*/ 156 w 133"/>
                <a:gd name="T57" fmla="*/ 8 h 153"/>
                <a:gd name="T58" fmla="*/ 164 w 133"/>
                <a:gd name="T59" fmla="*/ 6 h 153"/>
                <a:gd name="T60" fmla="*/ 171 w 133"/>
                <a:gd name="T61" fmla="*/ 2 h 153"/>
                <a:gd name="T62" fmla="*/ 179 w 133"/>
                <a:gd name="T63" fmla="*/ 0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53">
                  <a:moveTo>
                    <a:pt x="5" y="152"/>
                  </a:moveTo>
                  <a:lnTo>
                    <a:pt x="1" y="134"/>
                  </a:lnTo>
                  <a:lnTo>
                    <a:pt x="0" y="126"/>
                  </a:lnTo>
                  <a:lnTo>
                    <a:pt x="0" y="118"/>
                  </a:lnTo>
                  <a:lnTo>
                    <a:pt x="0" y="111"/>
                  </a:lnTo>
                  <a:lnTo>
                    <a:pt x="1" y="103"/>
                  </a:lnTo>
                  <a:lnTo>
                    <a:pt x="3" y="97"/>
                  </a:lnTo>
                  <a:lnTo>
                    <a:pt x="5" y="90"/>
                  </a:lnTo>
                  <a:lnTo>
                    <a:pt x="7" y="84"/>
                  </a:lnTo>
                  <a:lnTo>
                    <a:pt x="10" y="78"/>
                  </a:lnTo>
                  <a:lnTo>
                    <a:pt x="13" y="72"/>
                  </a:lnTo>
                  <a:lnTo>
                    <a:pt x="17" y="67"/>
                  </a:lnTo>
                  <a:lnTo>
                    <a:pt x="21" y="61"/>
                  </a:lnTo>
                  <a:lnTo>
                    <a:pt x="26" y="57"/>
                  </a:lnTo>
                  <a:lnTo>
                    <a:pt x="31" y="52"/>
                  </a:lnTo>
                  <a:lnTo>
                    <a:pt x="36" y="47"/>
                  </a:lnTo>
                  <a:lnTo>
                    <a:pt x="41" y="43"/>
                  </a:lnTo>
                  <a:lnTo>
                    <a:pt x="47" y="39"/>
                  </a:lnTo>
                  <a:lnTo>
                    <a:pt x="53" y="35"/>
                  </a:lnTo>
                  <a:lnTo>
                    <a:pt x="59" y="32"/>
                  </a:lnTo>
                  <a:lnTo>
                    <a:pt x="65" y="28"/>
                  </a:lnTo>
                  <a:lnTo>
                    <a:pt x="71" y="25"/>
                  </a:lnTo>
                  <a:lnTo>
                    <a:pt x="77" y="22"/>
                  </a:lnTo>
                  <a:lnTo>
                    <a:pt x="83" y="19"/>
                  </a:lnTo>
                  <a:lnTo>
                    <a:pt x="90" y="16"/>
                  </a:lnTo>
                  <a:lnTo>
                    <a:pt x="96" y="13"/>
                  </a:lnTo>
                  <a:lnTo>
                    <a:pt x="102" y="11"/>
                  </a:lnTo>
                  <a:lnTo>
                    <a:pt x="109" y="9"/>
                  </a:lnTo>
                  <a:lnTo>
                    <a:pt x="115" y="6"/>
                  </a:lnTo>
                  <a:lnTo>
                    <a:pt x="121" y="4"/>
                  </a:lnTo>
                  <a:lnTo>
                    <a:pt x="126" y="2"/>
                  </a:lnTo>
                  <a:lnTo>
                    <a:pt x="13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5" name="Freeform 61"/>
            <p:cNvSpPr>
              <a:spLocks/>
            </p:cNvSpPr>
            <p:nvPr/>
          </p:nvSpPr>
          <p:spPr bwMode="auto">
            <a:xfrm>
              <a:off x="3176" y="2603"/>
              <a:ext cx="158" cy="161"/>
            </a:xfrm>
            <a:custGeom>
              <a:avLst/>
              <a:gdLst>
                <a:gd name="T0" fmla="*/ 0 w 135"/>
                <a:gd name="T1" fmla="*/ 0 h 143"/>
                <a:gd name="T2" fmla="*/ 8 w 135"/>
                <a:gd name="T3" fmla="*/ 14 h 143"/>
                <a:gd name="T4" fmla="*/ 13 w 135"/>
                <a:gd name="T5" fmla="*/ 21 h 143"/>
                <a:gd name="T6" fmla="*/ 16 w 135"/>
                <a:gd name="T7" fmla="*/ 29 h 143"/>
                <a:gd name="T8" fmla="*/ 21 w 135"/>
                <a:gd name="T9" fmla="*/ 37 h 143"/>
                <a:gd name="T10" fmla="*/ 25 w 135"/>
                <a:gd name="T11" fmla="*/ 44 h 143"/>
                <a:gd name="T12" fmla="*/ 30 w 135"/>
                <a:gd name="T13" fmla="*/ 52 h 143"/>
                <a:gd name="T14" fmla="*/ 34 w 135"/>
                <a:gd name="T15" fmla="*/ 60 h 143"/>
                <a:gd name="T16" fmla="*/ 39 w 135"/>
                <a:gd name="T17" fmla="*/ 66 h 143"/>
                <a:gd name="T18" fmla="*/ 43 w 135"/>
                <a:gd name="T19" fmla="*/ 73 h 143"/>
                <a:gd name="T20" fmla="*/ 48 w 135"/>
                <a:gd name="T21" fmla="*/ 81 h 143"/>
                <a:gd name="T22" fmla="*/ 51 w 135"/>
                <a:gd name="T23" fmla="*/ 89 h 143"/>
                <a:gd name="T24" fmla="*/ 57 w 135"/>
                <a:gd name="T25" fmla="*/ 97 h 143"/>
                <a:gd name="T26" fmla="*/ 63 w 135"/>
                <a:gd name="T27" fmla="*/ 104 h 143"/>
                <a:gd name="T28" fmla="*/ 67 w 135"/>
                <a:gd name="T29" fmla="*/ 110 h 143"/>
                <a:gd name="T30" fmla="*/ 73 w 135"/>
                <a:gd name="T31" fmla="*/ 117 h 143"/>
                <a:gd name="T32" fmla="*/ 78 w 135"/>
                <a:gd name="T33" fmla="*/ 123 h 143"/>
                <a:gd name="T34" fmla="*/ 83 w 135"/>
                <a:gd name="T35" fmla="*/ 129 h 143"/>
                <a:gd name="T36" fmla="*/ 89 w 135"/>
                <a:gd name="T37" fmla="*/ 135 h 143"/>
                <a:gd name="T38" fmla="*/ 96 w 135"/>
                <a:gd name="T39" fmla="*/ 142 h 143"/>
                <a:gd name="T40" fmla="*/ 102 w 135"/>
                <a:gd name="T41" fmla="*/ 147 h 143"/>
                <a:gd name="T42" fmla="*/ 108 w 135"/>
                <a:gd name="T43" fmla="*/ 152 h 143"/>
                <a:gd name="T44" fmla="*/ 115 w 135"/>
                <a:gd name="T45" fmla="*/ 158 h 143"/>
                <a:gd name="T46" fmla="*/ 121 w 135"/>
                <a:gd name="T47" fmla="*/ 161 h 143"/>
                <a:gd name="T48" fmla="*/ 129 w 135"/>
                <a:gd name="T49" fmla="*/ 164 h 143"/>
                <a:gd name="T50" fmla="*/ 136 w 135"/>
                <a:gd name="T51" fmla="*/ 169 h 143"/>
                <a:gd name="T52" fmla="*/ 143 w 135"/>
                <a:gd name="T53" fmla="*/ 172 h 143"/>
                <a:gd name="T54" fmla="*/ 151 w 135"/>
                <a:gd name="T55" fmla="*/ 175 h 143"/>
                <a:gd name="T56" fmla="*/ 159 w 135"/>
                <a:gd name="T57" fmla="*/ 178 h 143"/>
                <a:gd name="T58" fmla="*/ 167 w 135"/>
                <a:gd name="T59" fmla="*/ 179 h 143"/>
                <a:gd name="T60" fmla="*/ 176 w 135"/>
                <a:gd name="T61" fmla="*/ 180 h 143"/>
                <a:gd name="T62" fmla="*/ 184 w 135"/>
                <a:gd name="T63" fmla="*/ 180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5" h="143">
                  <a:moveTo>
                    <a:pt x="0" y="0"/>
                  </a:moveTo>
                  <a:lnTo>
                    <a:pt x="6" y="11"/>
                  </a:lnTo>
                  <a:lnTo>
                    <a:pt x="9" y="17"/>
                  </a:lnTo>
                  <a:lnTo>
                    <a:pt x="12" y="23"/>
                  </a:lnTo>
                  <a:lnTo>
                    <a:pt x="15" y="29"/>
                  </a:lnTo>
                  <a:lnTo>
                    <a:pt x="18" y="35"/>
                  </a:lnTo>
                  <a:lnTo>
                    <a:pt x="22" y="41"/>
                  </a:lnTo>
                  <a:lnTo>
                    <a:pt x="25" y="47"/>
                  </a:lnTo>
                  <a:lnTo>
                    <a:pt x="28" y="52"/>
                  </a:lnTo>
                  <a:lnTo>
                    <a:pt x="32" y="58"/>
                  </a:lnTo>
                  <a:lnTo>
                    <a:pt x="35" y="64"/>
                  </a:lnTo>
                  <a:lnTo>
                    <a:pt x="38" y="70"/>
                  </a:lnTo>
                  <a:lnTo>
                    <a:pt x="42" y="76"/>
                  </a:lnTo>
                  <a:lnTo>
                    <a:pt x="46" y="82"/>
                  </a:lnTo>
                  <a:lnTo>
                    <a:pt x="49" y="87"/>
                  </a:lnTo>
                  <a:lnTo>
                    <a:pt x="53" y="92"/>
                  </a:lnTo>
                  <a:lnTo>
                    <a:pt x="57" y="97"/>
                  </a:lnTo>
                  <a:lnTo>
                    <a:pt x="61" y="102"/>
                  </a:lnTo>
                  <a:lnTo>
                    <a:pt x="65" y="107"/>
                  </a:lnTo>
                  <a:lnTo>
                    <a:pt x="70" y="112"/>
                  </a:lnTo>
                  <a:lnTo>
                    <a:pt x="74" y="116"/>
                  </a:lnTo>
                  <a:lnTo>
                    <a:pt x="79" y="120"/>
                  </a:lnTo>
                  <a:lnTo>
                    <a:pt x="84" y="124"/>
                  </a:lnTo>
                  <a:lnTo>
                    <a:pt x="88" y="127"/>
                  </a:lnTo>
                  <a:lnTo>
                    <a:pt x="94" y="130"/>
                  </a:lnTo>
                  <a:lnTo>
                    <a:pt x="99" y="133"/>
                  </a:lnTo>
                  <a:lnTo>
                    <a:pt x="104" y="136"/>
                  </a:lnTo>
                  <a:lnTo>
                    <a:pt x="110" y="138"/>
                  </a:lnTo>
                  <a:lnTo>
                    <a:pt x="116" y="140"/>
                  </a:lnTo>
                  <a:lnTo>
                    <a:pt x="122" y="141"/>
                  </a:lnTo>
                  <a:lnTo>
                    <a:pt x="128" y="142"/>
                  </a:lnTo>
                  <a:lnTo>
                    <a:pt x="134" y="1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6" name="Freeform 62"/>
            <p:cNvSpPr>
              <a:spLocks/>
            </p:cNvSpPr>
            <p:nvPr/>
          </p:nvSpPr>
          <p:spPr bwMode="auto">
            <a:xfrm>
              <a:off x="3445" y="2710"/>
              <a:ext cx="612" cy="149"/>
            </a:xfrm>
            <a:custGeom>
              <a:avLst/>
              <a:gdLst>
                <a:gd name="T0" fmla="*/ 0 w 523"/>
                <a:gd name="T1" fmla="*/ 37 h 132"/>
                <a:gd name="T2" fmla="*/ 19 w 523"/>
                <a:gd name="T3" fmla="*/ 77 h 132"/>
                <a:gd name="T4" fmla="*/ 33 w 523"/>
                <a:gd name="T5" fmla="*/ 95 h 132"/>
                <a:gd name="T6" fmla="*/ 49 w 523"/>
                <a:gd name="T7" fmla="*/ 108 h 132"/>
                <a:gd name="T8" fmla="*/ 66 w 523"/>
                <a:gd name="T9" fmla="*/ 122 h 132"/>
                <a:gd name="T10" fmla="*/ 85 w 523"/>
                <a:gd name="T11" fmla="*/ 134 h 132"/>
                <a:gd name="T12" fmla="*/ 106 w 523"/>
                <a:gd name="T13" fmla="*/ 144 h 132"/>
                <a:gd name="T14" fmla="*/ 129 w 523"/>
                <a:gd name="T15" fmla="*/ 151 h 132"/>
                <a:gd name="T16" fmla="*/ 153 w 523"/>
                <a:gd name="T17" fmla="*/ 158 h 132"/>
                <a:gd name="T18" fmla="*/ 178 w 523"/>
                <a:gd name="T19" fmla="*/ 161 h 132"/>
                <a:gd name="T20" fmla="*/ 204 w 523"/>
                <a:gd name="T21" fmla="*/ 166 h 132"/>
                <a:gd name="T22" fmla="*/ 232 w 523"/>
                <a:gd name="T23" fmla="*/ 167 h 132"/>
                <a:gd name="T24" fmla="*/ 259 w 523"/>
                <a:gd name="T25" fmla="*/ 167 h 132"/>
                <a:gd name="T26" fmla="*/ 288 w 523"/>
                <a:gd name="T27" fmla="*/ 167 h 132"/>
                <a:gd name="T28" fmla="*/ 316 w 523"/>
                <a:gd name="T29" fmla="*/ 165 h 132"/>
                <a:gd name="T30" fmla="*/ 345 w 523"/>
                <a:gd name="T31" fmla="*/ 160 h 132"/>
                <a:gd name="T32" fmla="*/ 373 w 523"/>
                <a:gd name="T33" fmla="*/ 157 h 132"/>
                <a:gd name="T34" fmla="*/ 403 w 523"/>
                <a:gd name="T35" fmla="*/ 150 h 132"/>
                <a:gd name="T36" fmla="*/ 432 w 523"/>
                <a:gd name="T37" fmla="*/ 144 h 132"/>
                <a:gd name="T38" fmla="*/ 460 w 523"/>
                <a:gd name="T39" fmla="*/ 137 h 132"/>
                <a:gd name="T40" fmla="*/ 488 w 523"/>
                <a:gd name="T41" fmla="*/ 129 h 132"/>
                <a:gd name="T42" fmla="*/ 515 w 523"/>
                <a:gd name="T43" fmla="*/ 119 h 132"/>
                <a:gd name="T44" fmla="*/ 541 w 523"/>
                <a:gd name="T45" fmla="*/ 109 h 132"/>
                <a:gd name="T46" fmla="*/ 566 w 523"/>
                <a:gd name="T47" fmla="*/ 98 h 132"/>
                <a:gd name="T48" fmla="*/ 590 w 523"/>
                <a:gd name="T49" fmla="*/ 88 h 132"/>
                <a:gd name="T50" fmla="*/ 613 w 523"/>
                <a:gd name="T51" fmla="*/ 77 h 132"/>
                <a:gd name="T52" fmla="*/ 635 w 523"/>
                <a:gd name="T53" fmla="*/ 63 h 132"/>
                <a:gd name="T54" fmla="*/ 654 w 523"/>
                <a:gd name="T55" fmla="*/ 52 h 132"/>
                <a:gd name="T56" fmla="*/ 673 w 523"/>
                <a:gd name="T57" fmla="*/ 40 h 132"/>
                <a:gd name="T58" fmla="*/ 689 w 523"/>
                <a:gd name="T59" fmla="*/ 26 h 132"/>
                <a:gd name="T60" fmla="*/ 702 w 523"/>
                <a:gd name="T61" fmla="*/ 12 h 132"/>
                <a:gd name="T62" fmla="*/ 715 w 523"/>
                <a:gd name="T63" fmla="*/ 0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3" h="132">
                  <a:moveTo>
                    <a:pt x="0" y="29"/>
                  </a:moveTo>
                  <a:lnTo>
                    <a:pt x="14" y="60"/>
                  </a:lnTo>
                  <a:lnTo>
                    <a:pt x="24" y="74"/>
                  </a:lnTo>
                  <a:lnTo>
                    <a:pt x="36" y="85"/>
                  </a:lnTo>
                  <a:lnTo>
                    <a:pt x="48" y="96"/>
                  </a:lnTo>
                  <a:lnTo>
                    <a:pt x="62" y="105"/>
                  </a:lnTo>
                  <a:lnTo>
                    <a:pt x="78" y="113"/>
                  </a:lnTo>
                  <a:lnTo>
                    <a:pt x="94" y="119"/>
                  </a:lnTo>
                  <a:lnTo>
                    <a:pt x="112" y="124"/>
                  </a:lnTo>
                  <a:lnTo>
                    <a:pt x="130" y="127"/>
                  </a:lnTo>
                  <a:lnTo>
                    <a:pt x="149" y="130"/>
                  </a:lnTo>
                  <a:lnTo>
                    <a:pt x="169" y="131"/>
                  </a:lnTo>
                  <a:lnTo>
                    <a:pt x="189" y="131"/>
                  </a:lnTo>
                  <a:lnTo>
                    <a:pt x="210" y="131"/>
                  </a:lnTo>
                  <a:lnTo>
                    <a:pt x="231" y="129"/>
                  </a:lnTo>
                  <a:lnTo>
                    <a:pt x="252" y="126"/>
                  </a:lnTo>
                  <a:lnTo>
                    <a:pt x="273" y="123"/>
                  </a:lnTo>
                  <a:lnTo>
                    <a:pt x="294" y="118"/>
                  </a:lnTo>
                  <a:lnTo>
                    <a:pt x="315" y="113"/>
                  </a:lnTo>
                  <a:lnTo>
                    <a:pt x="336" y="107"/>
                  </a:lnTo>
                  <a:lnTo>
                    <a:pt x="356" y="101"/>
                  </a:lnTo>
                  <a:lnTo>
                    <a:pt x="376" y="93"/>
                  </a:lnTo>
                  <a:lnTo>
                    <a:pt x="395" y="86"/>
                  </a:lnTo>
                  <a:lnTo>
                    <a:pt x="414" y="77"/>
                  </a:lnTo>
                  <a:lnTo>
                    <a:pt x="431" y="69"/>
                  </a:lnTo>
                  <a:lnTo>
                    <a:pt x="448" y="60"/>
                  </a:lnTo>
                  <a:lnTo>
                    <a:pt x="464" y="50"/>
                  </a:lnTo>
                  <a:lnTo>
                    <a:pt x="478" y="41"/>
                  </a:lnTo>
                  <a:lnTo>
                    <a:pt x="491" y="31"/>
                  </a:lnTo>
                  <a:lnTo>
                    <a:pt x="503" y="20"/>
                  </a:lnTo>
                  <a:lnTo>
                    <a:pt x="513" y="10"/>
                  </a:lnTo>
                  <a:lnTo>
                    <a:pt x="52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7" name="Freeform 63"/>
            <p:cNvSpPr>
              <a:spLocks/>
            </p:cNvSpPr>
            <p:nvPr/>
          </p:nvSpPr>
          <p:spPr bwMode="auto">
            <a:xfrm>
              <a:off x="3155" y="2570"/>
              <a:ext cx="69" cy="120"/>
            </a:xfrm>
            <a:custGeom>
              <a:avLst/>
              <a:gdLst>
                <a:gd name="T0" fmla="*/ 2 w 59"/>
                <a:gd name="T1" fmla="*/ 0 h 106"/>
                <a:gd name="T2" fmla="*/ 0 w 59"/>
                <a:gd name="T3" fmla="*/ 11 h 106"/>
                <a:gd name="T4" fmla="*/ 0 w 59"/>
                <a:gd name="T5" fmla="*/ 17 h 106"/>
                <a:gd name="T6" fmla="*/ 0 w 59"/>
                <a:gd name="T7" fmla="*/ 23 h 106"/>
                <a:gd name="T8" fmla="*/ 0 w 59"/>
                <a:gd name="T9" fmla="*/ 28 h 106"/>
                <a:gd name="T10" fmla="*/ 0 w 59"/>
                <a:gd name="T11" fmla="*/ 32 h 106"/>
                <a:gd name="T12" fmla="*/ 1 w 59"/>
                <a:gd name="T13" fmla="*/ 37 h 106"/>
                <a:gd name="T14" fmla="*/ 2 w 59"/>
                <a:gd name="T15" fmla="*/ 42 h 106"/>
                <a:gd name="T16" fmla="*/ 6 w 59"/>
                <a:gd name="T17" fmla="*/ 46 h 106"/>
                <a:gd name="T18" fmla="*/ 7 w 59"/>
                <a:gd name="T19" fmla="*/ 50 h 106"/>
                <a:gd name="T20" fmla="*/ 9 w 59"/>
                <a:gd name="T21" fmla="*/ 54 h 106"/>
                <a:gd name="T22" fmla="*/ 13 w 59"/>
                <a:gd name="T23" fmla="*/ 58 h 106"/>
                <a:gd name="T24" fmla="*/ 15 w 59"/>
                <a:gd name="T25" fmla="*/ 61 h 106"/>
                <a:gd name="T26" fmla="*/ 18 w 59"/>
                <a:gd name="T27" fmla="*/ 66 h 106"/>
                <a:gd name="T28" fmla="*/ 21 w 59"/>
                <a:gd name="T29" fmla="*/ 69 h 106"/>
                <a:gd name="T30" fmla="*/ 25 w 59"/>
                <a:gd name="T31" fmla="*/ 74 h 106"/>
                <a:gd name="T32" fmla="*/ 27 w 59"/>
                <a:gd name="T33" fmla="*/ 76 h 106"/>
                <a:gd name="T34" fmla="*/ 32 w 59"/>
                <a:gd name="T35" fmla="*/ 79 h 106"/>
                <a:gd name="T36" fmla="*/ 34 w 59"/>
                <a:gd name="T37" fmla="*/ 84 h 106"/>
                <a:gd name="T38" fmla="*/ 39 w 59"/>
                <a:gd name="T39" fmla="*/ 86 h 106"/>
                <a:gd name="T40" fmla="*/ 42 w 59"/>
                <a:gd name="T41" fmla="*/ 89 h 106"/>
                <a:gd name="T42" fmla="*/ 47 w 59"/>
                <a:gd name="T43" fmla="*/ 94 h 106"/>
                <a:gd name="T44" fmla="*/ 49 w 59"/>
                <a:gd name="T45" fmla="*/ 97 h 106"/>
                <a:gd name="T46" fmla="*/ 54 w 59"/>
                <a:gd name="T47" fmla="*/ 101 h 106"/>
                <a:gd name="T48" fmla="*/ 57 w 59"/>
                <a:gd name="T49" fmla="*/ 104 h 106"/>
                <a:gd name="T50" fmla="*/ 60 w 59"/>
                <a:gd name="T51" fmla="*/ 109 h 106"/>
                <a:gd name="T52" fmla="*/ 64 w 59"/>
                <a:gd name="T53" fmla="*/ 113 h 106"/>
                <a:gd name="T54" fmla="*/ 67 w 59"/>
                <a:gd name="T55" fmla="*/ 117 h 106"/>
                <a:gd name="T56" fmla="*/ 70 w 59"/>
                <a:gd name="T57" fmla="*/ 120 h 106"/>
                <a:gd name="T58" fmla="*/ 74 w 59"/>
                <a:gd name="T59" fmla="*/ 125 h 106"/>
                <a:gd name="T60" fmla="*/ 76 w 59"/>
                <a:gd name="T61" fmla="*/ 129 h 106"/>
                <a:gd name="T62" fmla="*/ 80 w 59"/>
                <a:gd name="T63" fmla="*/ 135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 h="106">
                  <a:moveTo>
                    <a:pt x="2" y="0"/>
                  </a:moveTo>
                  <a:lnTo>
                    <a:pt x="0" y="9"/>
                  </a:lnTo>
                  <a:lnTo>
                    <a:pt x="0" y="13"/>
                  </a:lnTo>
                  <a:lnTo>
                    <a:pt x="0" y="18"/>
                  </a:lnTo>
                  <a:lnTo>
                    <a:pt x="0" y="22"/>
                  </a:lnTo>
                  <a:lnTo>
                    <a:pt x="0" y="25"/>
                  </a:lnTo>
                  <a:lnTo>
                    <a:pt x="1" y="29"/>
                  </a:lnTo>
                  <a:lnTo>
                    <a:pt x="2" y="33"/>
                  </a:lnTo>
                  <a:lnTo>
                    <a:pt x="4" y="36"/>
                  </a:lnTo>
                  <a:lnTo>
                    <a:pt x="5" y="39"/>
                  </a:lnTo>
                  <a:lnTo>
                    <a:pt x="7" y="42"/>
                  </a:lnTo>
                  <a:lnTo>
                    <a:pt x="9" y="45"/>
                  </a:lnTo>
                  <a:lnTo>
                    <a:pt x="11" y="48"/>
                  </a:lnTo>
                  <a:lnTo>
                    <a:pt x="13" y="51"/>
                  </a:lnTo>
                  <a:lnTo>
                    <a:pt x="15" y="54"/>
                  </a:lnTo>
                  <a:lnTo>
                    <a:pt x="18" y="57"/>
                  </a:lnTo>
                  <a:lnTo>
                    <a:pt x="20" y="59"/>
                  </a:lnTo>
                  <a:lnTo>
                    <a:pt x="23" y="62"/>
                  </a:lnTo>
                  <a:lnTo>
                    <a:pt x="25" y="65"/>
                  </a:lnTo>
                  <a:lnTo>
                    <a:pt x="28" y="67"/>
                  </a:lnTo>
                  <a:lnTo>
                    <a:pt x="31" y="70"/>
                  </a:lnTo>
                  <a:lnTo>
                    <a:pt x="34" y="73"/>
                  </a:lnTo>
                  <a:lnTo>
                    <a:pt x="36" y="76"/>
                  </a:lnTo>
                  <a:lnTo>
                    <a:pt x="39" y="79"/>
                  </a:lnTo>
                  <a:lnTo>
                    <a:pt x="42" y="81"/>
                  </a:lnTo>
                  <a:lnTo>
                    <a:pt x="44" y="85"/>
                  </a:lnTo>
                  <a:lnTo>
                    <a:pt x="47" y="88"/>
                  </a:lnTo>
                  <a:lnTo>
                    <a:pt x="49" y="91"/>
                  </a:lnTo>
                  <a:lnTo>
                    <a:pt x="51" y="94"/>
                  </a:lnTo>
                  <a:lnTo>
                    <a:pt x="54" y="97"/>
                  </a:lnTo>
                  <a:lnTo>
                    <a:pt x="56" y="101"/>
                  </a:lnTo>
                  <a:lnTo>
                    <a:pt x="58" y="1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8" name="Freeform 64"/>
            <p:cNvSpPr>
              <a:spLocks/>
            </p:cNvSpPr>
            <p:nvPr/>
          </p:nvSpPr>
          <p:spPr bwMode="auto">
            <a:xfrm>
              <a:off x="5047" y="3151"/>
              <a:ext cx="520" cy="252"/>
            </a:xfrm>
            <a:custGeom>
              <a:avLst/>
              <a:gdLst>
                <a:gd name="T0" fmla="*/ 15 w 444"/>
                <a:gd name="T1" fmla="*/ 6 h 223"/>
                <a:gd name="T2" fmla="*/ 30 w 444"/>
                <a:gd name="T3" fmla="*/ 8 h 223"/>
                <a:gd name="T4" fmla="*/ 46 w 444"/>
                <a:gd name="T5" fmla="*/ 11 h 223"/>
                <a:gd name="T6" fmla="*/ 63 w 444"/>
                <a:gd name="T7" fmla="*/ 14 h 223"/>
                <a:gd name="T8" fmla="*/ 81 w 444"/>
                <a:gd name="T9" fmla="*/ 17 h 223"/>
                <a:gd name="T10" fmla="*/ 97 w 444"/>
                <a:gd name="T11" fmla="*/ 19 h 223"/>
                <a:gd name="T12" fmla="*/ 117 w 444"/>
                <a:gd name="T13" fmla="*/ 21 h 223"/>
                <a:gd name="T14" fmla="*/ 135 w 444"/>
                <a:gd name="T15" fmla="*/ 24 h 223"/>
                <a:gd name="T16" fmla="*/ 152 w 444"/>
                <a:gd name="T17" fmla="*/ 28 h 223"/>
                <a:gd name="T18" fmla="*/ 169 w 444"/>
                <a:gd name="T19" fmla="*/ 31 h 223"/>
                <a:gd name="T20" fmla="*/ 186 w 444"/>
                <a:gd name="T21" fmla="*/ 36 h 223"/>
                <a:gd name="T22" fmla="*/ 203 w 444"/>
                <a:gd name="T23" fmla="*/ 41 h 223"/>
                <a:gd name="T24" fmla="*/ 219 w 444"/>
                <a:gd name="T25" fmla="*/ 46 h 223"/>
                <a:gd name="T26" fmla="*/ 234 w 444"/>
                <a:gd name="T27" fmla="*/ 53 h 223"/>
                <a:gd name="T28" fmla="*/ 248 w 444"/>
                <a:gd name="T29" fmla="*/ 62 h 223"/>
                <a:gd name="T30" fmla="*/ 261 w 444"/>
                <a:gd name="T31" fmla="*/ 72 h 223"/>
                <a:gd name="T32" fmla="*/ 283 w 444"/>
                <a:gd name="T33" fmla="*/ 95 h 223"/>
                <a:gd name="T34" fmla="*/ 297 w 444"/>
                <a:gd name="T35" fmla="*/ 110 h 223"/>
                <a:gd name="T36" fmla="*/ 312 w 444"/>
                <a:gd name="T37" fmla="*/ 125 h 223"/>
                <a:gd name="T38" fmla="*/ 326 w 444"/>
                <a:gd name="T39" fmla="*/ 140 h 223"/>
                <a:gd name="T40" fmla="*/ 338 w 444"/>
                <a:gd name="T41" fmla="*/ 155 h 223"/>
                <a:gd name="T42" fmla="*/ 351 w 444"/>
                <a:gd name="T43" fmla="*/ 168 h 223"/>
                <a:gd name="T44" fmla="*/ 363 w 444"/>
                <a:gd name="T45" fmla="*/ 184 h 223"/>
                <a:gd name="T46" fmla="*/ 377 w 444"/>
                <a:gd name="T47" fmla="*/ 197 h 223"/>
                <a:gd name="T48" fmla="*/ 391 w 444"/>
                <a:gd name="T49" fmla="*/ 209 h 223"/>
                <a:gd name="T50" fmla="*/ 404 w 444"/>
                <a:gd name="T51" fmla="*/ 223 h 223"/>
                <a:gd name="T52" fmla="*/ 419 w 444"/>
                <a:gd name="T53" fmla="*/ 233 h 223"/>
                <a:gd name="T54" fmla="*/ 435 w 444"/>
                <a:gd name="T55" fmla="*/ 243 h 223"/>
                <a:gd name="T56" fmla="*/ 452 w 444"/>
                <a:gd name="T57" fmla="*/ 252 h 223"/>
                <a:gd name="T58" fmla="*/ 471 w 444"/>
                <a:gd name="T59" fmla="*/ 259 h 223"/>
                <a:gd name="T60" fmla="*/ 490 w 444"/>
                <a:gd name="T61" fmla="*/ 266 h 223"/>
                <a:gd name="T62" fmla="*/ 507 w 444"/>
                <a:gd name="T63" fmla="*/ 269 h 223"/>
                <a:gd name="T64" fmla="*/ 515 w 444"/>
                <a:gd name="T65" fmla="*/ 272 h 223"/>
                <a:gd name="T66" fmla="*/ 526 w 444"/>
                <a:gd name="T67" fmla="*/ 275 h 223"/>
                <a:gd name="T68" fmla="*/ 534 w 444"/>
                <a:gd name="T69" fmla="*/ 277 h 223"/>
                <a:gd name="T70" fmla="*/ 542 w 444"/>
                <a:gd name="T71" fmla="*/ 279 h 223"/>
                <a:gd name="T72" fmla="*/ 552 w 444"/>
                <a:gd name="T73" fmla="*/ 281 h 223"/>
                <a:gd name="T74" fmla="*/ 560 w 444"/>
                <a:gd name="T75" fmla="*/ 283 h 223"/>
                <a:gd name="T76" fmla="*/ 567 w 444"/>
                <a:gd name="T77" fmla="*/ 284 h 223"/>
                <a:gd name="T78" fmla="*/ 575 w 444"/>
                <a:gd name="T79" fmla="*/ 283 h 223"/>
                <a:gd name="T80" fmla="*/ 582 w 444"/>
                <a:gd name="T81" fmla="*/ 279 h 223"/>
                <a:gd name="T82" fmla="*/ 588 w 444"/>
                <a:gd name="T83" fmla="*/ 277 h 223"/>
                <a:gd name="T84" fmla="*/ 594 w 444"/>
                <a:gd name="T85" fmla="*/ 272 h 223"/>
                <a:gd name="T86" fmla="*/ 600 w 444"/>
                <a:gd name="T87" fmla="*/ 264 h 223"/>
                <a:gd name="T88" fmla="*/ 602 w 444"/>
                <a:gd name="T89" fmla="*/ 255 h 223"/>
                <a:gd name="T90" fmla="*/ 607 w 444"/>
                <a:gd name="T91" fmla="*/ 244 h 223"/>
                <a:gd name="T92" fmla="*/ 608 w 444"/>
                <a:gd name="T93" fmla="*/ 232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4" h="223">
                  <a:moveTo>
                    <a:pt x="0" y="0"/>
                  </a:moveTo>
                  <a:lnTo>
                    <a:pt x="11" y="4"/>
                  </a:lnTo>
                  <a:lnTo>
                    <a:pt x="16" y="5"/>
                  </a:lnTo>
                  <a:lnTo>
                    <a:pt x="22" y="6"/>
                  </a:lnTo>
                  <a:lnTo>
                    <a:pt x="27" y="8"/>
                  </a:lnTo>
                  <a:lnTo>
                    <a:pt x="33" y="9"/>
                  </a:lnTo>
                  <a:lnTo>
                    <a:pt x="40" y="10"/>
                  </a:lnTo>
                  <a:lnTo>
                    <a:pt x="46" y="11"/>
                  </a:lnTo>
                  <a:lnTo>
                    <a:pt x="52" y="12"/>
                  </a:lnTo>
                  <a:lnTo>
                    <a:pt x="59" y="13"/>
                  </a:lnTo>
                  <a:lnTo>
                    <a:pt x="65" y="14"/>
                  </a:lnTo>
                  <a:lnTo>
                    <a:pt x="71" y="15"/>
                  </a:lnTo>
                  <a:lnTo>
                    <a:pt x="78" y="16"/>
                  </a:lnTo>
                  <a:lnTo>
                    <a:pt x="85" y="17"/>
                  </a:lnTo>
                  <a:lnTo>
                    <a:pt x="91" y="18"/>
                  </a:lnTo>
                  <a:lnTo>
                    <a:pt x="98" y="19"/>
                  </a:lnTo>
                  <a:lnTo>
                    <a:pt x="104" y="20"/>
                  </a:lnTo>
                  <a:lnTo>
                    <a:pt x="111" y="22"/>
                  </a:lnTo>
                  <a:lnTo>
                    <a:pt x="117" y="23"/>
                  </a:lnTo>
                  <a:lnTo>
                    <a:pt x="123" y="24"/>
                  </a:lnTo>
                  <a:lnTo>
                    <a:pt x="130" y="26"/>
                  </a:lnTo>
                  <a:lnTo>
                    <a:pt x="136" y="28"/>
                  </a:lnTo>
                  <a:lnTo>
                    <a:pt x="142" y="30"/>
                  </a:lnTo>
                  <a:lnTo>
                    <a:pt x="148" y="32"/>
                  </a:lnTo>
                  <a:lnTo>
                    <a:pt x="154" y="34"/>
                  </a:lnTo>
                  <a:lnTo>
                    <a:pt x="160" y="36"/>
                  </a:lnTo>
                  <a:lnTo>
                    <a:pt x="165" y="39"/>
                  </a:lnTo>
                  <a:lnTo>
                    <a:pt x="171" y="42"/>
                  </a:lnTo>
                  <a:lnTo>
                    <a:pt x="176" y="46"/>
                  </a:lnTo>
                  <a:lnTo>
                    <a:pt x="181" y="49"/>
                  </a:lnTo>
                  <a:lnTo>
                    <a:pt x="185" y="53"/>
                  </a:lnTo>
                  <a:lnTo>
                    <a:pt x="190" y="57"/>
                  </a:lnTo>
                  <a:lnTo>
                    <a:pt x="201" y="68"/>
                  </a:lnTo>
                  <a:lnTo>
                    <a:pt x="207" y="74"/>
                  </a:lnTo>
                  <a:lnTo>
                    <a:pt x="212" y="80"/>
                  </a:lnTo>
                  <a:lnTo>
                    <a:pt x="217" y="86"/>
                  </a:lnTo>
                  <a:lnTo>
                    <a:pt x="222" y="92"/>
                  </a:lnTo>
                  <a:lnTo>
                    <a:pt x="227" y="98"/>
                  </a:lnTo>
                  <a:lnTo>
                    <a:pt x="232" y="104"/>
                  </a:lnTo>
                  <a:lnTo>
                    <a:pt x="237" y="110"/>
                  </a:lnTo>
                  <a:lnTo>
                    <a:pt x="242" y="115"/>
                  </a:lnTo>
                  <a:lnTo>
                    <a:pt x="247" y="121"/>
                  </a:lnTo>
                  <a:lnTo>
                    <a:pt x="251" y="127"/>
                  </a:lnTo>
                  <a:lnTo>
                    <a:pt x="256" y="132"/>
                  </a:lnTo>
                  <a:lnTo>
                    <a:pt x="261" y="138"/>
                  </a:lnTo>
                  <a:lnTo>
                    <a:pt x="265" y="144"/>
                  </a:lnTo>
                  <a:lnTo>
                    <a:pt x="270" y="149"/>
                  </a:lnTo>
                  <a:lnTo>
                    <a:pt x="275" y="154"/>
                  </a:lnTo>
                  <a:lnTo>
                    <a:pt x="280" y="159"/>
                  </a:lnTo>
                  <a:lnTo>
                    <a:pt x="285" y="164"/>
                  </a:lnTo>
                  <a:lnTo>
                    <a:pt x="290" y="169"/>
                  </a:lnTo>
                  <a:lnTo>
                    <a:pt x="295" y="174"/>
                  </a:lnTo>
                  <a:lnTo>
                    <a:pt x="301" y="178"/>
                  </a:lnTo>
                  <a:lnTo>
                    <a:pt x="306" y="182"/>
                  </a:lnTo>
                  <a:lnTo>
                    <a:pt x="312" y="186"/>
                  </a:lnTo>
                  <a:lnTo>
                    <a:pt x="317" y="190"/>
                  </a:lnTo>
                  <a:lnTo>
                    <a:pt x="323" y="194"/>
                  </a:lnTo>
                  <a:lnTo>
                    <a:pt x="330" y="197"/>
                  </a:lnTo>
                  <a:lnTo>
                    <a:pt x="336" y="200"/>
                  </a:lnTo>
                  <a:lnTo>
                    <a:pt x="343" y="203"/>
                  </a:lnTo>
                  <a:lnTo>
                    <a:pt x="349" y="205"/>
                  </a:lnTo>
                  <a:lnTo>
                    <a:pt x="357" y="208"/>
                  </a:lnTo>
                  <a:lnTo>
                    <a:pt x="364" y="210"/>
                  </a:lnTo>
                  <a:lnTo>
                    <a:pt x="370" y="211"/>
                  </a:lnTo>
                  <a:lnTo>
                    <a:pt x="373" y="212"/>
                  </a:lnTo>
                  <a:lnTo>
                    <a:pt x="376" y="213"/>
                  </a:lnTo>
                  <a:lnTo>
                    <a:pt x="379" y="214"/>
                  </a:lnTo>
                  <a:lnTo>
                    <a:pt x="383" y="215"/>
                  </a:lnTo>
                  <a:lnTo>
                    <a:pt x="386" y="216"/>
                  </a:lnTo>
                  <a:lnTo>
                    <a:pt x="389" y="217"/>
                  </a:lnTo>
                  <a:lnTo>
                    <a:pt x="392" y="218"/>
                  </a:lnTo>
                  <a:lnTo>
                    <a:pt x="395" y="219"/>
                  </a:lnTo>
                  <a:lnTo>
                    <a:pt x="399" y="220"/>
                  </a:lnTo>
                  <a:lnTo>
                    <a:pt x="402" y="220"/>
                  </a:lnTo>
                  <a:lnTo>
                    <a:pt x="405" y="221"/>
                  </a:lnTo>
                  <a:lnTo>
                    <a:pt x="408" y="221"/>
                  </a:lnTo>
                  <a:lnTo>
                    <a:pt x="411" y="221"/>
                  </a:lnTo>
                  <a:lnTo>
                    <a:pt x="413" y="222"/>
                  </a:lnTo>
                  <a:lnTo>
                    <a:pt x="416" y="221"/>
                  </a:lnTo>
                  <a:lnTo>
                    <a:pt x="419" y="221"/>
                  </a:lnTo>
                  <a:lnTo>
                    <a:pt x="421" y="220"/>
                  </a:lnTo>
                  <a:lnTo>
                    <a:pt x="424" y="219"/>
                  </a:lnTo>
                  <a:lnTo>
                    <a:pt x="427" y="218"/>
                  </a:lnTo>
                  <a:lnTo>
                    <a:pt x="429" y="217"/>
                  </a:lnTo>
                  <a:lnTo>
                    <a:pt x="431" y="215"/>
                  </a:lnTo>
                  <a:lnTo>
                    <a:pt x="433" y="213"/>
                  </a:lnTo>
                  <a:lnTo>
                    <a:pt x="435" y="210"/>
                  </a:lnTo>
                  <a:lnTo>
                    <a:pt x="437" y="207"/>
                  </a:lnTo>
                  <a:lnTo>
                    <a:pt x="438" y="204"/>
                  </a:lnTo>
                  <a:lnTo>
                    <a:pt x="439" y="200"/>
                  </a:lnTo>
                  <a:lnTo>
                    <a:pt x="441" y="196"/>
                  </a:lnTo>
                  <a:lnTo>
                    <a:pt x="442" y="191"/>
                  </a:lnTo>
                  <a:lnTo>
                    <a:pt x="443" y="186"/>
                  </a:lnTo>
                  <a:lnTo>
                    <a:pt x="443" y="181"/>
                  </a:lnTo>
                </a:path>
              </a:pathLst>
            </a:custGeom>
            <a:solidFill>
              <a:srgbClr val="FFFFFF">
                <a:alpha val="50195"/>
              </a:srgbClr>
            </a:solidFill>
            <a:ln>
              <a:noFill/>
            </a:ln>
            <a:effectLst/>
            <a:extLst>
              <a:ext uri="{91240B29-F687-4F45-9708-019B960494DF}">
                <a14:hiddenLine xmlns:a14="http://schemas.microsoft.com/office/drawing/2010/main" w="74930" cap="flat" cmpd="sng">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69" name="Freeform 65"/>
            <p:cNvSpPr>
              <a:spLocks/>
            </p:cNvSpPr>
            <p:nvPr/>
          </p:nvSpPr>
          <p:spPr bwMode="auto">
            <a:xfrm>
              <a:off x="5558" y="3270"/>
              <a:ext cx="176" cy="79"/>
            </a:xfrm>
            <a:custGeom>
              <a:avLst/>
              <a:gdLst>
                <a:gd name="T0" fmla="*/ 0 w 151"/>
                <a:gd name="T1" fmla="*/ 86 h 70"/>
                <a:gd name="T2" fmla="*/ 14 w 151"/>
                <a:gd name="T3" fmla="*/ 86 h 70"/>
                <a:gd name="T4" fmla="*/ 22 w 151"/>
                <a:gd name="T5" fmla="*/ 86 h 70"/>
                <a:gd name="T6" fmla="*/ 28 w 151"/>
                <a:gd name="T7" fmla="*/ 87 h 70"/>
                <a:gd name="T8" fmla="*/ 36 w 151"/>
                <a:gd name="T9" fmla="*/ 87 h 70"/>
                <a:gd name="T10" fmla="*/ 43 w 151"/>
                <a:gd name="T11" fmla="*/ 87 h 70"/>
                <a:gd name="T12" fmla="*/ 51 w 151"/>
                <a:gd name="T13" fmla="*/ 88 h 70"/>
                <a:gd name="T14" fmla="*/ 58 w 151"/>
                <a:gd name="T15" fmla="*/ 88 h 70"/>
                <a:gd name="T16" fmla="*/ 66 w 151"/>
                <a:gd name="T17" fmla="*/ 88 h 70"/>
                <a:gd name="T18" fmla="*/ 73 w 151"/>
                <a:gd name="T19" fmla="*/ 87 h 70"/>
                <a:gd name="T20" fmla="*/ 82 w 151"/>
                <a:gd name="T21" fmla="*/ 87 h 70"/>
                <a:gd name="T22" fmla="*/ 89 w 151"/>
                <a:gd name="T23" fmla="*/ 87 h 70"/>
                <a:gd name="T24" fmla="*/ 97 w 151"/>
                <a:gd name="T25" fmla="*/ 86 h 70"/>
                <a:gd name="T26" fmla="*/ 104 w 151"/>
                <a:gd name="T27" fmla="*/ 84 h 70"/>
                <a:gd name="T28" fmla="*/ 110 w 151"/>
                <a:gd name="T29" fmla="*/ 82 h 70"/>
                <a:gd name="T30" fmla="*/ 118 w 151"/>
                <a:gd name="T31" fmla="*/ 81 h 70"/>
                <a:gd name="T32" fmla="*/ 124 w 151"/>
                <a:gd name="T33" fmla="*/ 79 h 70"/>
                <a:gd name="T34" fmla="*/ 132 w 151"/>
                <a:gd name="T35" fmla="*/ 78 h 70"/>
                <a:gd name="T36" fmla="*/ 138 w 151"/>
                <a:gd name="T37" fmla="*/ 76 h 70"/>
                <a:gd name="T38" fmla="*/ 145 w 151"/>
                <a:gd name="T39" fmla="*/ 71 h 70"/>
                <a:gd name="T40" fmla="*/ 150 w 151"/>
                <a:gd name="T41" fmla="*/ 69 h 70"/>
                <a:gd name="T42" fmla="*/ 156 w 151"/>
                <a:gd name="T43" fmla="*/ 65 h 70"/>
                <a:gd name="T44" fmla="*/ 163 w 151"/>
                <a:gd name="T45" fmla="*/ 60 h 70"/>
                <a:gd name="T46" fmla="*/ 169 w 151"/>
                <a:gd name="T47" fmla="*/ 56 h 70"/>
                <a:gd name="T48" fmla="*/ 174 w 151"/>
                <a:gd name="T49" fmla="*/ 51 h 70"/>
                <a:gd name="T50" fmla="*/ 179 w 151"/>
                <a:gd name="T51" fmla="*/ 45 h 70"/>
                <a:gd name="T52" fmla="*/ 183 w 151"/>
                <a:gd name="T53" fmla="*/ 40 h 70"/>
                <a:gd name="T54" fmla="*/ 189 w 151"/>
                <a:gd name="T55" fmla="*/ 32 h 70"/>
                <a:gd name="T56" fmla="*/ 193 w 151"/>
                <a:gd name="T57" fmla="*/ 24 h 70"/>
                <a:gd name="T58" fmla="*/ 197 w 151"/>
                <a:gd name="T59" fmla="*/ 17 h 70"/>
                <a:gd name="T60" fmla="*/ 199 w 151"/>
                <a:gd name="T61" fmla="*/ 9 h 70"/>
                <a:gd name="T62" fmla="*/ 204 w 151"/>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1" h="70">
                  <a:moveTo>
                    <a:pt x="0" y="67"/>
                  </a:moveTo>
                  <a:lnTo>
                    <a:pt x="10" y="67"/>
                  </a:lnTo>
                  <a:lnTo>
                    <a:pt x="16" y="67"/>
                  </a:lnTo>
                  <a:lnTo>
                    <a:pt x="21" y="68"/>
                  </a:lnTo>
                  <a:lnTo>
                    <a:pt x="27" y="68"/>
                  </a:lnTo>
                  <a:lnTo>
                    <a:pt x="32" y="68"/>
                  </a:lnTo>
                  <a:lnTo>
                    <a:pt x="38" y="69"/>
                  </a:lnTo>
                  <a:lnTo>
                    <a:pt x="43" y="69"/>
                  </a:lnTo>
                  <a:lnTo>
                    <a:pt x="49" y="69"/>
                  </a:lnTo>
                  <a:lnTo>
                    <a:pt x="54" y="68"/>
                  </a:lnTo>
                  <a:lnTo>
                    <a:pt x="60" y="68"/>
                  </a:lnTo>
                  <a:lnTo>
                    <a:pt x="65" y="68"/>
                  </a:lnTo>
                  <a:lnTo>
                    <a:pt x="71" y="67"/>
                  </a:lnTo>
                  <a:lnTo>
                    <a:pt x="76" y="66"/>
                  </a:lnTo>
                  <a:lnTo>
                    <a:pt x="81" y="65"/>
                  </a:lnTo>
                  <a:lnTo>
                    <a:pt x="87" y="64"/>
                  </a:lnTo>
                  <a:lnTo>
                    <a:pt x="91" y="62"/>
                  </a:lnTo>
                  <a:lnTo>
                    <a:pt x="97" y="61"/>
                  </a:lnTo>
                  <a:lnTo>
                    <a:pt x="101" y="59"/>
                  </a:lnTo>
                  <a:lnTo>
                    <a:pt x="106" y="56"/>
                  </a:lnTo>
                  <a:lnTo>
                    <a:pt x="111" y="54"/>
                  </a:lnTo>
                  <a:lnTo>
                    <a:pt x="115" y="51"/>
                  </a:lnTo>
                  <a:lnTo>
                    <a:pt x="120" y="47"/>
                  </a:lnTo>
                  <a:lnTo>
                    <a:pt x="124" y="44"/>
                  </a:lnTo>
                  <a:lnTo>
                    <a:pt x="128" y="40"/>
                  </a:lnTo>
                  <a:lnTo>
                    <a:pt x="132" y="35"/>
                  </a:lnTo>
                  <a:lnTo>
                    <a:pt x="135" y="31"/>
                  </a:lnTo>
                  <a:lnTo>
                    <a:pt x="139" y="25"/>
                  </a:lnTo>
                  <a:lnTo>
                    <a:pt x="142" y="19"/>
                  </a:lnTo>
                  <a:lnTo>
                    <a:pt x="145" y="13"/>
                  </a:lnTo>
                  <a:lnTo>
                    <a:pt x="147" y="7"/>
                  </a:lnTo>
                  <a:lnTo>
                    <a:pt x="15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0" name="Freeform 66"/>
            <p:cNvSpPr>
              <a:spLocks/>
            </p:cNvSpPr>
            <p:nvPr/>
          </p:nvSpPr>
          <p:spPr bwMode="auto">
            <a:xfrm>
              <a:off x="5733" y="3205"/>
              <a:ext cx="75" cy="67"/>
            </a:xfrm>
            <a:custGeom>
              <a:avLst/>
              <a:gdLst>
                <a:gd name="T0" fmla="*/ 75 w 64"/>
                <a:gd name="T1" fmla="*/ 0 h 59"/>
                <a:gd name="T2" fmla="*/ 81 w 64"/>
                <a:gd name="T3" fmla="*/ 11 h 59"/>
                <a:gd name="T4" fmla="*/ 83 w 64"/>
                <a:gd name="T5" fmla="*/ 17 h 59"/>
                <a:gd name="T6" fmla="*/ 86 w 64"/>
                <a:gd name="T7" fmla="*/ 22 h 59"/>
                <a:gd name="T8" fmla="*/ 87 w 64"/>
                <a:gd name="T9" fmla="*/ 27 h 59"/>
                <a:gd name="T10" fmla="*/ 87 w 64"/>
                <a:gd name="T11" fmla="*/ 32 h 59"/>
                <a:gd name="T12" fmla="*/ 87 w 64"/>
                <a:gd name="T13" fmla="*/ 36 h 59"/>
                <a:gd name="T14" fmla="*/ 87 w 64"/>
                <a:gd name="T15" fmla="*/ 41 h 59"/>
                <a:gd name="T16" fmla="*/ 86 w 64"/>
                <a:gd name="T17" fmla="*/ 44 h 59"/>
                <a:gd name="T18" fmla="*/ 83 w 64"/>
                <a:gd name="T19" fmla="*/ 48 h 59"/>
                <a:gd name="T20" fmla="*/ 82 w 64"/>
                <a:gd name="T21" fmla="*/ 51 h 59"/>
                <a:gd name="T22" fmla="*/ 80 w 64"/>
                <a:gd name="T23" fmla="*/ 55 h 59"/>
                <a:gd name="T24" fmla="*/ 79 w 64"/>
                <a:gd name="T25" fmla="*/ 58 h 59"/>
                <a:gd name="T26" fmla="*/ 75 w 64"/>
                <a:gd name="T27" fmla="*/ 60 h 59"/>
                <a:gd name="T28" fmla="*/ 71 w 64"/>
                <a:gd name="T29" fmla="*/ 64 h 59"/>
                <a:gd name="T30" fmla="*/ 69 w 64"/>
                <a:gd name="T31" fmla="*/ 65 h 59"/>
                <a:gd name="T32" fmla="*/ 64 w 64"/>
                <a:gd name="T33" fmla="*/ 67 h 59"/>
                <a:gd name="T34" fmla="*/ 62 w 64"/>
                <a:gd name="T35" fmla="*/ 68 h 59"/>
                <a:gd name="T36" fmla="*/ 56 w 64"/>
                <a:gd name="T37" fmla="*/ 69 h 59"/>
                <a:gd name="T38" fmla="*/ 54 w 64"/>
                <a:gd name="T39" fmla="*/ 73 h 59"/>
                <a:gd name="T40" fmla="*/ 48 w 64"/>
                <a:gd name="T41" fmla="*/ 73 h 59"/>
                <a:gd name="T42" fmla="*/ 45 w 64"/>
                <a:gd name="T43" fmla="*/ 74 h 59"/>
                <a:gd name="T44" fmla="*/ 40 w 64"/>
                <a:gd name="T45" fmla="*/ 75 h 59"/>
                <a:gd name="T46" fmla="*/ 35 w 64"/>
                <a:gd name="T47" fmla="*/ 75 h 59"/>
                <a:gd name="T48" fmla="*/ 30 w 64"/>
                <a:gd name="T49" fmla="*/ 75 h 59"/>
                <a:gd name="T50" fmla="*/ 26 w 64"/>
                <a:gd name="T51" fmla="*/ 75 h 59"/>
                <a:gd name="T52" fmla="*/ 22 w 64"/>
                <a:gd name="T53" fmla="*/ 75 h 59"/>
                <a:gd name="T54" fmla="*/ 16 w 64"/>
                <a:gd name="T55" fmla="*/ 75 h 59"/>
                <a:gd name="T56" fmla="*/ 13 w 64"/>
                <a:gd name="T57" fmla="*/ 75 h 59"/>
                <a:gd name="T58" fmla="*/ 8 w 64"/>
                <a:gd name="T59" fmla="*/ 75 h 59"/>
                <a:gd name="T60" fmla="*/ 5 w 64"/>
                <a:gd name="T61" fmla="*/ 74 h 59"/>
                <a:gd name="T62" fmla="*/ 0 w 64"/>
                <a:gd name="T63" fmla="*/ 74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59">
                  <a:moveTo>
                    <a:pt x="55" y="0"/>
                  </a:moveTo>
                  <a:lnTo>
                    <a:pt x="59" y="9"/>
                  </a:lnTo>
                  <a:lnTo>
                    <a:pt x="61" y="13"/>
                  </a:lnTo>
                  <a:lnTo>
                    <a:pt x="62" y="17"/>
                  </a:lnTo>
                  <a:lnTo>
                    <a:pt x="63" y="21"/>
                  </a:lnTo>
                  <a:lnTo>
                    <a:pt x="63" y="25"/>
                  </a:lnTo>
                  <a:lnTo>
                    <a:pt x="63" y="28"/>
                  </a:lnTo>
                  <a:lnTo>
                    <a:pt x="63" y="32"/>
                  </a:lnTo>
                  <a:lnTo>
                    <a:pt x="62" y="34"/>
                  </a:lnTo>
                  <a:lnTo>
                    <a:pt x="61" y="37"/>
                  </a:lnTo>
                  <a:lnTo>
                    <a:pt x="60" y="40"/>
                  </a:lnTo>
                  <a:lnTo>
                    <a:pt x="58" y="42"/>
                  </a:lnTo>
                  <a:lnTo>
                    <a:pt x="57" y="45"/>
                  </a:lnTo>
                  <a:lnTo>
                    <a:pt x="55" y="47"/>
                  </a:lnTo>
                  <a:lnTo>
                    <a:pt x="52" y="49"/>
                  </a:lnTo>
                  <a:lnTo>
                    <a:pt x="50" y="50"/>
                  </a:lnTo>
                  <a:lnTo>
                    <a:pt x="47" y="52"/>
                  </a:lnTo>
                  <a:lnTo>
                    <a:pt x="45" y="53"/>
                  </a:lnTo>
                  <a:lnTo>
                    <a:pt x="41" y="54"/>
                  </a:lnTo>
                  <a:lnTo>
                    <a:pt x="39" y="56"/>
                  </a:lnTo>
                  <a:lnTo>
                    <a:pt x="35" y="56"/>
                  </a:lnTo>
                  <a:lnTo>
                    <a:pt x="32" y="57"/>
                  </a:lnTo>
                  <a:lnTo>
                    <a:pt x="29" y="58"/>
                  </a:lnTo>
                  <a:lnTo>
                    <a:pt x="26" y="58"/>
                  </a:lnTo>
                  <a:lnTo>
                    <a:pt x="22" y="58"/>
                  </a:lnTo>
                  <a:lnTo>
                    <a:pt x="19" y="58"/>
                  </a:lnTo>
                  <a:lnTo>
                    <a:pt x="16" y="58"/>
                  </a:lnTo>
                  <a:lnTo>
                    <a:pt x="12" y="58"/>
                  </a:lnTo>
                  <a:lnTo>
                    <a:pt x="9" y="58"/>
                  </a:lnTo>
                  <a:lnTo>
                    <a:pt x="6" y="58"/>
                  </a:lnTo>
                  <a:lnTo>
                    <a:pt x="3" y="57"/>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1" name="Freeform 67"/>
            <p:cNvSpPr>
              <a:spLocks/>
            </p:cNvSpPr>
            <p:nvPr/>
          </p:nvSpPr>
          <p:spPr bwMode="auto">
            <a:xfrm>
              <a:off x="5901" y="3021"/>
              <a:ext cx="30" cy="88"/>
            </a:xfrm>
            <a:custGeom>
              <a:avLst/>
              <a:gdLst>
                <a:gd name="T0" fmla="*/ 31 w 26"/>
                <a:gd name="T1" fmla="*/ 0 h 78"/>
                <a:gd name="T2" fmla="*/ 32 w 26"/>
                <a:gd name="T3" fmla="*/ 8 h 78"/>
                <a:gd name="T4" fmla="*/ 32 w 26"/>
                <a:gd name="T5" fmla="*/ 11 h 78"/>
                <a:gd name="T6" fmla="*/ 33 w 26"/>
                <a:gd name="T7" fmla="*/ 14 h 78"/>
                <a:gd name="T8" fmla="*/ 33 w 26"/>
                <a:gd name="T9" fmla="*/ 18 h 78"/>
                <a:gd name="T10" fmla="*/ 33 w 26"/>
                <a:gd name="T11" fmla="*/ 21 h 78"/>
                <a:gd name="T12" fmla="*/ 33 w 26"/>
                <a:gd name="T13" fmla="*/ 26 h 78"/>
                <a:gd name="T14" fmla="*/ 33 w 26"/>
                <a:gd name="T15" fmla="*/ 28 h 78"/>
                <a:gd name="T16" fmla="*/ 33 w 26"/>
                <a:gd name="T17" fmla="*/ 32 h 78"/>
                <a:gd name="T18" fmla="*/ 33 w 26"/>
                <a:gd name="T19" fmla="*/ 34 h 78"/>
                <a:gd name="T20" fmla="*/ 32 w 26"/>
                <a:gd name="T21" fmla="*/ 38 h 78"/>
                <a:gd name="T22" fmla="*/ 32 w 26"/>
                <a:gd name="T23" fmla="*/ 42 h 78"/>
                <a:gd name="T24" fmla="*/ 32 w 26"/>
                <a:gd name="T25" fmla="*/ 44 h 78"/>
                <a:gd name="T26" fmla="*/ 31 w 26"/>
                <a:gd name="T27" fmla="*/ 49 h 78"/>
                <a:gd name="T28" fmla="*/ 31 w 26"/>
                <a:gd name="T29" fmla="*/ 51 h 78"/>
                <a:gd name="T30" fmla="*/ 29 w 26"/>
                <a:gd name="T31" fmla="*/ 55 h 78"/>
                <a:gd name="T32" fmla="*/ 28 w 26"/>
                <a:gd name="T33" fmla="*/ 58 h 78"/>
                <a:gd name="T34" fmla="*/ 27 w 26"/>
                <a:gd name="T35" fmla="*/ 60 h 78"/>
                <a:gd name="T36" fmla="*/ 27 w 26"/>
                <a:gd name="T37" fmla="*/ 62 h 78"/>
                <a:gd name="T38" fmla="*/ 24 w 26"/>
                <a:gd name="T39" fmla="*/ 67 h 78"/>
                <a:gd name="T40" fmla="*/ 23 w 26"/>
                <a:gd name="T41" fmla="*/ 69 h 78"/>
                <a:gd name="T42" fmla="*/ 21 w 26"/>
                <a:gd name="T43" fmla="*/ 71 h 78"/>
                <a:gd name="T44" fmla="*/ 20 w 26"/>
                <a:gd name="T45" fmla="*/ 76 h 78"/>
                <a:gd name="T46" fmla="*/ 18 w 26"/>
                <a:gd name="T47" fmla="*/ 78 h 78"/>
                <a:gd name="T48" fmla="*/ 16 w 26"/>
                <a:gd name="T49" fmla="*/ 80 h 78"/>
                <a:gd name="T50" fmla="*/ 14 w 26"/>
                <a:gd name="T51" fmla="*/ 82 h 78"/>
                <a:gd name="T52" fmla="*/ 12 w 26"/>
                <a:gd name="T53" fmla="*/ 86 h 78"/>
                <a:gd name="T54" fmla="*/ 9 w 26"/>
                <a:gd name="T55" fmla="*/ 88 h 78"/>
                <a:gd name="T56" fmla="*/ 7 w 26"/>
                <a:gd name="T57" fmla="*/ 90 h 78"/>
                <a:gd name="T58" fmla="*/ 6 w 26"/>
                <a:gd name="T59" fmla="*/ 93 h 78"/>
                <a:gd name="T60" fmla="*/ 2 w 26"/>
                <a:gd name="T61" fmla="*/ 96 h 78"/>
                <a:gd name="T62" fmla="*/ 0 w 26"/>
                <a:gd name="T63" fmla="*/ 98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 h="78">
                  <a:moveTo>
                    <a:pt x="23" y="0"/>
                  </a:moveTo>
                  <a:lnTo>
                    <a:pt x="24" y="6"/>
                  </a:lnTo>
                  <a:lnTo>
                    <a:pt x="24" y="9"/>
                  </a:lnTo>
                  <a:lnTo>
                    <a:pt x="25" y="11"/>
                  </a:lnTo>
                  <a:lnTo>
                    <a:pt x="25" y="14"/>
                  </a:lnTo>
                  <a:lnTo>
                    <a:pt x="25" y="17"/>
                  </a:lnTo>
                  <a:lnTo>
                    <a:pt x="25" y="20"/>
                  </a:lnTo>
                  <a:lnTo>
                    <a:pt x="25" y="22"/>
                  </a:lnTo>
                  <a:lnTo>
                    <a:pt x="25" y="25"/>
                  </a:lnTo>
                  <a:lnTo>
                    <a:pt x="25" y="27"/>
                  </a:lnTo>
                  <a:lnTo>
                    <a:pt x="24" y="30"/>
                  </a:lnTo>
                  <a:lnTo>
                    <a:pt x="24" y="33"/>
                  </a:lnTo>
                  <a:lnTo>
                    <a:pt x="24" y="35"/>
                  </a:lnTo>
                  <a:lnTo>
                    <a:pt x="23" y="38"/>
                  </a:lnTo>
                  <a:lnTo>
                    <a:pt x="23" y="40"/>
                  </a:lnTo>
                  <a:lnTo>
                    <a:pt x="22" y="43"/>
                  </a:lnTo>
                  <a:lnTo>
                    <a:pt x="21" y="45"/>
                  </a:lnTo>
                  <a:lnTo>
                    <a:pt x="20" y="47"/>
                  </a:lnTo>
                  <a:lnTo>
                    <a:pt x="20" y="49"/>
                  </a:lnTo>
                  <a:lnTo>
                    <a:pt x="18" y="52"/>
                  </a:lnTo>
                  <a:lnTo>
                    <a:pt x="17" y="54"/>
                  </a:lnTo>
                  <a:lnTo>
                    <a:pt x="16" y="56"/>
                  </a:lnTo>
                  <a:lnTo>
                    <a:pt x="15" y="59"/>
                  </a:lnTo>
                  <a:lnTo>
                    <a:pt x="14" y="61"/>
                  </a:lnTo>
                  <a:lnTo>
                    <a:pt x="12" y="63"/>
                  </a:lnTo>
                  <a:lnTo>
                    <a:pt x="10" y="65"/>
                  </a:lnTo>
                  <a:lnTo>
                    <a:pt x="9" y="67"/>
                  </a:lnTo>
                  <a:lnTo>
                    <a:pt x="7" y="69"/>
                  </a:lnTo>
                  <a:lnTo>
                    <a:pt x="5" y="71"/>
                  </a:lnTo>
                  <a:lnTo>
                    <a:pt x="4"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2" name="Freeform 68"/>
            <p:cNvSpPr>
              <a:spLocks/>
            </p:cNvSpPr>
            <p:nvPr/>
          </p:nvSpPr>
          <p:spPr bwMode="auto">
            <a:xfrm>
              <a:off x="5937" y="2914"/>
              <a:ext cx="38" cy="77"/>
            </a:xfrm>
            <a:custGeom>
              <a:avLst/>
              <a:gdLst>
                <a:gd name="T0" fmla="*/ 10 w 33"/>
                <a:gd name="T1" fmla="*/ 0 h 68"/>
                <a:gd name="T2" fmla="*/ 18 w 33"/>
                <a:gd name="T3" fmla="*/ 7 h 68"/>
                <a:gd name="T4" fmla="*/ 23 w 33"/>
                <a:gd name="T5" fmla="*/ 10 h 68"/>
                <a:gd name="T6" fmla="*/ 25 w 33"/>
                <a:gd name="T7" fmla="*/ 12 h 68"/>
                <a:gd name="T8" fmla="*/ 28 w 33"/>
                <a:gd name="T9" fmla="*/ 17 h 68"/>
                <a:gd name="T10" fmla="*/ 30 w 33"/>
                <a:gd name="T11" fmla="*/ 19 h 68"/>
                <a:gd name="T12" fmla="*/ 33 w 33"/>
                <a:gd name="T13" fmla="*/ 23 h 68"/>
                <a:gd name="T14" fmla="*/ 36 w 33"/>
                <a:gd name="T15" fmla="*/ 26 h 68"/>
                <a:gd name="T16" fmla="*/ 37 w 33"/>
                <a:gd name="T17" fmla="*/ 28 h 68"/>
                <a:gd name="T18" fmla="*/ 38 w 33"/>
                <a:gd name="T19" fmla="*/ 32 h 68"/>
                <a:gd name="T20" fmla="*/ 40 w 33"/>
                <a:gd name="T21" fmla="*/ 35 h 68"/>
                <a:gd name="T22" fmla="*/ 41 w 33"/>
                <a:gd name="T23" fmla="*/ 37 h 68"/>
                <a:gd name="T24" fmla="*/ 41 w 33"/>
                <a:gd name="T25" fmla="*/ 41 h 68"/>
                <a:gd name="T26" fmla="*/ 43 w 33"/>
                <a:gd name="T27" fmla="*/ 44 h 68"/>
                <a:gd name="T28" fmla="*/ 43 w 33"/>
                <a:gd name="T29" fmla="*/ 46 h 68"/>
                <a:gd name="T30" fmla="*/ 43 w 33"/>
                <a:gd name="T31" fmla="*/ 49 h 68"/>
                <a:gd name="T32" fmla="*/ 41 w 33"/>
                <a:gd name="T33" fmla="*/ 51 h 68"/>
                <a:gd name="T34" fmla="*/ 41 w 33"/>
                <a:gd name="T35" fmla="*/ 54 h 68"/>
                <a:gd name="T36" fmla="*/ 40 w 33"/>
                <a:gd name="T37" fmla="*/ 57 h 68"/>
                <a:gd name="T38" fmla="*/ 38 w 33"/>
                <a:gd name="T39" fmla="*/ 59 h 68"/>
                <a:gd name="T40" fmla="*/ 37 w 33"/>
                <a:gd name="T41" fmla="*/ 61 h 68"/>
                <a:gd name="T42" fmla="*/ 35 w 33"/>
                <a:gd name="T43" fmla="*/ 65 h 68"/>
                <a:gd name="T44" fmla="*/ 33 w 33"/>
                <a:gd name="T45" fmla="*/ 67 h 68"/>
                <a:gd name="T46" fmla="*/ 30 w 33"/>
                <a:gd name="T47" fmla="*/ 69 h 68"/>
                <a:gd name="T48" fmla="*/ 28 w 33"/>
                <a:gd name="T49" fmla="*/ 70 h 68"/>
                <a:gd name="T50" fmla="*/ 24 w 33"/>
                <a:gd name="T51" fmla="*/ 74 h 68"/>
                <a:gd name="T52" fmla="*/ 21 w 33"/>
                <a:gd name="T53" fmla="*/ 76 h 68"/>
                <a:gd name="T54" fmla="*/ 17 w 33"/>
                <a:gd name="T55" fmla="*/ 77 h 68"/>
                <a:gd name="T56" fmla="*/ 14 w 33"/>
                <a:gd name="T57" fmla="*/ 79 h 68"/>
                <a:gd name="T58" fmla="*/ 9 w 33"/>
                <a:gd name="T59" fmla="*/ 82 h 68"/>
                <a:gd name="T60" fmla="*/ 3 w 33"/>
                <a:gd name="T61" fmla="*/ 84 h 68"/>
                <a:gd name="T62" fmla="*/ 0 w 33"/>
                <a:gd name="T63" fmla="*/ 86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68">
                  <a:moveTo>
                    <a:pt x="8" y="0"/>
                  </a:moveTo>
                  <a:lnTo>
                    <a:pt x="14" y="5"/>
                  </a:lnTo>
                  <a:lnTo>
                    <a:pt x="17" y="8"/>
                  </a:lnTo>
                  <a:lnTo>
                    <a:pt x="19" y="10"/>
                  </a:lnTo>
                  <a:lnTo>
                    <a:pt x="21" y="13"/>
                  </a:lnTo>
                  <a:lnTo>
                    <a:pt x="23" y="15"/>
                  </a:lnTo>
                  <a:lnTo>
                    <a:pt x="25" y="18"/>
                  </a:lnTo>
                  <a:lnTo>
                    <a:pt x="27" y="20"/>
                  </a:lnTo>
                  <a:lnTo>
                    <a:pt x="28" y="22"/>
                  </a:lnTo>
                  <a:lnTo>
                    <a:pt x="29" y="25"/>
                  </a:lnTo>
                  <a:lnTo>
                    <a:pt x="30" y="27"/>
                  </a:lnTo>
                  <a:lnTo>
                    <a:pt x="31" y="29"/>
                  </a:lnTo>
                  <a:lnTo>
                    <a:pt x="31" y="32"/>
                  </a:lnTo>
                  <a:lnTo>
                    <a:pt x="32" y="34"/>
                  </a:lnTo>
                  <a:lnTo>
                    <a:pt x="32" y="36"/>
                  </a:lnTo>
                  <a:lnTo>
                    <a:pt x="32" y="38"/>
                  </a:lnTo>
                  <a:lnTo>
                    <a:pt x="31" y="40"/>
                  </a:lnTo>
                  <a:lnTo>
                    <a:pt x="31" y="42"/>
                  </a:lnTo>
                  <a:lnTo>
                    <a:pt x="30" y="44"/>
                  </a:lnTo>
                  <a:lnTo>
                    <a:pt x="29" y="46"/>
                  </a:lnTo>
                  <a:lnTo>
                    <a:pt x="28" y="48"/>
                  </a:lnTo>
                  <a:lnTo>
                    <a:pt x="26" y="50"/>
                  </a:lnTo>
                  <a:lnTo>
                    <a:pt x="25" y="52"/>
                  </a:lnTo>
                  <a:lnTo>
                    <a:pt x="23" y="54"/>
                  </a:lnTo>
                  <a:lnTo>
                    <a:pt x="21" y="55"/>
                  </a:lnTo>
                  <a:lnTo>
                    <a:pt x="18" y="57"/>
                  </a:lnTo>
                  <a:lnTo>
                    <a:pt x="16" y="59"/>
                  </a:lnTo>
                  <a:lnTo>
                    <a:pt x="13" y="60"/>
                  </a:lnTo>
                  <a:lnTo>
                    <a:pt x="10" y="62"/>
                  </a:lnTo>
                  <a:lnTo>
                    <a:pt x="7" y="64"/>
                  </a:lnTo>
                  <a:lnTo>
                    <a:pt x="3" y="65"/>
                  </a:lnTo>
                  <a:lnTo>
                    <a:pt x="0" y="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3" name="Freeform 69"/>
            <p:cNvSpPr>
              <a:spLocks/>
            </p:cNvSpPr>
            <p:nvPr/>
          </p:nvSpPr>
          <p:spPr bwMode="auto">
            <a:xfrm>
              <a:off x="5956" y="2794"/>
              <a:ext cx="44" cy="121"/>
            </a:xfrm>
            <a:custGeom>
              <a:avLst/>
              <a:gdLst>
                <a:gd name="T0" fmla="*/ 0 w 38"/>
                <a:gd name="T1" fmla="*/ 2 h 108"/>
                <a:gd name="T2" fmla="*/ 12 w 38"/>
                <a:gd name="T3" fmla="*/ 0 h 108"/>
                <a:gd name="T4" fmla="*/ 17 w 38"/>
                <a:gd name="T5" fmla="*/ 1 h 108"/>
                <a:gd name="T6" fmla="*/ 23 w 38"/>
                <a:gd name="T7" fmla="*/ 2 h 108"/>
                <a:gd name="T8" fmla="*/ 27 w 38"/>
                <a:gd name="T9" fmla="*/ 3 h 108"/>
                <a:gd name="T10" fmla="*/ 31 w 38"/>
                <a:gd name="T11" fmla="*/ 8 h 108"/>
                <a:gd name="T12" fmla="*/ 35 w 38"/>
                <a:gd name="T13" fmla="*/ 11 h 108"/>
                <a:gd name="T14" fmla="*/ 37 w 38"/>
                <a:gd name="T15" fmla="*/ 15 h 108"/>
                <a:gd name="T16" fmla="*/ 41 w 38"/>
                <a:gd name="T17" fmla="*/ 20 h 108"/>
                <a:gd name="T18" fmla="*/ 43 w 38"/>
                <a:gd name="T19" fmla="*/ 25 h 108"/>
                <a:gd name="T20" fmla="*/ 44 w 38"/>
                <a:gd name="T21" fmla="*/ 31 h 108"/>
                <a:gd name="T22" fmla="*/ 47 w 38"/>
                <a:gd name="T23" fmla="*/ 36 h 108"/>
                <a:gd name="T24" fmla="*/ 49 w 38"/>
                <a:gd name="T25" fmla="*/ 44 h 108"/>
                <a:gd name="T26" fmla="*/ 49 w 38"/>
                <a:gd name="T27" fmla="*/ 50 h 108"/>
                <a:gd name="T28" fmla="*/ 50 w 38"/>
                <a:gd name="T29" fmla="*/ 56 h 108"/>
                <a:gd name="T30" fmla="*/ 50 w 38"/>
                <a:gd name="T31" fmla="*/ 64 h 108"/>
                <a:gd name="T32" fmla="*/ 50 w 38"/>
                <a:gd name="T33" fmla="*/ 71 h 108"/>
                <a:gd name="T34" fmla="*/ 49 w 38"/>
                <a:gd name="T35" fmla="*/ 77 h 108"/>
                <a:gd name="T36" fmla="*/ 47 w 38"/>
                <a:gd name="T37" fmla="*/ 84 h 108"/>
                <a:gd name="T38" fmla="*/ 45 w 38"/>
                <a:gd name="T39" fmla="*/ 91 h 108"/>
                <a:gd name="T40" fmla="*/ 44 w 38"/>
                <a:gd name="T41" fmla="*/ 96 h 108"/>
                <a:gd name="T42" fmla="*/ 42 w 38"/>
                <a:gd name="T43" fmla="*/ 103 h 108"/>
                <a:gd name="T44" fmla="*/ 39 w 38"/>
                <a:gd name="T45" fmla="*/ 109 h 108"/>
                <a:gd name="T46" fmla="*/ 36 w 38"/>
                <a:gd name="T47" fmla="*/ 114 h 108"/>
                <a:gd name="T48" fmla="*/ 34 w 38"/>
                <a:gd name="T49" fmla="*/ 119 h 108"/>
                <a:gd name="T50" fmla="*/ 29 w 38"/>
                <a:gd name="T51" fmla="*/ 124 h 108"/>
                <a:gd name="T52" fmla="*/ 25 w 38"/>
                <a:gd name="T53" fmla="*/ 127 h 108"/>
                <a:gd name="T54" fmla="*/ 20 w 38"/>
                <a:gd name="T55" fmla="*/ 131 h 108"/>
                <a:gd name="T56" fmla="*/ 16 w 38"/>
                <a:gd name="T57" fmla="*/ 132 h 108"/>
                <a:gd name="T58" fmla="*/ 10 w 38"/>
                <a:gd name="T59" fmla="*/ 134 h 108"/>
                <a:gd name="T60" fmla="*/ 6 w 38"/>
                <a:gd name="T61" fmla="*/ 134 h 108"/>
                <a:gd name="T62" fmla="*/ 0 w 38"/>
                <a:gd name="T63" fmla="*/ 134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8">
                  <a:moveTo>
                    <a:pt x="0" y="2"/>
                  </a:moveTo>
                  <a:lnTo>
                    <a:pt x="9" y="0"/>
                  </a:lnTo>
                  <a:lnTo>
                    <a:pt x="13" y="1"/>
                  </a:lnTo>
                  <a:lnTo>
                    <a:pt x="17" y="2"/>
                  </a:lnTo>
                  <a:lnTo>
                    <a:pt x="20" y="3"/>
                  </a:lnTo>
                  <a:lnTo>
                    <a:pt x="23" y="6"/>
                  </a:lnTo>
                  <a:lnTo>
                    <a:pt x="26" y="9"/>
                  </a:lnTo>
                  <a:lnTo>
                    <a:pt x="28" y="12"/>
                  </a:lnTo>
                  <a:lnTo>
                    <a:pt x="30" y="16"/>
                  </a:lnTo>
                  <a:lnTo>
                    <a:pt x="32" y="20"/>
                  </a:lnTo>
                  <a:lnTo>
                    <a:pt x="33" y="25"/>
                  </a:lnTo>
                  <a:lnTo>
                    <a:pt x="35" y="29"/>
                  </a:lnTo>
                  <a:lnTo>
                    <a:pt x="36" y="35"/>
                  </a:lnTo>
                  <a:lnTo>
                    <a:pt x="36" y="40"/>
                  </a:lnTo>
                  <a:lnTo>
                    <a:pt x="37" y="45"/>
                  </a:lnTo>
                  <a:lnTo>
                    <a:pt x="37" y="51"/>
                  </a:lnTo>
                  <a:lnTo>
                    <a:pt x="37" y="56"/>
                  </a:lnTo>
                  <a:lnTo>
                    <a:pt x="36" y="62"/>
                  </a:lnTo>
                  <a:lnTo>
                    <a:pt x="35" y="67"/>
                  </a:lnTo>
                  <a:lnTo>
                    <a:pt x="34" y="72"/>
                  </a:lnTo>
                  <a:lnTo>
                    <a:pt x="33" y="77"/>
                  </a:lnTo>
                  <a:lnTo>
                    <a:pt x="31" y="82"/>
                  </a:lnTo>
                  <a:lnTo>
                    <a:pt x="29" y="87"/>
                  </a:lnTo>
                  <a:lnTo>
                    <a:pt x="27" y="91"/>
                  </a:lnTo>
                  <a:lnTo>
                    <a:pt x="25" y="95"/>
                  </a:lnTo>
                  <a:lnTo>
                    <a:pt x="22" y="99"/>
                  </a:lnTo>
                  <a:lnTo>
                    <a:pt x="19" y="101"/>
                  </a:lnTo>
                  <a:lnTo>
                    <a:pt x="15" y="104"/>
                  </a:lnTo>
                  <a:lnTo>
                    <a:pt x="12" y="105"/>
                  </a:lnTo>
                  <a:lnTo>
                    <a:pt x="8" y="107"/>
                  </a:lnTo>
                  <a:lnTo>
                    <a:pt x="4" y="107"/>
                  </a:lnTo>
                  <a:lnTo>
                    <a:pt x="0" y="10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4" name="Freeform 70"/>
            <p:cNvSpPr>
              <a:spLocks/>
            </p:cNvSpPr>
            <p:nvPr/>
          </p:nvSpPr>
          <p:spPr bwMode="auto">
            <a:xfrm>
              <a:off x="5891" y="2706"/>
              <a:ext cx="66" cy="48"/>
            </a:xfrm>
            <a:custGeom>
              <a:avLst/>
              <a:gdLst>
                <a:gd name="T0" fmla="*/ 0 w 56"/>
                <a:gd name="T1" fmla="*/ 4 h 43"/>
                <a:gd name="T2" fmla="*/ 6 w 56"/>
                <a:gd name="T3" fmla="*/ 2 h 43"/>
                <a:gd name="T4" fmla="*/ 9 w 56"/>
                <a:gd name="T5" fmla="*/ 1 h 43"/>
                <a:gd name="T6" fmla="*/ 14 w 56"/>
                <a:gd name="T7" fmla="*/ 1 h 43"/>
                <a:gd name="T8" fmla="*/ 17 w 56"/>
                <a:gd name="T9" fmla="*/ 1 h 43"/>
                <a:gd name="T10" fmla="*/ 20 w 56"/>
                <a:gd name="T11" fmla="*/ 0 h 43"/>
                <a:gd name="T12" fmla="*/ 22 w 56"/>
                <a:gd name="T13" fmla="*/ 0 h 43"/>
                <a:gd name="T14" fmla="*/ 26 w 56"/>
                <a:gd name="T15" fmla="*/ 0 h 43"/>
                <a:gd name="T16" fmla="*/ 29 w 56"/>
                <a:gd name="T17" fmla="*/ 1 h 43"/>
                <a:gd name="T18" fmla="*/ 32 w 56"/>
                <a:gd name="T19" fmla="*/ 1 h 43"/>
                <a:gd name="T20" fmla="*/ 34 w 56"/>
                <a:gd name="T21" fmla="*/ 1 h 43"/>
                <a:gd name="T22" fmla="*/ 38 w 56"/>
                <a:gd name="T23" fmla="*/ 2 h 43"/>
                <a:gd name="T24" fmla="*/ 40 w 56"/>
                <a:gd name="T25" fmla="*/ 3 h 43"/>
                <a:gd name="T26" fmla="*/ 44 w 56"/>
                <a:gd name="T27" fmla="*/ 3 h 43"/>
                <a:gd name="T28" fmla="*/ 46 w 56"/>
                <a:gd name="T29" fmla="*/ 7 h 43"/>
                <a:gd name="T30" fmla="*/ 47 w 56"/>
                <a:gd name="T31" fmla="*/ 8 h 43"/>
                <a:gd name="T32" fmla="*/ 50 w 56"/>
                <a:gd name="T33" fmla="*/ 9 h 43"/>
                <a:gd name="T34" fmla="*/ 53 w 56"/>
                <a:gd name="T35" fmla="*/ 10 h 43"/>
                <a:gd name="T36" fmla="*/ 54 w 56"/>
                <a:gd name="T37" fmla="*/ 12 h 43"/>
                <a:gd name="T38" fmla="*/ 57 w 56"/>
                <a:gd name="T39" fmla="*/ 13 h 43"/>
                <a:gd name="T40" fmla="*/ 59 w 56"/>
                <a:gd name="T41" fmla="*/ 17 h 43"/>
                <a:gd name="T42" fmla="*/ 61 w 56"/>
                <a:gd name="T43" fmla="*/ 19 h 43"/>
                <a:gd name="T44" fmla="*/ 62 w 56"/>
                <a:gd name="T45" fmla="*/ 21 h 43"/>
                <a:gd name="T46" fmla="*/ 64 w 56"/>
                <a:gd name="T47" fmla="*/ 23 h 43"/>
                <a:gd name="T48" fmla="*/ 67 w 56"/>
                <a:gd name="T49" fmla="*/ 28 h 43"/>
                <a:gd name="T50" fmla="*/ 68 w 56"/>
                <a:gd name="T51" fmla="*/ 30 h 43"/>
                <a:gd name="T52" fmla="*/ 70 w 56"/>
                <a:gd name="T53" fmla="*/ 33 h 43"/>
                <a:gd name="T54" fmla="*/ 71 w 56"/>
                <a:gd name="T55" fmla="*/ 37 h 43"/>
                <a:gd name="T56" fmla="*/ 72 w 56"/>
                <a:gd name="T57" fmla="*/ 41 h 43"/>
                <a:gd name="T58" fmla="*/ 73 w 56"/>
                <a:gd name="T59" fmla="*/ 44 h 43"/>
                <a:gd name="T60" fmla="*/ 75 w 56"/>
                <a:gd name="T61" fmla="*/ 49 h 43"/>
                <a:gd name="T62" fmla="*/ 77 w 56"/>
                <a:gd name="T63" fmla="*/ 52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43">
                  <a:moveTo>
                    <a:pt x="0" y="4"/>
                  </a:moveTo>
                  <a:lnTo>
                    <a:pt x="4" y="2"/>
                  </a:lnTo>
                  <a:lnTo>
                    <a:pt x="7" y="1"/>
                  </a:lnTo>
                  <a:lnTo>
                    <a:pt x="10" y="1"/>
                  </a:lnTo>
                  <a:lnTo>
                    <a:pt x="12" y="1"/>
                  </a:lnTo>
                  <a:lnTo>
                    <a:pt x="14" y="0"/>
                  </a:lnTo>
                  <a:lnTo>
                    <a:pt x="16" y="0"/>
                  </a:lnTo>
                  <a:lnTo>
                    <a:pt x="19" y="0"/>
                  </a:lnTo>
                  <a:lnTo>
                    <a:pt x="21" y="1"/>
                  </a:lnTo>
                  <a:lnTo>
                    <a:pt x="23" y="1"/>
                  </a:lnTo>
                  <a:lnTo>
                    <a:pt x="25" y="1"/>
                  </a:lnTo>
                  <a:lnTo>
                    <a:pt x="27" y="2"/>
                  </a:lnTo>
                  <a:lnTo>
                    <a:pt x="29" y="3"/>
                  </a:lnTo>
                  <a:lnTo>
                    <a:pt x="31" y="3"/>
                  </a:lnTo>
                  <a:lnTo>
                    <a:pt x="33" y="5"/>
                  </a:lnTo>
                  <a:lnTo>
                    <a:pt x="34" y="6"/>
                  </a:lnTo>
                  <a:lnTo>
                    <a:pt x="36" y="7"/>
                  </a:lnTo>
                  <a:lnTo>
                    <a:pt x="38" y="8"/>
                  </a:lnTo>
                  <a:lnTo>
                    <a:pt x="39" y="10"/>
                  </a:lnTo>
                  <a:lnTo>
                    <a:pt x="41" y="11"/>
                  </a:lnTo>
                  <a:lnTo>
                    <a:pt x="42" y="13"/>
                  </a:lnTo>
                  <a:lnTo>
                    <a:pt x="44" y="15"/>
                  </a:lnTo>
                  <a:lnTo>
                    <a:pt x="45" y="17"/>
                  </a:lnTo>
                  <a:lnTo>
                    <a:pt x="46" y="19"/>
                  </a:lnTo>
                  <a:lnTo>
                    <a:pt x="48" y="22"/>
                  </a:lnTo>
                  <a:lnTo>
                    <a:pt x="49" y="24"/>
                  </a:lnTo>
                  <a:lnTo>
                    <a:pt x="50" y="27"/>
                  </a:lnTo>
                  <a:lnTo>
                    <a:pt x="51" y="30"/>
                  </a:lnTo>
                  <a:lnTo>
                    <a:pt x="52" y="33"/>
                  </a:lnTo>
                  <a:lnTo>
                    <a:pt x="53" y="35"/>
                  </a:lnTo>
                  <a:lnTo>
                    <a:pt x="54" y="39"/>
                  </a:lnTo>
                  <a:lnTo>
                    <a:pt x="55" y="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5" name="Freeform 71"/>
            <p:cNvSpPr>
              <a:spLocks/>
            </p:cNvSpPr>
            <p:nvPr/>
          </p:nvSpPr>
          <p:spPr bwMode="auto">
            <a:xfrm>
              <a:off x="5910" y="2704"/>
              <a:ext cx="47" cy="50"/>
            </a:xfrm>
            <a:custGeom>
              <a:avLst/>
              <a:gdLst>
                <a:gd name="T0" fmla="*/ 0 w 40"/>
                <a:gd name="T1" fmla="*/ 7 h 44"/>
                <a:gd name="T2" fmla="*/ 7 w 40"/>
                <a:gd name="T3" fmla="*/ 3 h 44"/>
                <a:gd name="T4" fmla="*/ 9 w 40"/>
                <a:gd name="T5" fmla="*/ 2 h 44"/>
                <a:gd name="T6" fmla="*/ 14 w 40"/>
                <a:gd name="T7" fmla="*/ 1 h 44"/>
                <a:gd name="T8" fmla="*/ 16 w 40"/>
                <a:gd name="T9" fmla="*/ 1 h 44"/>
                <a:gd name="T10" fmla="*/ 19 w 40"/>
                <a:gd name="T11" fmla="*/ 0 h 44"/>
                <a:gd name="T12" fmla="*/ 22 w 40"/>
                <a:gd name="T13" fmla="*/ 0 h 44"/>
                <a:gd name="T14" fmla="*/ 25 w 40"/>
                <a:gd name="T15" fmla="*/ 0 h 44"/>
                <a:gd name="T16" fmla="*/ 28 w 40"/>
                <a:gd name="T17" fmla="*/ 0 h 44"/>
                <a:gd name="T18" fmla="*/ 31 w 40"/>
                <a:gd name="T19" fmla="*/ 0 h 44"/>
                <a:gd name="T20" fmla="*/ 33 w 40"/>
                <a:gd name="T21" fmla="*/ 1 h 44"/>
                <a:gd name="T22" fmla="*/ 36 w 40"/>
                <a:gd name="T23" fmla="*/ 2 h 44"/>
                <a:gd name="T24" fmla="*/ 38 w 40"/>
                <a:gd name="T25" fmla="*/ 2 h 44"/>
                <a:gd name="T26" fmla="*/ 40 w 40"/>
                <a:gd name="T27" fmla="*/ 3 h 44"/>
                <a:gd name="T28" fmla="*/ 41 w 40"/>
                <a:gd name="T29" fmla="*/ 6 h 44"/>
                <a:gd name="T30" fmla="*/ 42 w 40"/>
                <a:gd name="T31" fmla="*/ 7 h 44"/>
                <a:gd name="T32" fmla="*/ 45 w 40"/>
                <a:gd name="T33" fmla="*/ 8 h 44"/>
                <a:gd name="T34" fmla="*/ 47 w 40"/>
                <a:gd name="T35" fmla="*/ 10 h 44"/>
                <a:gd name="T36" fmla="*/ 47 w 40"/>
                <a:gd name="T37" fmla="*/ 11 h 44"/>
                <a:gd name="T38" fmla="*/ 49 w 40"/>
                <a:gd name="T39" fmla="*/ 15 h 44"/>
                <a:gd name="T40" fmla="*/ 49 w 40"/>
                <a:gd name="T41" fmla="*/ 17 h 44"/>
                <a:gd name="T42" fmla="*/ 51 w 40"/>
                <a:gd name="T43" fmla="*/ 19 h 44"/>
                <a:gd name="T44" fmla="*/ 53 w 40"/>
                <a:gd name="T45" fmla="*/ 22 h 44"/>
                <a:gd name="T46" fmla="*/ 53 w 40"/>
                <a:gd name="T47" fmla="*/ 25 h 44"/>
                <a:gd name="T48" fmla="*/ 53 w 40"/>
                <a:gd name="T49" fmla="*/ 28 h 44"/>
                <a:gd name="T50" fmla="*/ 54 w 40"/>
                <a:gd name="T51" fmla="*/ 31 h 44"/>
                <a:gd name="T52" fmla="*/ 54 w 40"/>
                <a:gd name="T53" fmla="*/ 35 h 44"/>
                <a:gd name="T54" fmla="*/ 54 w 40"/>
                <a:gd name="T55" fmla="*/ 39 h 44"/>
                <a:gd name="T56" fmla="*/ 54 w 40"/>
                <a:gd name="T57" fmla="*/ 43 h 44"/>
                <a:gd name="T58" fmla="*/ 54 w 40"/>
                <a:gd name="T59" fmla="*/ 47 h 44"/>
                <a:gd name="T60" fmla="*/ 54 w 40"/>
                <a:gd name="T61" fmla="*/ 51 h 44"/>
                <a:gd name="T62" fmla="*/ 54 w 40"/>
                <a:gd name="T63" fmla="*/ 56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44">
                  <a:moveTo>
                    <a:pt x="0" y="5"/>
                  </a:moveTo>
                  <a:lnTo>
                    <a:pt x="5" y="3"/>
                  </a:lnTo>
                  <a:lnTo>
                    <a:pt x="7" y="2"/>
                  </a:lnTo>
                  <a:lnTo>
                    <a:pt x="10" y="1"/>
                  </a:lnTo>
                  <a:lnTo>
                    <a:pt x="12" y="1"/>
                  </a:lnTo>
                  <a:lnTo>
                    <a:pt x="14" y="0"/>
                  </a:lnTo>
                  <a:lnTo>
                    <a:pt x="16" y="0"/>
                  </a:lnTo>
                  <a:lnTo>
                    <a:pt x="18" y="0"/>
                  </a:lnTo>
                  <a:lnTo>
                    <a:pt x="20" y="0"/>
                  </a:lnTo>
                  <a:lnTo>
                    <a:pt x="22" y="0"/>
                  </a:lnTo>
                  <a:lnTo>
                    <a:pt x="24" y="1"/>
                  </a:lnTo>
                  <a:lnTo>
                    <a:pt x="26" y="2"/>
                  </a:lnTo>
                  <a:lnTo>
                    <a:pt x="27" y="2"/>
                  </a:lnTo>
                  <a:lnTo>
                    <a:pt x="29" y="3"/>
                  </a:lnTo>
                  <a:lnTo>
                    <a:pt x="30" y="4"/>
                  </a:lnTo>
                  <a:lnTo>
                    <a:pt x="31" y="5"/>
                  </a:lnTo>
                  <a:lnTo>
                    <a:pt x="32" y="6"/>
                  </a:lnTo>
                  <a:lnTo>
                    <a:pt x="34" y="8"/>
                  </a:lnTo>
                  <a:lnTo>
                    <a:pt x="34" y="9"/>
                  </a:lnTo>
                  <a:lnTo>
                    <a:pt x="36" y="11"/>
                  </a:lnTo>
                  <a:lnTo>
                    <a:pt x="36" y="13"/>
                  </a:lnTo>
                  <a:lnTo>
                    <a:pt x="37" y="15"/>
                  </a:lnTo>
                  <a:lnTo>
                    <a:pt x="38" y="17"/>
                  </a:lnTo>
                  <a:lnTo>
                    <a:pt x="38" y="19"/>
                  </a:lnTo>
                  <a:lnTo>
                    <a:pt x="38" y="22"/>
                  </a:lnTo>
                  <a:lnTo>
                    <a:pt x="39" y="24"/>
                  </a:lnTo>
                  <a:lnTo>
                    <a:pt x="39" y="27"/>
                  </a:lnTo>
                  <a:lnTo>
                    <a:pt x="39" y="30"/>
                  </a:lnTo>
                  <a:lnTo>
                    <a:pt x="39" y="33"/>
                  </a:lnTo>
                  <a:lnTo>
                    <a:pt x="39" y="36"/>
                  </a:lnTo>
                  <a:lnTo>
                    <a:pt x="39" y="40"/>
                  </a:lnTo>
                  <a:lnTo>
                    <a:pt x="39"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6" name="Freeform 72"/>
            <p:cNvSpPr>
              <a:spLocks/>
            </p:cNvSpPr>
            <p:nvPr/>
          </p:nvSpPr>
          <p:spPr bwMode="auto">
            <a:xfrm>
              <a:off x="5956" y="2796"/>
              <a:ext cx="38" cy="88"/>
            </a:xfrm>
            <a:custGeom>
              <a:avLst/>
              <a:gdLst>
                <a:gd name="T0" fmla="*/ 0 w 33"/>
                <a:gd name="T1" fmla="*/ 0 h 78"/>
                <a:gd name="T2" fmla="*/ 3 w 33"/>
                <a:gd name="T3" fmla="*/ 6 h 78"/>
                <a:gd name="T4" fmla="*/ 7 w 33"/>
                <a:gd name="T5" fmla="*/ 8 h 78"/>
                <a:gd name="T6" fmla="*/ 9 w 33"/>
                <a:gd name="T7" fmla="*/ 10 h 78"/>
                <a:gd name="T8" fmla="*/ 10 w 33"/>
                <a:gd name="T9" fmla="*/ 12 h 78"/>
                <a:gd name="T10" fmla="*/ 14 w 33"/>
                <a:gd name="T11" fmla="*/ 16 h 78"/>
                <a:gd name="T12" fmla="*/ 15 w 33"/>
                <a:gd name="T13" fmla="*/ 18 h 78"/>
                <a:gd name="T14" fmla="*/ 17 w 33"/>
                <a:gd name="T15" fmla="*/ 20 h 78"/>
                <a:gd name="T16" fmla="*/ 18 w 33"/>
                <a:gd name="T17" fmla="*/ 24 h 78"/>
                <a:gd name="T18" fmla="*/ 20 w 33"/>
                <a:gd name="T19" fmla="*/ 27 h 78"/>
                <a:gd name="T20" fmla="*/ 23 w 33"/>
                <a:gd name="T21" fmla="*/ 29 h 78"/>
                <a:gd name="T22" fmla="*/ 24 w 33"/>
                <a:gd name="T23" fmla="*/ 32 h 78"/>
                <a:gd name="T24" fmla="*/ 25 w 33"/>
                <a:gd name="T25" fmla="*/ 34 h 78"/>
                <a:gd name="T26" fmla="*/ 26 w 33"/>
                <a:gd name="T27" fmla="*/ 38 h 78"/>
                <a:gd name="T28" fmla="*/ 28 w 33"/>
                <a:gd name="T29" fmla="*/ 41 h 78"/>
                <a:gd name="T30" fmla="*/ 29 w 33"/>
                <a:gd name="T31" fmla="*/ 44 h 78"/>
                <a:gd name="T32" fmla="*/ 30 w 33"/>
                <a:gd name="T33" fmla="*/ 47 h 78"/>
                <a:gd name="T34" fmla="*/ 32 w 33"/>
                <a:gd name="T35" fmla="*/ 50 h 78"/>
                <a:gd name="T36" fmla="*/ 33 w 33"/>
                <a:gd name="T37" fmla="*/ 53 h 78"/>
                <a:gd name="T38" fmla="*/ 35 w 33"/>
                <a:gd name="T39" fmla="*/ 56 h 78"/>
                <a:gd name="T40" fmla="*/ 36 w 33"/>
                <a:gd name="T41" fmla="*/ 60 h 78"/>
                <a:gd name="T42" fmla="*/ 36 w 33"/>
                <a:gd name="T43" fmla="*/ 62 h 78"/>
                <a:gd name="T44" fmla="*/ 37 w 33"/>
                <a:gd name="T45" fmla="*/ 67 h 78"/>
                <a:gd name="T46" fmla="*/ 38 w 33"/>
                <a:gd name="T47" fmla="*/ 70 h 78"/>
                <a:gd name="T48" fmla="*/ 38 w 33"/>
                <a:gd name="T49" fmla="*/ 72 h 78"/>
                <a:gd name="T50" fmla="*/ 38 w 33"/>
                <a:gd name="T51" fmla="*/ 77 h 78"/>
                <a:gd name="T52" fmla="*/ 40 w 33"/>
                <a:gd name="T53" fmla="*/ 80 h 78"/>
                <a:gd name="T54" fmla="*/ 41 w 33"/>
                <a:gd name="T55" fmla="*/ 82 h 78"/>
                <a:gd name="T56" fmla="*/ 41 w 33"/>
                <a:gd name="T57" fmla="*/ 87 h 78"/>
                <a:gd name="T58" fmla="*/ 41 w 33"/>
                <a:gd name="T59" fmla="*/ 90 h 78"/>
                <a:gd name="T60" fmla="*/ 41 w 33"/>
                <a:gd name="T61" fmla="*/ 93 h 78"/>
                <a:gd name="T62" fmla="*/ 43 w 33"/>
                <a:gd name="T63" fmla="*/ 98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78">
                  <a:moveTo>
                    <a:pt x="0" y="0"/>
                  </a:moveTo>
                  <a:lnTo>
                    <a:pt x="3" y="4"/>
                  </a:lnTo>
                  <a:lnTo>
                    <a:pt x="5" y="6"/>
                  </a:lnTo>
                  <a:lnTo>
                    <a:pt x="7" y="8"/>
                  </a:lnTo>
                  <a:lnTo>
                    <a:pt x="8" y="10"/>
                  </a:lnTo>
                  <a:lnTo>
                    <a:pt x="10" y="12"/>
                  </a:lnTo>
                  <a:lnTo>
                    <a:pt x="11" y="14"/>
                  </a:lnTo>
                  <a:lnTo>
                    <a:pt x="13" y="16"/>
                  </a:lnTo>
                  <a:lnTo>
                    <a:pt x="14" y="19"/>
                  </a:lnTo>
                  <a:lnTo>
                    <a:pt x="15" y="21"/>
                  </a:lnTo>
                  <a:lnTo>
                    <a:pt x="17" y="23"/>
                  </a:lnTo>
                  <a:lnTo>
                    <a:pt x="18" y="25"/>
                  </a:lnTo>
                  <a:lnTo>
                    <a:pt x="19" y="27"/>
                  </a:lnTo>
                  <a:lnTo>
                    <a:pt x="20" y="30"/>
                  </a:lnTo>
                  <a:lnTo>
                    <a:pt x="21" y="32"/>
                  </a:lnTo>
                  <a:lnTo>
                    <a:pt x="22" y="35"/>
                  </a:lnTo>
                  <a:lnTo>
                    <a:pt x="23" y="37"/>
                  </a:lnTo>
                  <a:lnTo>
                    <a:pt x="24" y="39"/>
                  </a:lnTo>
                  <a:lnTo>
                    <a:pt x="25" y="42"/>
                  </a:lnTo>
                  <a:lnTo>
                    <a:pt x="26" y="44"/>
                  </a:lnTo>
                  <a:lnTo>
                    <a:pt x="27" y="47"/>
                  </a:lnTo>
                  <a:lnTo>
                    <a:pt x="27" y="49"/>
                  </a:lnTo>
                  <a:lnTo>
                    <a:pt x="28" y="52"/>
                  </a:lnTo>
                  <a:lnTo>
                    <a:pt x="29" y="55"/>
                  </a:lnTo>
                  <a:lnTo>
                    <a:pt x="29" y="57"/>
                  </a:lnTo>
                  <a:lnTo>
                    <a:pt x="29" y="60"/>
                  </a:lnTo>
                  <a:lnTo>
                    <a:pt x="30" y="63"/>
                  </a:lnTo>
                  <a:lnTo>
                    <a:pt x="31" y="65"/>
                  </a:lnTo>
                  <a:lnTo>
                    <a:pt x="31" y="68"/>
                  </a:lnTo>
                  <a:lnTo>
                    <a:pt x="31" y="71"/>
                  </a:lnTo>
                  <a:lnTo>
                    <a:pt x="31" y="73"/>
                  </a:lnTo>
                  <a:lnTo>
                    <a:pt x="32"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7" name="Freeform 73"/>
            <p:cNvSpPr>
              <a:spLocks/>
            </p:cNvSpPr>
            <p:nvPr/>
          </p:nvSpPr>
          <p:spPr bwMode="auto">
            <a:xfrm>
              <a:off x="5669" y="3216"/>
              <a:ext cx="130" cy="47"/>
            </a:xfrm>
            <a:custGeom>
              <a:avLst/>
              <a:gdLst>
                <a:gd name="T0" fmla="*/ 151 w 111"/>
                <a:gd name="T1" fmla="*/ 0 h 42"/>
                <a:gd name="T2" fmla="*/ 148 w 111"/>
                <a:gd name="T3" fmla="*/ 17 h 42"/>
                <a:gd name="T4" fmla="*/ 146 w 111"/>
                <a:gd name="T5" fmla="*/ 22 h 42"/>
                <a:gd name="T6" fmla="*/ 144 w 111"/>
                <a:gd name="T7" fmla="*/ 28 h 42"/>
                <a:gd name="T8" fmla="*/ 142 w 111"/>
                <a:gd name="T9" fmla="*/ 32 h 42"/>
                <a:gd name="T10" fmla="*/ 138 w 111"/>
                <a:gd name="T11" fmla="*/ 38 h 42"/>
                <a:gd name="T12" fmla="*/ 135 w 111"/>
                <a:gd name="T13" fmla="*/ 41 h 42"/>
                <a:gd name="T14" fmla="*/ 131 w 111"/>
                <a:gd name="T15" fmla="*/ 44 h 42"/>
                <a:gd name="T16" fmla="*/ 126 w 111"/>
                <a:gd name="T17" fmla="*/ 46 h 42"/>
                <a:gd name="T18" fmla="*/ 122 w 111"/>
                <a:gd name="T19" fmla="*/ 49 h 42"/>
                <a:gd name="T20" fmla="*/ 118 w 111"/>
                <a:gd name="T21" fmla="*/ 49 h 42"/>
                <a:gd name="T22" fmla="*/ 112 w 111"/>
                <a:gd name="T23" fmla="*/ 51 h 42"/>
                <a:gd name="T24" fmla="*/ 107 w 111"/>
                <a:gd name="T25" fmla="*/ 51 h 42"/>
                <a:gd name="T26" fmla="*/ 102 w 111"/>
                <a:gd name="T27" fmla="*/ 51 h 42"/>
                <a:gd name="T28" fmla="*/ 96 w 111"/>
                <a:gd name="T29" fmla="*/ 51 h 42"/>
                <a:gd name="T30" fmla="*/ 90 w 111"/>
                <a:gd name="T31" fmla="*/ 51 h 42"/>
                <a:gd name="T32" fmla="*/ 85 w 111"/>
                <a:gd name="T33" fmla="*/ 51 h 42"/>
                <a:gd name="T34" fmla="*/ 80 w 111"/>
                <a:gd name="T35" fmla="*/ 50 h 42"/>
                <a:gd name="T36" fmla="*/ 73 w 111"/>
                <a:gd name="T37" fmla="*/ 49 h 42"/>
                <a:gd name="T38" fmla="*/ 67 w 111"/>
                <a:gd name="T39" fmla="*/ 49 h 42"/>
                <a:gd name="T40" fmla="*/ 61 w 111"/>
                <a:gd name="T41" fmla="*/ 48 h 42"/>
                <a:gd name="T42" fmla="*/ 55 w 111"/>
                <a:gd name="T43" fmla="*/ 46 h 42"/>
                <a:gd name="T44" fmla="*/ 49 w 111"/>
                <a:gd name="T45" fmla="*/ 46 h 42"/>
                <a:gd name="T46" fmla="*/ 42 w 111"/>
                <a:gd name="T47" fmla="*/ 45 h 42"/>
                <a:gd name="T48" fmla="*/ 37 w 111"/>
                <a:gd name="T49" fmla="*/ 44 h 42"/>
                <a:gd name="T50" fmla="*/ 30 w 111"/>
                <a:gd name="T51" fmla="*/ 44 h 42"/>
                <a:gd name="T52" fmla="*/ 25 w 111"/>
                <a:gd name="T53" fmla="*/ 44 h 42"/>
                <a:gd name="T54" fmla="*/ 19 w 111"/>
                <a:gd name="T55" fmla="*/ 44 h 42"/>
                <a:gd name="T56" fmla="*/ 14 w 111"/>
                <a:gd name="T57" fmla="*/ 44 h 42"/>
                <a:gd name="T58" fmla="*/ 8 w 111"/>
                <a:gd name="T59" fmla="*/ 45 h 42"/>
                <a:gd name="T60" fmla="*/ 5 w 111"/>
                <a:gd name="T61" fmla="*/ 46 h 42"/>
                <a:gd name="T62" fmla="*/ 0 w 111"/>
                <a:gd name="T63" fmla="*/ 48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2">
                  <a:moveTo>
                    <a:pt x="110" y="0"/>
                  </a:moveTo>
                  <a:lnTo>
                    <a:pt x="108" y="13"/>
                  </a:lnTo>
                  <a:lnTo>
                    <a:pt x="107" y="18"/>
                  </a:lnTo>
                  <a:lnTo>
                    <a:pt x="105" y="22"/>
                  </a:lnTo>
                  <a:lnTo>
                    <a:pt x="103" y="26"/>
                  </a:lnTo>
                  <a:lnTo>
                    <a:pt x="101" y="30"/>
                  </a:lnTo>
                  <a:lnTo>
                    <a:pt x="98" y="33"/>
                  </a:lnTo>
                  <a:lnTo>
                    <a:pt x="96" y="35"/>
                  </a:lnTo>
                  <a:lnTo>
                    <a:pt x="92" y="37"/>
                  </a:lnTo>
                  <a:lnTo>
                    <a:pt x="89" y="39"/>
                  </a:lnTo>
                  <a:lnTo>
                    <a:pt x="86" y="39"/>
                  </a:lnTo>
                  <a:lnTo>
                    <a:pt x="82" y="41"/>
                  </a:lnTo>
                  <a:lnTo>
                    <a:pt x="78" y="41"/>
                  </a:lnTo>
                  <a:lnTo>
                    <a:pt x="74" y="41"/>
                  </a:lnTo>
                  <a:lnTo>
                    <a:pt x="70" y="41"/>
                  </a:lnTo>
                  <a:lnTo>
                    <a:pt x="66" y="41"/>
                  </a:lnTo>
                  <a:lnTo>
                    <a:pt x="62" y="41"/>
                  </a:lnTo>
                  <a:lnTo>
                    <a:pt x="58" y="40"/>
                  </a:lnTo>
                  <a:lnTo>
                    <a:pt x="53" y="39"/>
                  </a:lnTo>
                  <a:lnTo>
                    <a:pt x="49" y="39"/>
                  </a:lnTo>
                  <a:lnTo>
                    <a:pt x="44" y="38"/>
                  </a:lnTo>
                  <a:lnTo>
                    <a:pt x="40" y="37"/>
                  </a:lnTo>
                  <a:lnTo>
                    <a:pt x="36" y="37"/>
                  </a:lnTo>
                  <a:lnTo>
                    <a:pt x="31" y="36"/>
                  </a:lnTo>
                  <a:lnTo>
                    <a:pt x="27" y="35"/>
                  </a:lnTo>
                  <a:lnTo>
                    <a:pt x="22" y="35"/>
                  </a:lnTo>
                  <a:lnTo>
                    <a:pt x="18" y="35"/>
                  </a:lnTo>
                  <a:lnTo>
                    <a:pt x="14" y="35"/>
                  </a:lnTo>
                  <a:lnTo>
                    <a:pt x="10" y="35"/>
                  </a:lnTo>
                  <a:lnTo>
                    <a:pt x="6" y="36"/>
                  </a:lnTo>
                  <a:lnTo>
                    <a:pt x="3" y="37"/>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8" name="Freeform 74"/>
            <p:cNvSpPr>
              <a:spLocks/>
            </p:cNvSpPr>
            <p:nvPr/>
          </p:nvSpPr>
          <p:spPr bwMode="auto">
            <a:xfrm>
              <a:off x="4770" y="3366"/>
              <a:ext cx="446" cy="216"/>
            </a:xfrm>
            <a:custGeom>
              <a:avLst/>
              <a:gdLst>
                <a:gd name="T0" fmla="*/ 0 w 381"/>
                <a:gd name="T1" fmla="*/ 0 h 192"/>
                <a:gd name="T2" fmla="*/ 9 w 381"/>
                <a:gd name="T3" fmla="*/ 38 h 192"/>
                <a:gd name="T4" fmla="*/ 18 w 381"/>
                <a:gd name="T5" fmla="*/ 54 h 192"/>
                <a:gd name="T6" fmla="*/ 27 w 381"/>
                <a:gd name="T7" fmla="*/ 69 h 192"/>
                <a:gd name="T8" fmla="*/ 39 w 381"/>
                <a:gd name="T9" fmla="*/ 82 h 192"/>
                <a:gd name="T10" fmla="*/ 50 w 381"/>
                <a:gd name="T11" fmla="*/ 93 h 192"/>
                <a:gd name="T12" fmla="*/ 64 w 381"/>
                <a:gd name="T13" fmla="*/ 105 h 192"/>
                <a:gd name="T14" fmla="*/ 80 w 381"/>
                <a:gd name="T15" fmla="*/ 114 h 192"/>
                <a:gd name="T16" fmla="*/ 96 w 381"/>
                <a:gd name="T17" fmla="*/ 123 h 192"/>
                <a:gd name="T18" fmla="*/ 112 w 381"/>
                <a:gd name="T19" fmla="*/ 129 h 192"/>
                <a:gd name="T20" fmla="*/ 131 w 381"/>
                <a:gd name="T21" fmla="*/ 137 h 192"/>
                <a:gd name="T22" fmla="*/ 150 w 381"/>
                <a:gd name="T23" fmla="*/ 142 h 192"/>
                <a:gd name="T24" fmla="*/ 169 w 381"/>
                <a:gd name="T25" fmla="*/ 147 h 192"/>
                <a:gd name="T26" fmla="*/ 190 w 381"/>
                <a:gd name="T27" fmla="*/ 152 h 192"/>
                <a:gd name="T28" fmla="*/ 210 w 381"/>
                <a:gd name="T29" fmla="*/ 155 h 192"/>
                <a:gd name="T30" fmla="*/ 231 w 381"/>
                <a:gd name="T31" fmla="*/ 160 h 192"/>
                <a:gd name="T32" fmla="*/ 251 w 381"/>
                <a:gd name="T33" fmla="*/ 162 h 192"/>
                <a:gd name="T34" fmla="*/ 273 w 381"/>
                <a:gd name="T35" fmla="*/ 164 h 192"/>
                <a:gd name="T36" fmla="*/ 294 w 381"/>
                <a:gd name="T37" fmla="*/ 169 h 192"/>
                <a:gd name="T38" fmla="*/ 314 w 381"/>
                <a:gd name="T39" fmla="*/ 171 h 192"/>
                <a:gd name="T40" fmla="*/ 335 w 381"/>
                <a:gd name="T41" fmla="*/ 173 h 192"/>
                <a:gd name="T42" fmla="*/ 356 w 381"/>
                <a:gd name="T43" fmla="*/ 178 h 192"/>
                <a:gd name="T44" fmla="*/ 376 w 381"/>
                <a:gd name="T45" fmla="*/ 181 h 192"/>
                <a:gd name="T46" fmla="*/ 394 w 381"/>
                <a:gd name="T47" fmla="*/ 185 h 192"/>
                <a:gd name="T48" fmla="*/ 414 w 381"/>
                <a:gd name="T49" fmla="*/ 189 h 192"/>
                <a:gd name="T50" fmla="*/ 433 w 381"/>
                <a:gd name="T51" fmla="*/ 194 h 192"/>
                <a:gd name="T52" fmla="*/ 450 w 381"/>
                <a:gd name="T53" fmla="*/ 200 h 192"/>
                <a:gd name="T54" fmla="*/ 466 w 381"/>
                <a:gd name="T55" fmla="*/ 206 h 192"/>
                <a:gd name="T56" fmla="*/ 481 w 381"/>
                <a:gd name="T57" fmla="*/ 214 h 192"/>
                <a:gd name="T58" fmla="*/ 496 w 381"/>
                <a:gd name="T59" fmla="*/ 222 h 192"/>
                <a:gd name="T60" fmla="*/ 508 w 381"/>
                <a:gd name="T61" fmla="*/ 232 h 192"/>
                <a:gd name="T62" fmla="*/ 521 w 381"/>
                <a:gd name="T63" fmla="*/ 242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92">
                  <a:moveTo>
                    <a:pt x="0" y="0"/>
                  </a:moveTo>
                  <a:lnTo>
                    <a:pt x="7" y="30"/>
                  </a:lnTo>
                  <a:lnTo>
                    <a:pt x="13" y="43"/>
                  </a:lnTo>
                  <a:lnTo>
                    <a:pt x="20" y="54"/>
                  </a:lnTo>
                  <a:lnTo>
                    <a:pt x="28" y="65"/>
                  </a:lnTo>
                  <a:lnTo>
                    <a:pt x="37" y="74"/>
                  </a:lnTo>
                  <a:lnTo>
                    <a:pt x="47" y="83"/>
                  </a:lnTo>
                  <a:lnTo>
                    <a:pt x="58" y="90"/>
                  </a:lnTo>
                  <a:lnTo>
                    <a:pt x="70" y="97"/>
                  </a:lnTo>
                  <a:lnTo>
                    <a:pt x="82" y="102"/>
                  </a:lnTo>
                  <a:lnTo>
                    <a:pt x="96" y="108"/>
                  </a:lnTo>
                  <a:lnTo>
                    <a:pt x="109" y="112"/>
                  </a:lnTo>
                  <a:lnTo>
                    <a:pt x="123" y="116"/>
                  </a:lnTo>
                  <a:lnTo>
                    <a:pt x="138" y="120"/>
                  </a:lnTo>
                  <a:lnTo>
                    <a:pt x="153" y="123"/>
                  </a:lnTo>
                  <a:lnTo>
                    <a:pt x="168" y="126"/>
                  </a:lnTo>
                  <a:lnTo>
                    <a:pt x="183" y="128"/>
                  </a:lnTo>
                  <a:lnTo>
                    <a:pt x="199" y="130"/>
                  </a:lnTo>
                  <a:lnTo>
                    <a:pt x="214" y="133"/>
                  </a:lnTo>
                  <a:lnTo>
                    <a:pt x="229" y="135"/>
                  </a:lnTo>
                  <a:lnTo>
                    <a:pt x="244" y="137"/>
                  </a:lnTo>
                  <a:lnTo>
                    <a:pt x="260" y="140"/>
                  </a:lnTo>
                  <a:lnTo>
                    <a:pt x="274" y="143"/>
                  </a:lnTo>
                  <a:lnTo>
                    <a:pt x="288" y="146"/>
                  </a:lnTo>
                  <a:lnTo>
                    <a:pt x="302" y="149"/>
                  </a:lnTo>
                  <a:lnTo>
                    <a:pt x="316" y="153"/>
                  </a:lnTo>
                  <a:lnTo>
                    <a:pt x="328" y="158"/>
                  </a:lnTo>
                  <a:lnTo>
                    <a:pt x="340" y="163"/>
                  </a:lnTo>
                  <a:lnTo>
                    <a:pt x="351" y="169"/>
                  </a:lnTo>
                  <a:lnTo>
                    <a:pt x="362" y="175"/>
                  </a:lnTo>
                  <a:lnTo>
                    <a:pt x="371" y="183"/>
                  </a:lnTo>
                  <a:lnTo>
                    <a:pt x="380" y="1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79" name="Freeform 75"/>
            <p:cNvSpPr>
              <a:spLocks/>
            </p:cNvSpPr>
            <p:nvPr/>
          </p:nvSpPr>
          <p:spPr bwMode="auto">
            <a:xfrm>
              <a:off x="5205" y="3571"/>
              <a:ext cx="381" cy="410"/>
            </a:xfrm>
            <a:custGeom>
              <a:avLst/>
              <a:gdLst>
                <a:gd name="T0" fmla="*/ 0 w 325"/>
                <a:gd name="T1" fmla="*/ 0 h 363"/>
                <a:gd name="T2" fmla="*/ 25 w 325"/>
                <a:gd name="T3" fmla="*/ 27 h 363"/>
                <a:gd name="T4" fmla="*/ 38 w 325"/>
                <a:gd name="T5" fmla="*/ 41 h 363"/>
                <a:gd name="T6" fmla="*/ 53 w 325"/>
                <a:gd name="T7" fmla="*/ 53 h 363"/>
                <a:gd name="T8" fmla="*/ 66 w 325"/>
                <a:gd name="T9" fmla="*/ 67 h 363"/>
                <a:gd name="T10" fmla="*/ 80 w 325"/>
                <a:gd name="T11" fmla="*/ 80 h 363"/>
                <a:gd name="T12" fmla="*/ 95 w 325"/>
                <a:gd name="T13" fmla="*/ 93 h 363"/>
                <a:gd name="T14" fmla="*/ 110 w 325"/>
                <a:gd name="T15" fmla="*/ 106 h 363"/>
                <a:gd name="T16" fmla="*/ 125 w 325"/>
                <a:gd name="T17" fmla="*/ 119 h 363"/>
                <a:gd name="T18" fmla="*/ 142 w 325"/>
                <a:gd name="T19" fmla="*/ 131 h 363"/>
                <a:gd name="T20" fmla="*/ 157 w 325"/>
                <a:gd name="T21" fmla="*/ 145 h 363"/>
                <a:gd name="T22" fmla="*/ 174 w 325"/>
                <a:gd name="T23" fmla="*/ 158 h 363"/>
                <a:gd name="T24" fmla="*/ 189 w 325"/>
                <a:gd name="T25" fmla="*/ 171 h 363"/>
                <a:gd name="T26" fmla="*/ 205 w 325"/>
                <a:gd name="T27" fmla="*/ 184 h 363"/>
                <a:gd name="T28" fmla="*/ 220 w 325"/>
                <a:gd name="T29" fmla="*/ 197 h 363"/>
                <a:gd name="T30" fmla="*/ 237 w 325"/>
                <a:gd name="T31" fmla="*/ 209 h 363"/>
                <a:gd name="T32" fmla="*/ 253 w 325"/>
                <a:gd name="T33" fmla="*/ 224 h 363"/>
                <a:gd name="T34" fmla="*/ 268 w 325"/>
                <a:gd name="T35" fmla="*/ 237 h 363"/>
                <a:gd name="T36" fmla="*/ 283 w 325"/>
                <a:gd name="T37" fmla="*/ 250 h 363"/>
                <a:gd name="T38" fmla="*/ 298 w 325"/>
                <a:gd name="T39" fmla="*/ 265 h 363"/>
                <a:gd name="T40" fmla="*/ 313 w 325"/>
                <a:gd name="T41" fmla="*/ 279 h 363"/>
                <a:gd name="T42" fmla="*/ 327 w 325"/>
                <a:gd name="T43" fmla="*/ 294 h 363"/>
                <a:gd name="T44" fmla="*/ 342 w 325"/>
                <a:gd name="T45" fmla="*/ 308 h 363"/>
                <a:gd name="T46" fmla="*/ 356 w 325"/>
                <a:gd name="T47" fmla="*/ 324 h 363"/>
                <a:gd name="T48" fmla="*/ 368 w 325"/>
                <a:gd name="T49" fmla="*/ 339 h 363"/>
                <a:gd name="T50" fmla="*/ 382 w 325"/>
                <a:gd name="T51" fmla="*/ 356 h 363"/>
                <a:gd name="T52" fmla="*/ 393 w 325"/>
                <a:gd name="T53" fmla="*/ 373 h 363"/>
                <a:gd name="T54" fmla="*/ 406 w 325"/>
                <a:gd name="T55" fmla="*/ 389 h 363"/>
                <a:gd name="T56" fmla="*/ 416 w 325"/>
                <a:gd name="T57" fmla="*/ 405 h 363"/>
                <a:gd name="T58" fmla="*/ 428 w 325"/>
                <a:gd name="T59" fmla="*/ 424 h 363"/>
                <a:gd name="T60" fmla="*/ 437 w 325"/>
                <a:gd name="T61" fmla="*/ 443 h 363"/>
                <a:gd name="T62" fmla="*/ 445 w 325"/>
                <a:gd name="T63" fmla="*/ 462 h 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363">
                  <a:moveTo>
                    <a:pt x="0" y="0"/>
                  </a:moveTo>
                  <a:lnTo>
                    <a:pt x="18" y="21"/>
                  </a:lnTo>
                  <a:lnTo>
                    <a:pt x="27" y="32"/>
                  </a:lnTo>
                  <a:lnTo>
                    <a:pt x="38" y="42"/>
                  </a:lnTo>
                  <a:lnTo>
                    <a:pt x="48" y="52"/>
                  </a:lnTo>
                  <a:lnTo>
                    <a:pt x="58" y="63"/>
                  </a:lnTo>
                  <a:lnTo>
                    <a:pt x="69" y="73"/>
                  </a:lnTo>
                  <a:lnTo>
                    <a:pt x="80" y="83"/>
                  </a:lnTo>
                  <a:lnTo>
                    <a:pt x="91" y="93"/>
                  </a:lnTo>
                  <a:lnTo>
                    <a:pt x="103" y="103"/>
                  </a:lnTo>
                  <a:lnTo>
                    <a:pt x="114" y="113"/>
                  </a:lnTo>
                  <a:lnTo>
                    <a:pt x="126" y="124"/>
                  </a:lnTo>
                  <a:lnTo>
                    <a:pt x="137" y="134"/>
                  </a:lnTo>
                  <a:lnTo>
                    <a:pt x="149" y="144"/>
                  </a:lnTo>
                  <a:lnTo>
                    <a:pt x="160" y="154"/>
                  </a:lnTo>
                  <a:lnTo>
                    <a:pt x="172" y="164"/>
                  </a:lnTo>
                  <a:lnTo>
                    <a:pt x="184" y="175"/>
                  </a:lnTo>
                  <a:lnTo>
                    <a:pt x="195" y="186"/>
                  </a:lnTo>
                  <a:lnTo>
                    <a:pt x="206" y="196"/>
                  </a:lnTo>
                  <a:lnTo>
                    <a:pt x="217" y="208"/>
                  </a:lnTo>
                  <a:lnTo>
                    <a:pt x="228" y="219"/>
                  </a:lnTo>
                  <a:lnTo>
                    <a:pt x="238" y="230"/>
                  </a:lnTo>
                  <a:lnTo>
                    <a:pt x="249" y="242"/>
                  </a:lnTo>
                  <a:lnTo>
                    <a:pt x="259" y="254"/>
                  </a:lnTo>
                  <a:lnTo>
                    <a:pt x="268" y="266"/>
                  </a:lnTo>
                  <a:lnTo>
                    <a:pt x="278" y="279"/>
                  </a:lnTo>
                  <a:lnTo>
                    <a:pt x="286" y="292"/>
                  </a:lnTo>
                  <a:lnTo>
                    <a:pt x="295" y="305"/>
                  </a:lnTo>
                  <a:lnTo>
                    <a:pt x="303" y="318"/>
                  </a:lnTo>
                  <a:lnTo>
                    <a:pt x="311" y="332"/>
                  </a:lnTo>
                  <a:lnTo>
                    <a:pt x="318" y="347"/>
                  </a:lnTo>
                  <a:lnTo>
                    <a:pt x="324" y="36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0" name="Line 76"/>
            <p:cNvSpPr>
              <a:spLocks noChangeShapeType="1"/>
            </p:cNvSpPr>
            <p:nvPr/>
          </p:nvSpPr>
          <p:spPr bwMode="auto">
            <a:xfrm>
              <a:off x="5473" y="3420"/>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1" name="Freeform 77"/>
            <p:cNvSpPr>
              <a:spLocks/>
            </p:cNvSpPr>
            <p:nvPr/>
          </p:nvSpPr>
          <p:spPr bwMode="auto">
            <a:xfrm>
              <a:off x="3274" y="1360"/>
              <a:ext cx="205" cy="189"/>
            </a:xfrm>
            <a:custGeom>
              <a:avLst/>
              <a:gdLst>
                <a:gd name="T0" fmla="*/ 238 w 175"/>
                <a:gd name="T1" fmla="*/ 52 h 167"/>
                <a:gd name="T2" fmla="*/ 233 w 175"/>
                <a:gd name="T3" fmla="*/ 51 h 167"/>
                <a:gd name="T4" fmla="*/ 225 w 175"/>
                <a:gd name="T5" fmla="*/ 49 h 167"/>
                <a:gd name="T6" fmla="*/ 217 w 175"/>
                <a:gd name="T7" fmla="*/ 46 h 167"/>
                <a:gd name="T8" fmla="*/ 206 w 175"/>
                <a:gd name="T9" fmla="*/ 42 h 167"/>
                <a:gd name="T10" fmla="*/ 193 w 175"/>
                <a:gd name="T11" fmla="*/ 37 h 167"/>
                <a:gd name="T12" fmla="*/ 182 w 175"/>
                <a:gd name="T13" fmla="*/ 32 h 167"/>
                <a:gd name="T14" fmla="*/ 168 w 175"/>
                <a:gd name="T15" fmla="*/ 27 h 167"/>
                <a:gd name="T16" fmla="*/ 158 w 175"/>
                <a:gd name="T17" fmla="*/ 20 h 167"/>
                <a:gd name="T18" fmla="*/ 151 w 175"/>
                <a:gd name="T19" fmla="*/ 17 h 167"/>
                <a:gd name="T20" fmla="*/ 145 w 175"/>
                <a:gd name="T21" fmla="*/ 11 h 167"/>
                <a:gd name="T22" fmla="*/ 142 w 175"/>
                <a:gd name="T23" fmla="*/ 7 h 167"/>
                <a:gd name="T24" fmla="*/ 137 w 175"/>
                <a:gd name="T25" fmla="*/ 3 h 167"/>
                <a:gd name="T26" fmla="*/ 131 w 175"/>
                <a:gd name="T27" fmla="*/ 1 h 167"/>
                <a:gd name="T28" fmla="*/ 125 w 175"/>
                <a:gd name="T29" fmla="*/ 0 h 167"/>
                <a:gd name="T30" fmla="*/ 110 w 175"/>
                <a:gd name="T31" fmla="*/ 1 h 167"/>
                <a:gd name="T32" fmla="*/ 94 w 175"/>
                <a:gd name="T33" fmla="*/ 6 h 167"/>
                <a:gd name="T34" fmla="*/ 80 w 175"/>
                <a:gd name="T35" fmla="*/ 10 h 167"/>
                <a:gd name="T36" fmla="*/ 67 w 175"/>
                <a:gd name="T37" fmla="*/ 17 h 167"/>
                <a:gd name="T38" fmla="*/ 56 w 175"/>
                <a:gd name="T39" fmla="*/ 27 h 167"/>
                <a:gd name="T40" fmla="*/ 47 w 175"/>
                <a:gd name="T41" fmla="*/ 38 h 167"/>
                <a:gd name="T42" fmla="*/ 39 w 175"/>
                <a:gd name="T43" fmla="*/ 52 h 167"/>
                <a:gd name="T44" fmla="*/ 29 w 175"/>
                <a:gd name="T45" fmla="*/ 70 h 167"/>
                <a:gd name="T46" fmla="*/ 22 w 175"/>
                <a:gd name="T47" fmla="*/ 85 h 167"/>
                <a:gd name="T48" fmla="*/ 21 w 175"/>
                <a:gd name="T49" fmla="*/ 91 h 167"/>
                <a:gd name="T50" fmla="*/ 19 w 175"/>
                <a:gd name="T51" fmla="*/ 97 h 167"/>
                <a:gd name="T52" fmla="*/ 21 w 175"/>
                <a:gd name="T53" fmla="*/ 103 h 167"/>
                <a:gd name="T54" fmla="*/ 22 w 175"/>
                <a:gd name="T55" fmla="*/ 109 h 167"/>
                <a:gd name="T56" fmla="*/ 22 w 175"/>
                <a:gd name="T57" fmla="*/ 114 h 167"/>
                <a:gd name="T58" fmla="*/ 23 w 175"/>
                <a:gd name="T59" fmla="*/ 122 h 167"/>
                <a:gd name="T60" fmla="*/ 25 w 175"/>
                <a:gd name="T61" fmla="*/ 130 h 167"/>
                <a:gd name="T62" fmla="*/ 25 w 175"/>
                <a:gd name="T63" fmla="*/ 137 h 167"/>
                <a:gd name="T64" fmla="*/ 25 w 175"/>
                <a:gd name="T65" fmla="*/ 140 h 167"/>
                <a:gd name="T66" fmla="*/ 25 w 175"/>
                <a:gd name="T67" fmla="*/ 144 h 167"/>
                <a:gd name="T68" fmla="*/ 26 w 175"/>
                <a:gd name="T69" fmla="*/ 146 h 167"/>
                <a:gd name="T70" fmla="*/ 26 w 175"/>
                <a:gd name="T71" fmla="*/ 148 h 167"/>
                <a:gd name="T72" fmla="*/ 26 w 175"/>
                <a:gd name="T73" fmla="*/ 153 h 167"/>
                <a:gd name="T74" fmla="*/ 25 w 175"/>
                <a:gd name="T75" fmla="*/ 155 h 167"/>
                <a:gd name="T76" fmla="*/ 25 w 175"/>
                <a:gd name="T77" fmla="*/ 158 h 167"/>
                <a:gd name="T78" fmla="*/ 21 w 175"/>
                <a:gd name="T79" fmla="*/ 165 h 167"/>
                <a:gd name="T80" fmla="*/ 18 w 175"/>
                <a:gd name="T81" fmla="*/ 171 h 167"/>
                <a:gd name="T82" fmla="*/ 15 w 175"/>
                <a:gd name="T83" fmla="*/ 173 h 167"/>
                <a:gd name="T84" fmla="*/ 11 w 175"/>
                <a:gd name="T85" fmla="*/ 175 h 167"/>
                <a:gd name="T86" fmla="*/ 8 w 175"/>
                <a:gd name="T87" fmla="*/ 178 h 167"/>
                <a:gd name="T88" fmla="*/ 6 w 175"/>
                <a:gd name="T89" fmla="*/ 181 h 167"/>
                <a:gd name="T90" fmla="*/ 2 w 175"/>
                <a:gd name="T91" fmla="*/ 183 h 167"/>
                <a:gd name="T92" fmla="*/ 0 w 175"/>
                <a:gd name="T93" fmla="*/ 186 h 167"/>
                <a:gd name="T94" fmla="*/ 0 w 175"/>
                <a:gd name="T95" fmla="*/ 186 h 167"/>
                <a:gd name="T96" fmla="*/ 0 w 175"/>
                <a:gd name="T97" fmla="*/ 186 h 167"/>
                <a:gd name="T98" fmla="*/ 0 w 175"/>
                <a:gd name="T99" fmla="*/ 186 h 167"/>
                <a:gd name="T100" fmla="*/ 0 w 175"/>
                <a:gd name="T101" fmla="*/ 186 h 167"/>
                <a:gd name="T102" fmla="*/ 0 w 175"/>
                <a:gd name="T103" fmla="*/ 186 h 167"/>
                <a:gd name="T104" fmla="*/ 0 w 175"/>
                <a:gd name="T105" fmla="*/ 186 h 167"/>
                <a:gd name="T106" fmla="*/ 0 w 175"/>
                <a:gd name="T107" fmla="*/ 186 h 167"/>
                <a:gd name="T108" fmla="*/ 0 w 175"/>
                <a:gd name="T109" fmla="*/ 187 h 167"/>
                <a:gd name="T110" fmla="*/ 0 w 175"/>
                <a:gd name="T111" fmla="*/ 191 h 167"/>
                <a:gd name="T112" fmla="*/ 0 w 175"/>
                <a:gd name="T113" fmla="*/ 196 h 167"/>
                <a:gd name="T114" fmla="*/ 0 w 175"/>
                <a:gd name="T115" fmla="*/ 200 h 167"/>
                <a:gd name="T116" fmla="*/ 0 w 175"/>
                <a:gd name="T117" fmla="*/ 204 h 167"/>
                <a:gd name="T118" fmla="*/ 0 w 175"/>
                <a:gd name="T119" fmla="*/ 207 h 167"/>
                <a:gd name="T120" fmla="*/ 0 w 175"/>
                <a:gd name="T121" fmla="*/ 212 h 167"/>
                <a:gd name="T122" fmla="*/ 0 w 175"/>
                <a:gd name="T123" fmla="*/ 212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5" h="167">
                  <a:moveTo>
                    <a:pt x="174" y="42"/>
                  </a:moveTo>
                  <a:lnTo>
                    <a:pt x="174" y="41"/>
                  </a:lnTo>
                  <a:lnTo>
                    <a:pt x="173" y="41"/>
                  </a:lnTo>
                  <a:lnTo>
                    <a:pt x="172" y="41"/>
                  </a:lnTo>
                  <a:lnTo>
                    <a:pt x="171" y="40"/>
                  </a:lnTo>
                  <a:lnTo>
                    <a:pt x="170" y="40"/>
                  </a:lnTo>
                  <a:lnTo>
                    <a:pt x="168" y="40"/>
                  </a:lnTo>
                  <a:lnTo>
                    <a:pt x="167" y="39"/>
                  </a:lnTo>
                  <a:lnTo>
                    <a:pt x="166" y="39"/>
                  </a:lnTo>
                  <a:lnTo>
                    <a:pt x="164" y="38"/>
                  </a:lnTo>
                  <a:lnTo>
                    <a:pt x="163" y="37"/>
                  </a:lnTo>
                  <a:lnTo>
                    <a:pt x="161" y="37"/>
                  </a:lnTo>
                  <a:lnTo>
                    <a:pt x="160" y="36"/>
                  </a:lnTo>
                  <a:lnTo>
                    <a:pt x="158" y="36"/>
                  </a:lnTo>
                  <a:lnTo>
                    <a:pt x="156" y="35"/>
                  </a:lnTo>
                  <a:lnTo>
                    <a:pt x="154" y="34"/>
                  </a:lnTo>
                  <a:lnTo>
                    <a:pt x="152" y="33"/>
                  </a:lnTo>
                  <a:lnTo>
                    <a:pt x="150" y="33"/>
                  </a:lnTo>
                  <a:lnTo>
                    <a:pt x="148" y="32"/>
                  </a:lnTo>
                  <a:lnTo>
                    <a:pt x="145" y="31"/>
                  </a:lnTo>
                  <a:lnTo>
                    <a:pt x="143" y="30"/>
                  </a:lnTo>
                  <a:lnTo>
                    <a:pt x="141" y="29"/>
                  </a:lnTo>
                  <a:lnTo>
                    <a:pt x="139" y="28"/>
                  </a:lnTo>
                  <a:lnTo>
                    <a:pt x="136" y="27"/>
                  </a:lnTo>
                  <a:lnTo>
                    <a:pt x="134" y="26"/>
                  </a:lnTo>
                  <a:lnTo>
                    <a:pt x="132" y="25"/>
                  </a:lnTo>
                  <a:lnTo>
                    <a:pt x="129" y="24"/>
                  </a:lnTo>
                  <a:lnTo>
                    <a:pt x="127" y="23"/>
                  </a:lnTo>
                  <a:lnTo>
                    <a:pt x="124" y="22"/>
                  </a:lnTo>
                  <a:lnTo>
                    <a:pt x="122" y="21"/>
                  </a:lnTo>
                  <a:lnTo>
                    <a:pt x="119" y="19"/>
                  </a:lnTo>
                  <a:lnTo>
                    <a:pt x="118" y="18"/>
                  </a:lnTo>
                  <a:lnTo>
                    <a:pt x="116" y="17"/>
                  </a:lnTo>
                  <a:lnTo>
                    <a:pt x="115" y="16"/>
                  </a:lnTo>
                  <a:lnTo>
                    <a:pt x="114" y="15"/>
                  </a:lnTo>
                  <a:lnTo>
                    <a:pt x="112" y="14"/>
                  </a:lnTo>
                  <a:lnTo>
                    <a:pt x="111" y="13"/>
                  </a:lnTo>
                  <a:lnTo>
                    <a:pt x="110" y="13"/>
                  </a:lnTo>
                  <a:lnTo>
                    <a:pt x="109" y="11"/>
                  </a:lnTo>
                  <a:lnTo>
                    <a:pt x="108" y="11"/>
                  </a:lnTo>
                  <a:lnTo>
                    <a:pt x="107" y="10"/>
                  </a:lnTo>
                  <a:lnTo>
                    <a:pt x="106" y="9"/>
                  </a:lnTo>
                  <a:lnTo>
                    <a:pt x="106" y="8"/>
                  </a:lnTo>
                  <a:lnTo>
                    <a:pt x="105" y="7"/>
                  </a:lnTo>
                  <a:lnTo>
                    <a:pt x="104" y="6"/>
                  </a:lnTo>
                  <a:lnTo>
                    <a:pt x="103" y="5"/>
                  </a:lnTo>
                  <a:lnTo>
                    <a:pt x="102" y="5"/>
                  </a:lnTo>
                  <a:lnTo>
                    <a:pt x="101" y="4"/>
                  </a:lnTo>
                  <a:lnTo>
                    <a:pt x="100" y="3"/>
                  </a:lnTo>
                  <a:lnTo>
                    <a:pt x="99" y="2"/>
                  </a:lnTo>
                  <a:lnTo>
                    <a:pt x="98" y="1"/>
                  </a:lnTo>
                  <a:lnTo>
                    <a:pt x="97" y="1"/>
                  </a:lnTo>
                  <a:lnTo>
                    <a:pt x="96" y="1"/>
                  </a:lnTo>
                  <a:lnTo>
                    <a:pt x="95" y="0"/>
                  </a:lnTo>
                  <a:lnTo>
                    <a:pt x="94" y="0"/>
                  </a:lnTo>
                  <a:lnTo>
                    <a:pt x="92" y="0"/>
                  </a:lnTo>
                  <a:lnTo>
                    <a:pt x="91" y="0"/>
                  </a:lnTo>
                  <a:lnTo>
                    <a:pt x="90" y="0"/>
                  </a:lnTo>
                  <a:lnTo>
                    <a:pt x="88" y="0"/>
                  </a:lnTo>
                  <a:lnTo>
                    <a:pt x="87" y="0"/>
                  </a:lnTo>
                  <a:lnTo>
                    <a:pt x="80" y="1"/>
                  </a:lnTo>
                  <a:lnTo>
                    <a:pt x="77" y="1"/>
                  </a:lnTo>
                  <a:lnTo>
                    <a:pt x="74" y="2"/>
                  </a:lnTo>
                  <a:lnTo>
                    <a:pt x="71" y="3"/>
                  </a:lnTo>
                  <a:lnTo>
                    <a:pt x="68" y="4"/>
                  </a:lnTo>
                  <a:lnTo>
                    <a:pt x="66" y="5"/>
                  </a:lnTo>
                  <a:lnTo>
                    <a:pt x="63" y="5"/>
                  </a:lnTo>
                  <a:lnTo>
                    <a:pt x="60" y="7"/>
                  </a:lnTo>
                  <a:lnTo>
                    <a:pt x="58" y="8"/>
                  </a:lnTo>
                  <a:lnTo>
                    <a:pt x="56" y="9"/>
                  </a:lnTo>
                  <a:lnTo>
                    <a:pt x="54" y="11"/>
                  </a:lnTo>
                  <a:lnTo>
                    <a:pt x="51" y="12"/>
                  </a:lnTo>
                  <a:lnTo>
                    <a:pt x="49" y="13"/>
                  </a:lnTo>
                  <a:lnTo>
                    <a:pt x="47" y="15"/>
                  </a:lnTo>
                  <a:lnTo>
                    <a:pt x="45" y="17"/>
                  </a:lnTo>
                  <a:lnTo>
                    <a:pt x="43" y="19"/>
                  </a:lnTo>
                  <a:lnTo>
                    <a:pt x="41" y="21"/>
                  </a:lnTo>
                  <a:lnTo>
                    <a:pt x="39" y="23"/>
                  </a:lnTo>
                  <a:lnTo>
                    <a:pt x="38" y="25"/>
                  </a:lnTo>
                  <a:lnTo>
                    <a:pt x="36" y="28"/>
                  </a:lnTo>
                  <a:lnTo>
                    <a:pt x="34" y="30"/>
                  </a:lnTo>
                  <a:lnTo>
                    <a:pt x="32" y="33"/>
                  </a:lnTo>
                  <a:lnTo>
                    <a:pt x="31" y="35"/>
                  </a:lnTo>
                  <a:lnTo>
                    <a:pt x="29" y="38"/>
                  </a:lnTo>
                  <a:lnTo>
                    <a:pt x="28" y="41"/>
                  </a:lnTo>
                  <a:lnTo>
                    <a:pt x="26" y="44"/>
                  </a:lnTo>
                  <a:lnTo>
                    <a:pt x="24" y="48"/>
                  </a:lnTo>
                  <a:lnTo>
                    <a:pt x="22" y="51"/>
                  </a:lnTo>
                  <a:lnTo>
                    <a:pt x="21" y="55"/>
                  </a:lnTo>
                  <a:lnTo>
                    <a:pt x="19" y="58"/>
                  </a:lnTo>
                  <a:lnTo>
                    <a:pt x="18" y="62"/>
                  </a:lnTo>
                  <a:lnTo>
                    <a:pt x="17" y="65"/>
                  </a:lnTo>
                  <a:lnTo>
                    <a:pt x="16" y="66"/>
                  </a:lnTo>
                  <a:lnTo>
                    <a:pt x="16" y="68"/>
                  </a:lnTo>
                  <a:lnTo>
                    <a:pt x="15" y="69"/>
                  </a:lnTo>
                  <a:lnTo>
                    <a:pt x="15" y="70"/>
                  </a:lnTo>
                  <a:lnTo>
                    <a:pt x="15" y="71"/>
                  </a:lnTo>
                  <a:lnTo>
                    <a:pt x="15" y="73"/>
                  </a:lnTo>
                  <a:lnTo>
                    <a:pt x="14" y="75"/>
                  </a:lnTo>
                  <a:lnTo>
                    <a:pt x="14" y="76"/>
                  </a:lnTo>
                  <a:lnTo>
                    <a:pt x="15" y="77"/>
                  </a:lnTo>
                  <a:lnTo>
                    <a:pt x="15" y="78"/>
                  </a:lnTo>
                  <a:lnTo>
                    <a:pt x="15" y="79"/>
                  </a:lnTo>
                  <a:lnTo>
                    <a:pt x="15" y="80"/>
                  </a:lnTo>
                  <a:lnTo>
                    <a:pt x="15" y="81"/>
                  </a:lnTo>
                  <a:lnTo>
                    <a:pt x="15" y="82"/>
                  </a:lnTo>
                  <a:lnTo>
                    <a:pt x="16" y="83"/>
                  </a:lnTo>
                  <a:lnTo>
                    <a:pt x="16" y="85"/>
                  </a:lnTo>
                  <a:lnTo>
                    <a:pt x="16" y="86"/>
                  </a:lnTo>
                  <a:lnTo>
                    <a:pt x="16" y="87"/>
                  </a:lnTo>
                  <a:lnTo>
                    <a:pt x="16" y="88"/>
                  </a:lnTo>
                  <a:lnTo>
                    <a:pt x="16" y="89"/>
                  </a:lnTo>
                  <a:lnTo>
                    <a:pt x="17" y="91"/>
                  </a:lnTo>
                  <a:lnTo>
                    <a:pt x="17" y="92"/>
                  </a:lnTo>
                  <a:lnTo>
                    <a:pt x="17" y="93"/>
                  </a:lnTo>
                  <a:lnTo>
                    <a:pt x="17" y="95"/>
                  </a:lnTo>
                  <a:lnTo>
                    <a:pt x="18" y="97"/>
                  </a:lnTo>
                  <a:lnTo>
                    <a:pt x="18" y="98"/>
                  </a:lnTo>
                  <a:lnTo>
                    <a:pt x="18" y="100"/>
                  </a:lnTo>
                  <a:lnTo>
                    <a:pt x="18" y="102"/>
                  </a:lnTo>
                  <a:lnTo>
                    <a:pt x="18" y="104"/>
                  </a:lnTo>
                  <a:lnTo>
                    <a:pt x="18" y="105"/>
                  </a:lnTo>
                  <a:lnTo>
                    <a:pt x="18" y="106"/>
                  </a:lnTo>
                  <a:lnTo>
                    <a:pt x="18" y="107"/>
                  </a:lnTo>
                  <a:lnTo>
                    <a:pt x="18" y="108"/>
                  </a:lnTo>
                  <a:lnTo>
                    <a:pt x="18" y="109"/>
                  </a:lnTo>
                  <a:lnTo>
                    <a:pt x="18" y="110"/>
                  </a:lnTo>
                  <a:lnTo>
                    <a:pt x="18" y="111"/>
                  </a:lnTo>
                  <a:lnTo>
                    <a:pt x="18" y="112"/>
                  </a:lnTo>
                  <a:lnTo>
                    <a:pt x="18" y="113"/>
                  </a:lnTo>
                  <a:lnTo>
                    <a:pt x="19" y="113"/>
                  </a:lnTo>
                  <a:lnTo>
                    <a:pt x="19" y="114"/>
                  </a:lnTo>
                  <a:lnTo>
                    <a:pt x="19" y="115"/>
                  </a:lnTo>
                  <a:lnTo>
                    <a:pt x="19" y="116"/>
                  </a:lnTo>
                  <a:lnTo>
                    <a:pt x="19" y="117"/>
                  </a:lnTo>
                  <a:lnTo>
                    <a:pt x="19" y="118"/>
                  </a:lnTo>
                  <a:lnTo>
                    <a:pt x="19" y="119"/>
                  </a:lnTo>
                  <a:lnTo>
                    <a:pt x="19" y="120"/>
                  </a:lnTo>
                  <a:lnTo>
                    <a:pt x="18" y="121"/>
                  </a:lnTo>
                  <a:lnTo>
                    <a:pt x="18" y="122"/>
                  </a:lnTo>
                  <a:lnTo>
                    <a:pt x="18" y="123"/>
                  </a:lnTo>
                  <a:lnTo>
                    <a:pt x="18" y="124"/>
                  </a:lnTo>
                  <a:lnTo>
                    <a:pt x="17" y="126"/>
                  </a:lnTo>
                  <a:lnTo>
                    <a:pt x="16" y="127"/>
                  </a:lnTo>
                  <a:lnTo>
                    <a:pt x="16" y="128"/>
                  </a:lnTo>
                  <a:lnTo>
                    <a:pt x="15" y="129"/>
                  </a:lnTo>
                  <a:lnTo>
                    <a:pt x="15" y="130"/>
                  </a:lnTo>
                  <a:lnTo>
                    <a:pt x="14" y="131"/>
                  </a:lnTo>
                  <a:lnTo>
                    <a:pt x="14" y="132"/>
                  </a:lnTo>
                  <a:lnTo>
                    <a:pt x="13" y="133"/>
                  </a:lnTo>
                  <a:lnTo>
                    <a:pt x="12" y="133"/>
                  </a:lnTo>
                  <a:lnTo>
                    <a:pt x="12" y="134"/>
                  </a:lnTo>
                  <a:lnTo>
                    <a:pt x="11" y="135"/>
                  </a:lnTo>
                  <a:lnTo>
                    <a:pt x="10" y="136"/>
                  </a:lnTo>
                  <a:lnTo>
                    <a:pt x="9" y="137"/>
                  </a:lnTo>
                  <a:lnTo>
                    <a:pt x="8" y="137"/>
                  </a:lnTo>
                  <a:lnTo>
                    <a:pt x="8" y="138"/>
                  </a:lnTo>
                  <a:lnTo>
                    <a:pt x="7" y="138"/>
                  </a:lnTo>
                  <a:lnTo>
                    <a:pt x="6" y="139"/>
                  </a:lnTo>
                  <a:lnTo>
                    <a:pt x="5" y="140"/>
                  </a:lnTo>
                  <a:lnTo>
                    <a:pt x="4" y="141"/>
                  </a:lnTo>
                  <a:lnTo>
                    <a:pt x="3" y="142"/>
                  </a:lnTo>
                  <a:lnTo>
                    <a:pt x="2" y="142"/>
                  </a:lnTo>
                  <a:lnTo>
                    <a:pt x="2" y="143"/>
                  </a:lnTo>
                  <a:lnTo>
                    <a:pt x="1" y="143"/>
                  </a:lnTo>
                  <a:lnTo>
                    <a:pt x="1" y="144"/>
                  </a:lnTo>
                  <a:lnTo>
                    <a:pt x="0" y="145"/>
                  </a:lnTo>
                  <a:lnTo>
                    <a:pt x="0" y="146"/>
                  </a:lnTo>
                  <a:lnTo>
                    <a:pt x="0" y="147"/>
                  </a:lnTo>
                  <a:lnTo>
                    <a:pt x="0" y="148"/>
                  </a:lnTo>
                  <a:lnTo>
                    <a:pt x="0" y="149"/>
                  </a:lnTo>
                  <a:lnTo>
                    <a:pt x="0" y="150"/>
                  </a:lnTo>
                  <a:lnTo>
                    <a:pt x="0" y="151"/>
                  </a:lnTo>
                  <a:lnTo>
                    <a:pt x="0" y="153"/>
                  </a:lnTo>
                  <a:lnTo>
                    <a:pt x="0" y="154"/>
                  </a:lnTo>
                  <a:lnTo>
                    <a:pt x="0" y="155"/>
                  </a:lnTo>
                  <a:lnTo>
                    <a:pt x="0" y="156"/>
                  </a:lnTo>
                  <a:lnTo>
                    <a:pt x="0" y="157"/>
                  </a:lnTo>
                  <a:lnTo>
                    <a:pt x="0" y="158"/>
                  </a:lnTo>
                  <a:lnTo>
                    <a:pt x="0" y="159"/>
                  </a:lnTo>
                  <a:lnTo>
                    <a:pt x="0" y="160"/>
                  </a:lnTo>
                  <a:lnTo>
                    <a:pt x="0" y="161"/>
                  </a:lnTo>
                  <a:lnTo>
                    <a:pt x="0" y="162"/>
                  </a:lnTo>
                  <a:lnTo>
                    <a:pt x="0" y="163"/>
                  </a:lnTo>
                  <a:lnTo>
                    <a:pt x="0" y="164"/>
                  </a:lnTo>
                  <a:lnTo>
                    <a:pt x="0" y="165"/>
                  </a:lnTo>
                  <a:lnTo>
                    <a:pt x="0" y="1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2" name="Freeform 78"/>
            <p:cNvSpPr>
              <a:spLocks/>
            </p:cNvSpPr>
            <p:nvPr/>
          </p:nvSpPr>
          <p:spPr bwMode="auto">
            <a:xfrm>
              <a:off x="3050" y="1687"/>
              <a:ext cx="64" cy="305"/>
            </a:xfrm>
            <a:custGeom>
              <a:avLst/>
              <a:gdLst>
                <a:gd name="T0" fmla="*/ 71 w 55"/>
                <a:gd name="T1" fmla="*/ 2 h 271"/>
                <a:gd name="T2" fmla="*/ 67 w 55"/>
                <a:gd name="T3" fmla="*/ 10 h 271"/>
                <a:gd name="T4" fmla="*/ 64 w 55"/>
                <a:gd name="T5" fmla="*/ 20 h 271"/>
                <a:gd name="T6" fmla="*/ 57 w 55"/>
                <a:gd name="T7" fmla="*/ 33 h 271"/>
                <a:gd name="T8" fmla="*/ 51 w 55"/>
                <a:gd name="T9" fmla="*/ 48 h 271"/>
                <a:gd name="T10" fmla="*/ 43 w 55"/>
                <a:gd name="T11" fmla="*/ 63 h 271"/>
                <a:gd name="T12" fmla="*/ 40 w 55"/>
                <a:gd name="T13" fmla="*/ 72 h 271"/>
                <a:gd name="T14" fmla="*/ 36 w 55"/>
                <a:gd name="T15" fmla="*/ 80 h 271"/>
                <a:gd name="T16" fmla="*/ 33 w 55"/>
                <a:gd name="T17" fmla="*/ 88 h 271"/>
                <a:gd name="T18" fmla="*/ 28 w 55"/>
                <a:gd name="T19" fmla="*/ 98 h 271"/>
                <a:gd name="T20" fmla="*/ 22 w 55"/>
                <a:gd name="T21" fmla="*/ 114 h 271"/>
                <a:gd name="T22" fmla="*/ 16 w 55"/>
                <a:gd name="T23" fmla="*/ 123 h 271"/>
                <a:gd name="T24" fmla="*/ 10 w 55"/>
                <a:gd name="T25" fmla="*/ 131 h 271"/>
                <a:gd name="T26" fmla="*/ 7 w 55"/>
                <a:gd name="T27" fmla="*/ 138 h 271"/>
                <a:gd name="T28" fmla="*/ 3 w 55"/>
                <a:gd name="T29" fmla="*/ 149 h 271"/>
                <a:gd name="T30" fmla="*/ 0 w 55"/>
                <a:gd name="T31" fmla="*/ 163 h 271"/>
                <a:gd name="T32" fmla="*/ 0 w 55"/>
                <a:gd name="T33" fmla="*/ 173 h 271"/>
                <a:gd name="T34" fmla="*/ 0 w 55"/>
                <a:gd name="T35" fmla="*/ 181 h 271"/>
                <a:gd name="T36" fmla="*/ 0 w 55"/>
                <a:gd name="T37" fmla="*/ 189 h 271"/>
                <a:gd name="T38" fmla="*/ 1 w 55"/>
                <a:gd name="T39" fmla="*/ 199 h 271"/>
                <a:gd name="T40" fmla="*/ 2 w 55"/>
                <a:gd name="T41" fmla="*/ 212 h 271"/>
                <a:gd name="T42" fmla="*/ 2 w 55"/>
                <a:gd name="T43" fmla="*/ 216 h 271"/>
                <a:gd name="T44" fmla="*/ 2 w 55"/>
                <a:gd name="T45" fmla="*/ 221 h 271"/>
                <a:gd name="T46" fmla="*/ 2 w 55"/>
                <a:gd name="T47" fmla="*/ 224 h 271"/>
                <a:gd name="T48" fmla="*/ 2 w 55"/>
                <a:gd name="T49" fmla="*/ 230 h 271"/>
                <a:gd name="T50" fmla="*/ 2 w 55"/>
                <a:gd name="T51" fmla="*/ 235 h 271"/>
                <a:gd name="T52" fmla="*/ 2 w 55"/>
                <a:gd name="T53" fmla="*/ 243 h 271"/>
                <a:gd name="T54" fmla="*/ 2 w 55"/>
                <a:gd name="T55" fmla="*/ 249 h 271"/>
                <a:gd name="T56" fmla="*/ 2 w 55"/>
                <a:gd name="T57" fmla="*/ 253 h 271"/>
                <a:gd name="T58" fmla="*/ 2 w 55"/>
                <a:gd name="T59" fmla="*/ 257 h 271"/>
                <a:gd name="T60" fmla="*/ 2 w 55"/>
                <a:gd name="T61" fmla="*/ 261 h 271"/>
                <a:gd name="T62" fmla="*/ 2 w 55"/>
                <a:gd name="T63" fmla="*/ 262 h 271"/>
                <a:gd name="T64" fmla="*/ 2 w 55"/>
                <a:gd name="T65" fmla="*/ 262 h 271"/>
                <a:gd name="T66" fmla="*/ 2 w 55"/>
                <a:gd name="T67" fmla="*/ 262 h 271"/>
                <a:gd name="T68" fmla="*/ 2 w 55"/>
                <a:gd name="T69" fmla="*/ 262 h 271"/>
                <a:gd name="T70" fmla="*/ 2 w 55"/>
                <a:gd name="T71" fmla="*/ 262 h 271"/>
                <a:gd name="T72" fmla="*/ 1 w 55"/>
                <a:gd name="T73" fmla="*/ 264 h 271"/>
                <a:gd name="T74" fmla="*/ 1 w 55"/>
                <a:gd name="T75" fmla="*/ 269 h 271"/>
                <a:gd name="T76" fmla="*/ 0 w 55"/>
                <a:gd name="T77" fmla="*/ 273 h 271"/>
                <a:gd name="T78" fmla="*/ 0 w 55"/>
                <a:gd name="T79" fmla="*/ 279 h 271"/>
                <a:gd name="T80" fmla="*/ 1 w 55"/>
                <a:gd name="T81" fmla="*/ 285 h 271"/>
                <a:gd name="T82" fmla="*/ 3 w 55"/>
                <a:gd name="T83" fmla="*/ 297 h 271"/>
                <a:gd name="T84" fmla="*/ 6 w 55"/>
                <a:gd name="T85" fmla="*/ 310 h 271"/>
                <a:gd name="T86" fmla="*/ 8 w 55"/>
                <a:gd name="T87" fmla="*/ 320 h 271"/>
                <a:gd name="T88" fmla="*/ 12 w 55"/>
                <a:gd name="T89" fmla="*/ 328 h 271"/>
                <a:gd name="T90" fmla="*/ 19 w 55"/>
                <a:gd name="T91" fmla="*/ 335 h 271"/>
                <a:gd name="T92" fmla="*/ 27 w 55"/>
                <a:gd name="T93" fmla="*/ 342 h 271"/>
                <a:gd name="T94" fmla="*/ 33 w 55"/>
                <a:gd name="T95" fmla="*/ 342 h 271"/>
                <a:gd name="T96" fmla="*/ 36 w 55"/>
                <a:gd name="T97" fmla="*/ 342 h 271"/>
                <a:gd name="T98" fmla="*/ 41 w 55"/>
                <a:gd name="T99" fmla="*/ 342 h 271"/>
                <a:gd name="T100" fmla="*/ 47 w 55"/>
                <a:gd name="T101" fmla="*/ 341 h 271"/>
                <a:gd name="T102" fmla="*/ 49 w 55"/>
                <a:gd name="T103" fmla="*/ 341 h 271"/>
                <a:gd name="T104" fmla="*/ 49 w 55"/>
                <a:gd name="T105" fmla="*/ 341 h 271"/>
                <a:gd name="T106" fmla="*/ 49 w 55"/>
                <a:gd name="T107" fmla="*/ 341 h 271"/>
                <a:gd name="T108" fmla="*/ 49 w 55"/>
                <a:gd name="T109" fmla="*/ 341 h 271"/>
                <a:gd name="T110" fmla="*/ 49 w 55"/>
                <a:gd name="T111" fmla="*/ 341 h 271"/>
                <a:gd name="T112" fmla="*/ 49 w 55"/>
                <a:gd name="T113" fmla="*/ 341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 h="271">
                  <a:moveTo>
                    <a:pt x="54" y="0"/>
                  </a:moveTo>
                  <a:lnTo>
                    <a:pt x="53" y="0"/>
                  </a:lnTo>
                  <a:lnTo>
                    <a:pt x="53" y="1"/>
                  </a:lnTo>
                  <a:lnTo>
                    <a:pt x="53" y="2"/>
                  </a:lnTo>
                  <a:lnTo>
                    <a:pt x="52" y="2"/>
                  </a:lnTo>
                  <a:lnTo>
                    <a:pt x="52" y="3"/>
                  </a:lnTo>
                  <a:lnTo>
                    <a:pt x="52" y="4"/>
                  </a:lnTo>
                  <a:lnTo>
                    <a:pt x="52" y="5"/>
                  </a:lnTo>
                  <a:lnTo>
                    <a:pt x="51" y="6"/>
                  </a:lnTo>
                  <a:lnTo>
                    <a:pt x="50" y="7"/>
                  </a:lnTo>
                  <a:lnTo>
                    <a:pt x="50" y="8"/>
                  </a:lnTo>
                  <a:lnTo>
                    <a:pt x="50" y="9"/>
                  </a:lnTo>
                  <a:lnTo>
                    <a:pt x="49" y="10"/>
                  </a:lnTo>
                  <a:lnTo>
                    <a:pt x="48" y="12"/>
                  </a:lnTo>
                  <a:lnTo>
                    <a:pt x="48" y="13"/>
                  </a:lnTo>
                  <a:lnTo>
                    <a:pt x="47" y="15"/>
                  </a:lnTo>
                  <a:lnTo>
                    <a:pt x="47" y="16"/>
                  </a:lnTo>
                  <a:lnTo>
                    <a:pt x="46" y="18"/>
                  </a:lnTo>
                  <a:lnTo>
                    <a:pt x="45" y="20"/>
                  </a:lnTo>
                  <a:lnTo>
                    <a:pt x="44" y="21"/>
                  </a:lnTo>
                  <a:lnTo>
                    <a:pt x="44" y="23"/>
                  </a:lnTo>
                  <a:lnTo>
                    <a:pt x="43" y="25"/>
                  </a:lnTo>
                  <a:lnTo>
                    <a:pt x="42" y="26"/>
                  </a:lnTo>
                  <a:lnTo>
                    <a:pt x="42" y="28"/>
                  </a:lnTo>
                  <a:lnTo>
                    <a:pt x="41" y="30"/>
                  </a:lnTo>
                  <a:lnTo>
                    <a:pt x="40" y="32"/>
                  </a:lnTo>
                  <a:lnTo>
                    <a:pt x="39" y="34"/>
                  </a:lnTo>
                  <a:lnTo>
                    <a:pt x="38" y="36"/>
                  </a:lnTo>
                  <a:lnTo>
                    <a:pt x="38" y="38"/>
                  </a:lnTo>
                  <a:lnTo>
                    <a:pt x="37" y="40"/>
                  </a:lnTo>
                  <a:lnTo>
                    <a:pt x="36" y="42"/>
                  </a:lnTo>
                  <a:lnTo>
                    <a:pt x="34" y="45"/>
                  </a:lnTo>
                  <a:lnTo>
                    <a:pt x="34" y="47"/>
                  </a:lnTo>
                  <a:lnTo>
                    <a:pt x="33" y="48"/>
                  </a:lnTo>
                  <a:lnTo>
                    <a:pt x="32" y="50"/>
                  </a:lnTo>
                  <a:lnTo>
                    <a:pt x="32" y="51"/>
                  </a:lnTo>
                  <a:lnTo>
                    <a:pt x="31" y="52"/>
                  </a:lnTo>
                  <a:lnTo>
                    <a:pt x="30" y="54"/>
                  </a:lnTo>
                  <a:lnTo>
                    <a:pt x="30" y="55"/>
                  </a:lnTo>
                  <a:lnTo>
                    <a:pt x="30" y="56"/>
                  </a:lnTo>
                  <a:lnTo>
                    <a:pt x="29" y="57"/>
                  </a:lnTo>
                  <a:lnTo>
                    <a:pt x="29" y="58"/>
                  </a:lnTo>
                  <a:lnTo>
                    <a:pt x="28" y="59"/>
                  </a:lnTo>
                  <a:lnTo>
                    <a:pt x="28" y="60"/>
                  </a:lnTo>
                  <a:lnTo>
                    <a:pt x="28" y="61"/>
                  </a:lnTo>
                  <a:lnTo>
                    <a:pt x="27" y="62"/>
                  </a:lnTo>
                  <a:lnTo>
                    <a:pt x="27" y="63"/>
                  </a:lnTo>
                  <a:lnTo>
                    <a:pt x="26" y="64"/>
                  </a:lnTo>
                  <a:lnTo>
                    <a:pt x="26" y="65"/>
                  </a:lnTo>
                  <a:lnTo>
                    <a:pt x="25" y="66"/>
                  </a:lnTo>
                  <a:lnTo>
                    <a:pt x="25" y="67"/>
                  </a:lnTo>
                  <a:lnTo>
                    <a:pt x="24" y="68"/>
                  </a:lnTo>
                  <a:lnTo>
                    <a:pt x="24" y="69"/>
                  </a:lnTo>
                  <a:lnTo>
                    <a:pt x="24" y="70"/>
                  </a:lnTo>
                  <a:lnTo>
                    <a:pt x="23" y="72"/>
                  </a:lnTo>
                  <a:lnTo>
                    <a:pt x="22" y="73"/>
                  </a:lnTo>
                  <a:lnTo>
                    <a:pt x="22" y="74"/>
                  </a:lnTo>
                  <a:lnTo>
                    <a:pt x="21" y="76"/>
                  </a:lnTo>
                  <a:lnTo>
                    <a:pt x="21" y="77"/>
                  </a:lnTo>
                  <a:lnTo>
                    <a:pt x="20" y="79"/>
                  </a:lnTo>
                  <a:lnTo>
                    <a:pt x="19" y="81"/>
                  </a:lnTo>
                  <a:lnTo>
                    <a:pt x="19" y="83"/>
                  </a:lnTo>
                  <a:lnTo>
                    <a:pt x="17" y="86"/>
                  </a:lnTo>
                  <a:lnTo>
                    <a:pt x="16" y="88"/>
                  </a:lnTo>
                  <a:lnTo>
                    <a:pt x="16" y="90"/>
                  </a:lnTo>
                  <a:lnTo>
                    <a:pt x="15" y="91"/>
                  </a:lnTo>
                  <a:lnTo>
                    <a:pt x="14" y="92"/>
                  </a:lnTo>
                  <a:lnTo>
                    <a:pt x="13" y="94"/>
                  </a:lnTo>
                  <a:lnTo>
                    <a:pt x="13" y="95"/>
                  </a:lnTo>
                  <a:lnTo>
                    <a:pt x="12" y="96"/>
                  </a:lnTo>
                  <a:lnTo>
                    <a:pt x="12" y="97"/>
                  </a:lnTo>
                  <a:lnTo>
                    <a:pt x="11" y="98"/>
                  </a:lnTo>
                  <a:lnTo>
                    <a:pt x="10" y="99"/>
                  </a:lnTo>
                  <a:lnTo>
                    <a:pt x="10" y="100"/>
                  </a:lnTo>
                  <a:lnTo>
                    <a:pt x="9" y="101"/>
                  </a:lnTo>
                  <a:lnTo>
                    <a:pt x="9" y="102"/>
                  </a:lnTo>
                  <a:lnTo>
                    <a:pt x="8" y="103"/>
                  </a:lnTo>
                  <a:lnTo>
                    <a:pt x="8" y="104"/>
                  </a:lnTo>
                  <a:lnTo>
                    <a:pt x="7" y="105"/>
                  </a:lnTo>
                  <a:lnTo>
                    <a:pt x="7" y="106"/>
                  </a:lnTo>
                  <a:lnTo>
                    <a:pt x="6" y="107"/>
                  </a:lnTo>
                  <a:lnTo>
                    <a:pt x="6" y="108"/>
                  </a:lnTo>
                  <a:lnTo>
                    <a:pt x="5" y="109"/>
                  </a:lnTo>
                  <a:lnTo>
                    <a:pt x="5" y="110"/>
                  </a:lnTo>
                  <a:lnTo>
                    <a:pt x="4" y="111"/>
                  </a:lnTo>
                  <a:lnTo>
                    <a:pt x="4" y="112"/>
                  </a:lnTo>
                  <a:lnTo>
                    <a:pt x="4" y="114"/>
                  </a:lnTo>
                  <a:lnTo>
                    <a:pt x="3" y="115"/>
                  </a:lnTo>
                  <a:lnTo>
                    <a:pt x="3" y="117"/>
                  </a:lnTo>
                  <a:lnTo>
                    <a:pt x="2" y="118"/>
                  </a:lnTo>
                  <a:lnTo>
                    <a:pt x="2" y="120"/>
                  </a:lnTo>
                  <a:lnTo>
                    <a:pt x="2" y="122"/>
                  </a:lnTo>
                  <a:lnTo>
                    <a:pt x="2" y="124"/>
                  </a:lnTo>
                  <a:lnTo>
                    <a:pt x="1" y="128"/>
                  </a:lnTo>
                  <a:lnTo>
                    <a:pt x="0" y="129"/>
                  </a:lnTo>
                  <a:lnTo>
                    <a:pt x="0" y="131"/>
                  </a:lnTo>
                  <a:lnTo>
                    <a:pt x="0" y="132"/>
                  </a:lnTo>
                  <a:lnTo>
                    <a:pt x="0" y="133"/>
                  </a:lnTo>
                  <a:lnTo>
                    <a:pt x="0" y="134"/>
                  </a:lnTo>
                  <a:lnTo>
                    <a:pt x="0" y="136"/>
                  </a:lnTo>
                  <a:lnTo>
                    <a:pt x="0" y="137"/>
                  </a:lnTo>
                  <a:lnTo>
                    <a:pt x="0" y="138"/>
                  </a:lnTo>
                  <a:lnTo>
                    <a:pt x="0" y="139"/>
                  </a:lnTo>
                  <a:lnTo>
                    <a:pt x="0" y="140"/>
                  </a:lnTo>
                  <a:lnTo>
                    <a:pt x="0" y="141"/>
                  </a:lnTo>
                  <a:lnTo>
                    <a:pt x="0" y="142"/>
                  </a:lnTo>
                  <a:lnTo>
                    <a:pt x="0" y="143"/>
                  </a:lnTo>
                  <a:lnTo>
                    <a:pt x="0" y="144"/>
                  </a:lnTo>
                  <a:lnTo>
                    <a:pt x="0" y="145"/>
                  </a:lnTo>
                  <a:lnTo>
                    <a:pt x="0" y="146"/>
                  </a:lnTo>
                  <a:lnTo>
                    <a:pt x="0" y="147"/>
                  </a:lnTo>
                  <a:lnTo>
                    <a:pt x="0" y="148"/>
                  </a:lnTo>
                  <a:lnTo>
                    <a:pt x="0" y="149"/>
                  </a:lnTo>
                  <a:lnTo>
                    <a:pt x="0" y="150"/>
                  </a:lnTo>
                  <a:lnTo>
                    <a:pt x="1" y="152"/>
                  </a:lnTo>
                  <a:lnTo>
                    <a:pt x="1" y="153"/>
                  </a:lnTo>
                  <a:lnTo>
                    <a:pt x="1" y="154"/>
                  </a:lnTo>
                  <a:lnTo>
                    <a:pt x="1" y="156"/>
                  </a:lnTo>
                  <a:lnTo>
                    <a:pt x="1" y="157"/>
                  </a:lnTo>
                  <a:lnTo>
                    <a:pt x="1" y="158"/>
                  </a:lnTo>
                  <a:lnTo>
                    <a:pt x="1" y="160"/>
                  </a:lnTo>
                  <a:lnTo>
                    <a:pt x="1" y="162"/>
                  </a:lnTo>
                  <a:lnTo>
                    <a:pt x="1" y="164"/>
                  </a:lnTo>
                  <a:lnTo>
                    <a:pt x="2" y="166"/>
                  </a:lnTo>
                  <a:lnTo>
                    <a:pt x="2" y="167"/>
                  </a:lnTo>
                  <a:lnTo>
                    <a:pt x="2" y="168"/>
                  </a:lnTo>
                  <a:lnTo>
                    <a:pt x="2" y="169"/>
                  </a:lnTo>
                  <a:lnTo>
                    <a:pt x="2" y="170"/>
                  </a:lnTo>
                  <a:lnTo>
                    <a:pt x="2" y="171"/>
                  </a:lnTo>
                  <a:lnTo>
                    <a:pt x="2" y="172"/>
                  </a:lnTo>
                  <a:lnTo>
                    <a:pt x="2" y="173"/>
                  </a:lnTo>
                  <a:lnTo>
                    <a:pt x="2" y="174"/>
                  </a:lnTo>
                  <a:lnTo>
                    <a:pt x="2" y="175"/>
                  </a:lnTo>
                  <a:lnTo>
                    <a:pt x="2" y="176"/>
                  </a:lnTo>
                  <a:lnTo>
                    <a:pt x="2" y="177"/>
                  </a:lnTo>
                  <a:lnTo>
                    <a:pt x="2" y="178"/>
                  </a:lnTo>
                  <a:lnTo>
                    <a:pt x="2" y="179"/>
                  </a:lnTo>
                  <a:lnTo>
                    <a:pt x="2" y="180"/>
                  </a:lnTo>
                  <a:lnTo>
                    <a:pt x="2" y="181"/>
                  </a:lnTo>
                  <a:lnTo>
                    <a:pt x="2" y="182"/>
                  </a:lnTo>
                  <a:lnTo>
                    <a:pt x="2" y="183"/>
                  </a:lnTo>
                  <a:lnTo>
                    <a:pt x="2" y="184"/>
                  </a:lnTo>
                  <a:lnTo>
                    <a:pt x="2" y="185"/>
                  </a:lnTo>
                  <a:lnTo>
                    <a:pt x="2" y="186"/>
                  </a:lnTo>
                  <a:lnTo>
                    <a:pt x="2" y="188"/>
                  </a:lnTo>
                  <a:lnTo>
                    <a:pt x="2" y="190"/>
                  </a:lnTo>
                  <a:lnTo>
                    <a:pt x="2" y="191"/>
                  </a:lnTo>
                  <a:lnTo>
                    <a:pt x="2" y="192"/>
                  </a:lnTo>
                  <a:lnTo>
                    <a:pt x="2" y="193"/>
                  </a:lnTo>
                  <a:lnTo>
                    <a:pt x="2" y="194"/>
                  </a:lnTo>
                  <a:lnTo>
                    <a:pt x="2" y="195"/>
                  </a:lnTo>
                  <a:lnTo>
                    <a:pt x="2" y="196"/>
                  </a:lnTo>
                  <a:lnTo>
                    <a:pt x="2" y="197"/>
                  </a:lnTo>
                  <a:lnTo>
                    <a:pt x="2" y="198"/>
                  </a:lnTo>
                  <a:lnTo>
                    <a:pt x="2" y="199"/>
                  </a:lnTo>
                  <a:lnTo>
                    <a:pt x="2" y="200"/>
                  </a:lnTo>
                  <a:lnTo>
                    <a:pt x="2" y="201"/>
                  </a:lnTo>
                  <a:lnTo>
                    <a:pt x="2" y="202"/>
                  </a:lnTo>
                  <a:lnTo>
                    <a:pt x="2" y="203"/>
                  </a:lnTo>
                  <a:lnTo>
                    <a:pt x="2" y="204"/>
                  </a:lnTo>
                  <a:lnTo>
                    <a:pt x="2" y="205"/>
                  </a:lnTo>
                  <a:lnTo>
                    <a:pt x="2" y="206"/>
                  </a:lnTo>
                  <a:lnTo>
                    <a:pt x="2" y="207"/>
                  </a:lnTo>
                  <a:lnTo>
                    <a:pt x="1" y="208"/>
                  </a:lnTo>
                  <a:lnTo>
                    <a:pt x="1" y="209"/>
                  </a:lnTo>
                  <a:lnTo>
                    <a:pt x="1" y="210"/>
                  </a:lnTo>
                  <a:lnTo>
                    <a:pt x="1" y="211"/>
                  </a:lnTo>
                  <a:lnTo>
                    <a:pt x="1" y="212"/>
                  </a:lnTo>
                  <a:lnTo>
                    <a:pt x="1" y="213"/>
                  </a:lnTo>
                  <a:lnTo>
                    <a:pt x="1" y="214"/>
                  </a:lnTo>
                  <a:lnTo>
                    <a:pt x="1" y="215"/>
                  </a:lnTo>
                  <a:lnTo>
                    <a:pt x="0" y="216"/>
                  </a:lnTo>
                  <a:lnTo>
                    <a:pt x="0" y="217"/>
                  </a:lnTo>
                  <a:lnTo>
                    <a:pt x="0" y="218"/>
                  </a:lnTo>
                  <a:lnTo>
                    <a:pt x="0" y="219"/>
                  </a:lnTo>
                  <a:lnTo>
                    <a:pt x="0" y="220"/>
                  </a:lnTo>
                  <a:lnTo>
                    <a:pt x="0" y="221"/>
                  </a:lnTo>
                  <a:lnTo>
                    <a:pt x="0" y="222"/>
                  </a:lnTo>
                  <a:lnTo>
                    <a:pt x="1" y="222"/>
                  </a:lnTo>
                  <a:lnTo>
                    <a:pt x="1" y="223"/>
                  </a:lnTo>
                  <a:lnTo>
                    <a:pt x="1" y="224"/>
                  </a:lnTo>
                  <a:lnTo>
                    <a:pt x="1" y="225"/>
                  </a:lnTo>
                  <a:lnTo>
                    <a:pt x="1" y="226"/>
                  </a:lnTo>
                  <a:lnTo>
                    <a:pt x="2" y="228"/>
                  </a:lnTo>
                  <a:lnTo>
                    <a:pt x="2" y="231"/>
                  </a:lnTo>
                  <a:lnTo>
                    <a:pt x="2" y="233"/>
                  </a:lnTo>
                  <a:lnTo>
                    <a:pt x="3" y="235"/>
                  </a:lnTo>
                  <a:lnTo>
                    <a:pt x="3" y="237"/>
                  </a:lnTo>
                  <a:lnTo>
                    <a:pt x="3" y="238"/>
                  </a:lnTo>
                  <a:lnTo>
                    <a:pt x="4" y="240"/>
                  </a:lnTo>
                  <a:lnTo>
                    <a:pt x="4" y="242"/>
                  </a:lnTo>
                  <a:lnTo>
                    <a:pt x="4" y="243"/>
                  </a:lnTo>
                  <a:lnTo>
                    <a:pt x="4" y="244"/>
                  </a:lnTo>
                  <a:lnTo>
                    <a:pt x="4" y="246"/>
                  </a:lnTo>
                  <a:lnTo>
                    <a:pt x="5" y="247"/>
                  </a:lnTo>
                  <a:lnTo>
                    <a:pt x="5" y="248"/>
                  </a:lnTo>
                  <a:lnTo>
                    <a:pt x="5" y="250"/>
                  </a:lnTo>
                  <a:lnTo>
                    <a:pt x="6" y="251"/>
                  </a:lnTo>
                  <a:lnTo>
                    <a:pt x="6" y="252"/>
                  </a:lnTo>
                  <a:lnTo>
                    <a:pt x="6" y="253"/>
                  </a:lnTo>
                  <a:lnTo>
                    <a:pt x="7" y="254"/>
                  </a:lnTo>
                  <a:lnTo>
                    <a:pt x="7" y="256"/>
                  </a:lnTo>
                  <a:lnTo>
                    <a:pt x="8" y="257"/>
                  </a:lnTo>
                  <a:lnTo>
                    <a:pt x="8" y="258"/>
                  </a:lnTo>
                  <a:lnTo>
                    <a:pt x="9" y="259"/>
                  </a:lnTo>
                  <a:lnTo>
                    <a:pt x="10" y="260"/>
                  </a:lnTo>
                  <a:lnTo>
                    <a:pt x="10" y="261"/>
                  </a:lnTo>
                  <a:lnTo>
                    <a:pt x="11" y="262"/>
                  </a:lnTo>
                  <a:lnTo>
                    <a:pt x="12" y="263"/>
                  </a:lnTo>
                  <a:lnTo>
                    <a:pt x="13" y="264"/>
                  </a:lnTo>
                  <a:lnTo>
                    <a:pt x="14" y="265"/>
                  </a:lnTo>
                  <a:lnTo>
                    <a:pt x="15" y="266"/>
                  </a:lnTo>
                  <a:lnTo>
                    <a:pt x="16" y="267"/>
                  </a:lnTo>
                  <a:lnTo>
                    <a:pt x="17" y="268"/>
                  </a:lnTo>
                  <a:lnTo>
                    <a:pt x="19" y="269"/>
                  </a:lnTo>
                  <a:lnTo>
                    <a:pt x="20" y="269"/>
                  </a:lnTo>
                  <a:lnTo>
                    <a:pt x="20" y="270"/>
                  </a:lnTo>
                  <a:lnTo>
                    <a:pt x="21" y="270"/>
                  </a:lnTo>
                  <a:lnTo>
                    <a:pt x="22" y="270"/>
                  </a:lnTo>
                  <a:lnTo>
                    <a:pt x="23" y="270"/>
                  </a:lnTo>
                  <a:lnTo>
                    <a:pt x="24" y="270"/>
                  </a:lnTo>
                  <a:lnTo>
                    <a:pt x="25" y="270"/>
                  </a:lnTo>
                  <a:lnTo>
                    <a:pt x="26" y="270"/>
                  </a:lnTo>
                  <a:lnTo>
                    <a:pt x="27" y="270"/>
                  </a:lnTo>
                  <a:lnTo>
                    <a:pt x="28" y="270"/>
                  </a:lnTo>
                  <a:lnTo>
                    <a:pt x="29" y="270"/>
                  </a:lnTo>
                  <a:lnTo>
                    <a:pt x="30" y="270"/>
                  </a:lnTo>
                  <a:lnTo>
                    <a:pt x="31" y="270"/>
                  </a:lnTo>
                  <a:lnTo>
                    <a:pt x="32" y="269"/>
                  </a:lnTo>
                  <a:lnTo>
                    <a:pt x="33" y="269"/>
                  </a:lnTo>
                  <a:lnTo>
                    <a:pt x="34" y="269"/>
                  </a:lnTo>
                  <a:lnTo>
                    <a:pt x="35" y="269"/>
                  </a:lnTo>
                  <a:lnTo>
                    <a:pt x="36" y="2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3" name="Freeform 79"/>
            <p:cNvSpPr>
              <a:spLocks/>
            </p:cNvSpPr>
            <p:nvPr/>
          </p:nvSpPr>
          <p:spPr bwMode="auto">
            <a:xfrm>
              <a:off x="3024" y="2012"/>
              <a:ext cx="151" cy="562"/>
            </a:xfrm>
            <a:custGeom>
              <a:avLst/>
              <a:gdLst>
                <a:gd name="T0" fmla="*/ 77 w 129"/>
                <a:gd name="T1" fmla="*/ 1 h 498"/>
                <a:gd name="T2" fmla="*/ 69 w 129"/>
                <a:gd name="T3" fmla="*/ 0 h 498"/>
                <a:gd name="T4" fmla="*/ 61 w 129"/>
                <a:gd name="T5" fmla="*/ 0 h 498"/>
                <a:gd name="T6" fmla="*/ 49 w 129"/>
                <a:gd name="T7" fmla="*/ 6 h 498"/>
                <a:gd name="T8" fmla="*/ 41 w 129"/>
                <a:gd name="T9" fmla="*/ 10 h 498"/>
                <a:gd name="T10" fmla="*/ 37 w 129"/>
                <a:gd name="T11" fmla="*/ 17 h 498"/>
                <a:gd name="T12" fmla="*/ 33 w 129"/>
                <a:gd name="T13" fmla="*/ 28 h 498"/>
                <a:gd name="T14" fmla="*/ 27 w 129"/>
                <a:gd name="T15" fmla="*/ 44 h 498"/>
                <a:gd name="T16" fmla="*/ 30 w 129"/>
                <a:gd name="T17" fmla="*/ 56 h 498"/>
                <a:gd name="T18" fmla="*/ 32 w 129"/>
                <a:gd name="T19" fmla="*/ 71 h 498"/>
                <a:gd name="T20" fmla="*/ 33 w 129"/>
                <a:gd name="T21" fmla="*/ 87 h 498"/>
                <a:gd name="T22" fmla="*/ 33 w 129"/>
                <a:gd name="T23" fmla="*/ 93 h 498"/>
                <a:gd name="T24" fmla="*/ 33 w 129"/>
                <a:gd name="T25" fmla="*/ 99 h 498"/>
                <a:gd name="T26" fmla="*/ 33 w 129"/>
                <a:gd name="T27" fmla="*/ 109 h 498"/>
                <a:gd name="T28" fmla="*/ 33 w 129"/>
                <a:gd name="T29" fmla="*/ 117 h 498"/>
                <a:gd name="T30" fmla="*/ 33 w 129"/>
                <a:gd name="T31" fmla="*/ 122 h 498"/>
                <a:gd name="T32" fmla="*/ 33 w 129"/>
                <a:gd name="T33" fmla="*/ 130 h 498"/>
                <a:gd name="T34" fmla="*/ 27 w 129"/>
                <a:gd name="T35" fmla="*/ 148 h 498"/>
                <a:gd name="T36" fmla="*/ 21 w 129"/>
                <a:gd name="T37" fmla="*/ 159 h 498"/>
                <a:gd name="T38" fmla="*/ 14 w 129"/>
                <a:gd name="T39" fmla="*/ 170 h 498"/>
                <a:gd name="T40" fmla="*/ 7 w 129"/>
                <a:gd name="T41" fmla="*/ 195 h 498"/>
                <a:gd name="T42" fmla="*/ 6 w 129"/>
                <a:gd name="T43" fmla="*/ 217 h 498"/>
                <a:gd name="T44" fmla="*/ 7 w 129"/>
                <a:gd name="T45" fmla="*/ 235 h 498"/>
                <a:gd name="T46" fmla="*/ 8 w 129"/>
                <a:gd name="T47" fmla="*/ 257 h 498"/>
                <a:gd name="T48" fmla="*/ 8 w 129"/>
                <a:gd name="T49" fmla="*/ 273 h 498"/>
                <a:gd name="T50" fmla="*/ 8 w 129"/>
                <a:gd name="T51" fmla="*/ 278 h 498"/>
                <a:gd name="T52" fmla="*/ 8 w 129"/>
                <a:gd name="T53" fmla="*/ 284 h 498"/>
                <a:gd name="T54" fmla="*/ 8 w 129"/>
                <a:gd name="T55" fmla="*/ 296 h 498"/>
                <a:gd name="T56" fmla="*/ 8 w 129"/>
                <a:gd name="T57" fmla="*/ 301 h 498"/>
                <a:gd name="T58" fmla="*/ 8 w 129"/>
                <a:gd name="T59" fmla="*/ 308 h 498"/>
                <a:gd name="T60" fmla="*/ 8 w 129"/>
                <a:gd name="T61" fmla="*/ 316 h 498"/>
                <a:gd name="T62" fmla="*/ 6 w 129"/>
                <a:gd name="T63" fmla="*/ 345 h 498"/>
                <a:gd name="T64" fmla="*/ 1 w 129"/>
                <a:gd name="T65" fmla="*/ 367 h 498"/>
                <a:gd name="T66" fmla="*/ 2 w 129"/>
                <a:gd name="T67" fmla="*/ 385 h 498"/>
                <a:gd name="T68" fmla="*/ 21 w 129"/>
                <a:gd name="T69" fmla="*/ 407 h 498"/>
                <a:gd name="T70" fmla="*/ 49 w 129"/>
                <a:gd name="T71" fmla="*/ 410 h 498"/>
                <a:gd name="T72" fmla="*/ 78 w 129"/>
                <a:gd name="T73" fmla="*/ 407 h 498"/>
                <a:gd name="T74" fmla="*/ 104 w 129"/>
                <a:gd name="T75" fmla="*/ 423 h 498"/>
                <a:gd name="T76" fmla="*/ 105 w 129"/>
                <a:gd name="T77" fmla="*/ 429 h 498"/>
                <a:gd name="T78" fmla="*/ 104 w 129"/>
                <a:gd name="T79" fmla="*/ 436 h 498"/>
                <a:gd name="T80" fmla="*/ 103 w 129"/>
                <a:gd name="T81" fmla="*/ 445 h 498"/>
                <a:gd name="T82" fmla="*/ 107 w 129"/>
                <a:gd name="T83" fmla="*/ 462 h 498"/>
                <a:gd name="T84" fmla="*/ 115 w 129"/>
                <a:gd name="T85" fmla="*/ 474 h 498"/>
                <a:gd name="T86" fmla="*/ 122 w 129"/>
                <a:gd name="T87" fmla="*/ 485 h 498"/>
                <a:gd name="T88" fmla="*/ 128 w 129"/>
                <a:gd name="T89" fmla="*/ 506 h 498"/>
                <a:gd name="T90" fmla="*/ 129 w 129"/>
                <a:gd name="T91" fmla="*/ 519 h 498"/>
                <a:gd name="T92" fmla="*/ 129 w 129"/>
                <a:gd name="T93" fmla="*/ 533 h 498"/>
                <a:gd name="T94" fmla="*/ 128 w 129"/>
                <a:gd name="T95" fmla="*/ 547 h 498"/>
                <a:gd name="T96" fmla="*/ 126 w 129"/>
                <a:gd name="T97" fmla="*/ 561 h 498"/>
                <a:gd name="T98" fmla="*/ 126 w 129"/>
                <a:gd name="T99" fmla="*/ 568 h 498"/>
                <a:gd name="T100" fmla="*/ 125 w 129"/>
                <a:gd name="T101" fmla="*/ 573 h 498"/>
                <a:gd name="T102" fmla="*/ 129 w 129"/>
                <a:gd name="T103" fmla="*/ 583 h 498"/>
                <a:gd name="T104" fmla="*/ 135 w 129"/>
                <a:gd name="T105" fmla="*/ 592 h 498"/>
                <a:gd name="T106" fmla="*/ 139 w 129"/>
                <a:gd name="T107" fmla="*/ 597 h 498"/>
                <a:gd name="T108" fmla="*/ 147 w 129"/>
                <a:gd name="T109" fmla="*/ 604 h 498"/>
                <a:gd name="T110" fmla="*/ 159 w 129"/>
                <a:gd name="T111" fmla="*/ 616 h 498"/>
                <a:gd name="T112" fmla="*/ 167 w 129"/>
                <a:gd name="T113" fmla="*/ 625 h 498"/>
                <a:gd name="T114" fmla="*/ 172 w 129"/>
                <a:gd name="T115" fmla="*/ 632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498">
                  <a:moveTo>
                    <a:pt x="58" y="2"/>
                  </a:moveTo>
                  <a:lnTo>
                    <a:pt x="58" y="1"/>
                  </a:lnTo>
                  <a:lnTo>
                    <a:pt x="57" y="1"/>
                  </a:lnTo>
                  <a:lnTo>
                    <a:pt x="56" y="1"/>
                  </a:lnTo>
                  <a:lnTo>
                    <a:pt x="55" y="0"/>
                  </a:lnTo>
                  <a:lnTo>
                    <a:pt x="54" y="0"/>
                  </a:lnTo>
                  <a:lnTo>
                    <a:pt x="53" y="0"/>
                  </a:lnTo>
                  <a:lnTo>
                    <a:pt x="52" y="0"/>
                  </a:lnTo>
                  <a:lnTo>
                    <a:pt x="51" y="0"/>
                  </a:lnTo>
                  <a:lnTo>
                    <a:pt x="50" y="0"/>
                  </a:lnTo>
                  <a:lnTo>
                    <a:pt x="49" y="0"/>
                  </a:lnTo>
                  <a:lnTo>
                    <a:pt x="48" y="0"/>
                  </a:lnTo>
                  <a:lnTo>
                    <a:pt x="47" y="0"/>
                  </a:lnTo>
                  <a:lnTo>
                    <a:pt x="46" y="0"/>
                  </a:lnTo>
                  <a:lnTo>
                    <a:pt x="45" y="0"/>
                  </a:lnTo>
                  <a:lnTo>
                    <a:pt x="44" y="0"/>
                  </a:lnTo>
                  <a:lnTo>
                    <a:pt x="43" y="0"/>
                  </a:lnTo>
                  <a:lnTo>
                    <a:pt x="42" y="1"/>
                  </a:lnTo>
                  <a:lnTo>
                    <a:pt x="41" y="1"/>
                  </a:lnTo>
                  <a:lnTo>
                    <a:pt x="41" y="2"/>
                  </a:lnTo>
                  <a:lnTo>
                    <a:pt x="39" y="2"/>
                  </a:lnTo>
                  <a:lnTo>
                    <a:pt x="38" y="3"/>
                  </a:lnTo>
                  <a:lnTo>
                    <a:pt x="37" y="3"/>
                  </a:lnTo>
                  <a:lnTo>
                    <a:pt x="36" y="4"/>
                  </a:lnTo>
                  <a:lnTo>
                    <a:pt x="35" y="4"/>
                  </a:lnTo>
                  <a:lnTo>
                    <a:pt x="34" y="5"/>
                  </a:lnTo>
                  <a:lnTo>
                    <a:pt x="33" y="6"/>
                  </a:lnTo>
                  <a:lnTo>
                    <a:pt x="32" y="6"/>
                  </a:lnTo>
                  <a:lnTo>
                    <a:pt x="32" y="7"/>
                  </a:lnTo>
                  <a:lnTo>
                    <a:pt x="31" y="7"/>
                  </a:lnTo>
                  <a:lnTo>
                    <a:pt x="30" y="8"/>
                  </a:lnTo>
                  <a:lnTo>
                    <a:pt x="30" y="9"/>
                  </a:lnTo>
                  <a:lnTo>
                    <a:pt x="29" y="9"/>
                  </a:lnTo>
                  <a:lnTo>
                    <a:pt x="29" y="10"/>
                  </a:lnTo>
                  <a:lnTo>
                    <a:pt x="28" y="10"/>
                  </a:lnTo>
                  <a:lnTo>
                    <a:pt x="28" y="11"/>
                  </a:lnTo>
                  <a:lnTo>
                    <a:pt x="28" y="12"/>
                  </a:lnTo>
                  <a:lnTo>
                    <a:pt x="27" y="12"/>
                  </a:lnTo>
                  <a:lnTo>
                    <a:pt x="27" y="13"/>
                  </a:lnTo>
                  <a:lnTo>
                    <a:pt x="26" y="14"/>
                  </a:lnTo>
                  <a:lnTo>
                    <a:pt x="26" y="15"/>
                  </a:lnTo>
                  <a:lnTo>
                    <a:pt x="26" y="16"/>
                  </a:lnTo>
                  <a:lnTo>
                    <a:pt x="25" y="16"/>
                  </a:lnTo>
                  <a:lnTo>
                    <a:pt x="25" y="18"/>
                  </a:lnTo>
                  <a:lnTo>
                    <a:pt x="24" y="18"/>
                  </a:lnTo>
                  <a:lnTo>
                    <a:pt x="24" y="20"/>
                  </a:lnTo>
                  <a:lnTo>
                    <a:pt x="24" y="21"/>
                  </a:lnTo>
                  <a:lnTo>
                    <a:pt x="24" y="22"/>
                  </a:lnTo>
                  <a:lnTo>
                    <a:pt x="22" y="25"/>
                  </a:lnTo>
                  <a:lnTo>
                    <a:pt x="22" y="26"/>
                  </a:lnTo>
                  <a:lnTo>
                    <a:pt x="22" y="28"/>
                  </a:lnTo>
                  <a:lnTo>
                    <a:pt x="21" y="29"/>
                  </a:lnTo>
                  <a:lnTo>
                    <a:pt x="21" y="30"/>
                  </a:lnTo>
                  <a:lnTo>
                    <a:pt x="21" y="32"/>
                  </a:lnTo>
                  <a:lnTo>
                    <a:pt x="21" y="33"/>
                  </a:lnTo>
                  <a:lnTo>
                    <a:pt x="21" y="34"/>
                  </a:lnTo>
                  <a:lnTo>
                    <a:pt x="20" y="35"/>
                  </a:lnTo>
                  <a:lnTo>
                    <a:pt x="20" y="36"/>
                  </a:lnTo>
                  <a:lnTo>
                    <a:pt x="20" y="37"/>
                  </a:lnTo>
                  <a:lnTo>
                    <a:pt x="21" y="38"/>
                  </a:lnTo>
                  <a:lnTo>
                    <a:pt x="21" y="39"/>
                  </a:lnTo>
                  <a:lnTo>
                    <a:pt x="21" y="40"/>
                  </a:lnTo>
                  <a:lnTo>
                    <a:pt x="21" y="41"/>
                  </a:lnTo>
                  <a:lnTo>
                    <a:pt x="21" y="42"/>
                  </a:lnTo>
                  <a:lnTo>
                    <a:pt x="21" y="43"/>
                  </a:lnTo>
                  <a:lnTo>
                    <a:pt x="22" y="44"/>
                  </a:lnTo>
                  <a:lnTo>
                    <a:pt x="22" y="46"/>
                  </a:lnTo>
                  <a:lnTo>
                    <a:pt x="22" y="48"/>
                  </a:lnTo>
                  <a:lnTo>
                    <a:pt x="22" y="49"/>
                  </a:lnTo>
                  <a:lnTo>
                    <a:pt x="22" y="50"/>
                  </a:lnTo>
                  <a:lnTo>
                    <a:pt x="23" y="52"/>
                  </a:lnTo>
                  <a:lnTo>
                    <a:pt x="23" y="53"/>
                  </a:lnTo>
                  <a:lnTo>
                    <a:pt x="23" y="54"/>
                  </a:lnTo>
                  <a:lnTo>
                    <a:pt x="23" y="56"/>
                  </a:lnTo>
                  <a:lnTo>
                    <a:pt x="23" y="58"/>
                  </a:lnTo>
                  <a:lnTo>
                    <a:pt x="23" y="59"/>
                  </a:lnTo>
                  <a:lnTo>
                    <a:pt x="23" y="61"/>
                  </a:lnTo>
                  <a:lnTo>
                    <a:pt x="24" y="63"/>
                  </a:lnTo>
                  <a:lnTo>
                    <a:pt x="24" y="65"/>
                  </a:lnTo>
                  <a:lnTo>
                    <a:pt x="24" y="66"/>
                  </a:lnTo>
                  <a:lnTo>
                    <a:pt x="24" y="67"/>
                  </a:lnTo>
                  <a:lnTo>
                    <a:pt x="24" y="68"/>
                  </a:lnTo>
                  <a:lnTo>
                    <a:pt x="24" y="69"/>
                  </a:lnTo>
                  <a:lnTo>
                    <a:pt x="24" y="70"/>
                  </a:lnTo>
                  <a:lnTo>
                    <a:pt x="24" y="71"/>
                  </a:lnTo>
                  <a:lnTo>
                    <a:pt x="24" y="72"/>
                  </a:lnTo>
                  <a:lnTo>
                    <a:pt x="24" y="73"/>
                  </a:lnTo>
                  <a:lnTo>
                    <a:pt x="24" y="74"/>
                  </a:lnTo>
                  <a:lnTo>
                    <a:pt x="24" y="75"/>
                  </a:lnTo>
                  <a:lnTo>
                    <a:pt x="24" y="76"/>
                  </a:lnTo>
                  <a:lnTo>
                    <a:pt x="24" y="77"/>
                  </a:lnTo>
                  <a:lnTo>
                    <a:pt x="24" y="78"/>
                  </a:lnTo>
                  <a:lnTo>
                    <a:pt x="24" y="79"/>
                  </a:lnTo>
                  <a:lnTo>
                    <a:pt x="24" y="80"/>
                  </a:lnTo>
                  <a:lnTo>
                    <a:pt x="24" y="81"/>
                  </a:lnTo>
                  <a:lnTo>
                    <a:pt x="24" y="82"/>
                  </a:lnTo>
                  <a:lnTo>
                    <a:pt x="24" y="83"/>
                  </a:lnTo>
                  <a:lnTo>
                    <a:pt x="24" y="84"/>
                  </a:lnTo>
                  <a:lnTo>
                    <a:pt x="24" y="86"/>
                  </a:lnTo>
                  <a:lnTo>
                    <a:pt x="24" y="87"/>
                  </a:lnTo>
                  <a:lnTo>
                    <a:pt x="24" y="88"/>
                  </a:lnTo>
                  <a:lnTo>
                    <a:pt x="24" y="89"/>
                  </a:lnTo>
                  <a:lnTo>
                    <a:pt x="24" y="90"/>
                  </a:lnTo>
                  <a:lnTo>
                    <a:pt x="24" y="91"/>
                  </a:lnTo>
                  <a:lnTo>
                    <a:pt x="24" y="92"/>
                  </a:lnTo>
                  <a:lnTo>
                    <a:pt x="24" y="93"/>
                  </a:lnTo>
                  <a:lnTo>
                    <a:pt x="24" y="94"/>
                  </a:lnTo>
                  <a:lnTo>
                    <a:pt x="24" y="95"/>
                  </a:lnTo>
                  <a:lnTo>
                    <a:pt x="24" y="96"/>
                  </a:lnTo>
                  <a:lnTo>
                    <a:pt x="24" y="97"/>
                  </a:lnTo>
                  <a:lnTo>
                    <a:pt x="24" y="98"/>
                  </a:lnTo>
                  <a:lnTo>
                    <a:pt x="24" y="99"/>
                  </a:lnTo>
                  <a:lnTo>
                    <a:pt x="24" y="100"/>
                  </a:lnTo>
                  <a:lnTo>
                    <a:pt x="24" y="101"/>
                  </a:lnTo>
                  <a:lnTo>
                    <a:pt x="24" y="102"/>
                  </a:lnTo>
                  <a:lnTo>
                    <a:pt x="24" y="103"/>
                  </a:lnTo>
                  <a:lnTo>
                    <a:pt x="24" y="104"/>
                  </a:lnTo>
                  <a:lnTo>
                    <a:pt x="24" y="105"/>
                  </a:lnTo>
                  <a:lnTo>
                    <a:pt x="22" y="108"/>
                  </a:lnTo>
                  <a:lnTo>
                    <a:pt x="22" y="110"/>
                  </a:lnTo>
                  <a:lnTo>
                    <a:pt x="22" y="112"/>
                  </a:lnTo>
                  <a:lnTo>
                    <a:pt x="21" y="113"/>
                  </a:lnTo>
                  <a:lnTo>
                    <a:pt x="20" y="114"/>
                  </a:lnTo>
                  <a:lnTo>
                    <a:pt x="20" y="116"/>
                  </a:lnTo>
                  <a:lnTo>
                    <a:pt x="20" y="117"/>
                  </a:lnTo>
                  <a:lnTo>
                    <a:pt x="19" y="118"/>
                  </a:lnTo>
                  <a:lnTo>
                    <a:pt x="18" y="119"/>
                  </a:lnTo>
                  <a:lnTo>
                    <a:pt x="18" y="120"/>
                  </a:lnTo>
                  <a:lnTo>
                    <a:pt x="17" y="121"/>
                  </a:lnTo>
                  <a:lnTo>
                    <a:pt x="16" y="122"/>
                  </a:lnTo>
                  <a:lnTo>
                    <a:pt x="16" y="123"/>
                  </a:lnTo>
                  <a:lnTo>
                    <a:pt x="15" y="124"/>
                  </a:lnTo>
                  <a:lnTo>
                    <a:pt x="15" y="125"/>
                  </a:lnTo>
                  <a:lnTo>
                    <a:pt x="14" y="126"/>
                  </a:lnTo>
                  <a:lnTo>
                    <a:pt x="14" y="127"/>
                  </a:lnTo>
                  <a:lnTo>
                    <a:pt x="13" y="128"/>
                  </a:lnTo>
                  <a:lnTo>
                    <a:pt x="12" y="129"/>
                  </a:lnTo>
                  <a:lnTo>
                    <a:pt x="12" y="130"/>
                  </a:lnTo>
                  <a:lnTo>
                    <a:pt x="11" y="131"/>
                  </a:lnTo>
                  <a:lnTo>
                    <a:pt x="10" y="132"/>
                  </a:lnTo>
                  <a:lnTo>
                    <a:pt x="10" y="133"/>
                  </a:lnTo>
                  <a:lnTo>
                    <a:pt x="10" y="134"/>
                  </a:lnTo>
                  <a:lnTo>
                    <a:pt x="9" y="136"/>
                  </a:lnTo>
                  <a:lnTo>
                    <a:pt x="8" y="137"/>
                  </a:lnTo>
                  <a:lnTo>
                    <a:pt x="8" y="138"/>
                  </a:lnTo>
                  <a:lnTo>
                    <a:pt x="8" y="140"/>
                  </a:lnTo>
                  <a:lnTo>
                    <a:pt x="7" y="142"/>
                  </a:lnTo>
                  <a:lnTo>
                    <a:pt x="6" y="144"/>
                  </a:lnTo>
                  <a:lnTo>
                    <a:pt x="6" y="146"/>
                  </a:lnTo>
                  <a:lnTo>
                    <a:pt x="5" y="151"/>
                  </a:lnTo>
                  <a:lnTo>
                    <a:pt x="5" y="153"/>
                  </a:lnTo>
                  <a:lnTo>
                    <a:pt x="4" y="156"/>
                  </a:lnTo>
                  <a:lnTo>
                    <a:pt x="4" y="158"/>
                  </a:lnTo>
                  <a:lnTo>
                    <a:pt x="4" y="160"/>
                  </a:lnTo>
                  <a:lnTo>
                    <a:pt x="4" y="162"/>
                  </a:lnTo>
                  <a:lnTo>
                    <a:pt x="4" y="164"/>
                  </a:lnTo>
                  <a:lnTo>
                    <a:pt x="4" y="165"/>
                  </a:lnTo>
                  <a:lnTo>
                    <a:pt x="4" y="167"/>
                  </a:lnTo>
                  <a:lnTo>
                    <a:pt x="4" y="168"/>
                  </a:lnTo>
                  <a:lnTo>
                    <a:pt x="4" y="170"/>
                  </a:lnTo>
                  <a:lnTo>
                    <a:pt x="4" y="172"/>
                  </a:lnTo>
                  <a:lnTo>
                    <a:pt x="4" y="173"/>
                  </a:lnTo>
                  <a:lnTo>
                    <a:pt x="4" y="174"/>
                  </a:lnTo>
                  <a:lnTo>
                    <a:pt x="4" y="176"/>
                  </a:lnTo>
                  <a:lnTo>
                    <a:pt x="4" y="178"/>
                  </a:lnTo>
                  <a:lnTo>
                    <a:pt x="4" y="179"/>
                  </a:lnTo>
                  <a:lnTo>
                    <a:pt x="4" y="180"/>
                  </a:lnTo>
                  <a:lnTo>
                    <a:pt x="5" y="182"/>
                  </a:lnTo>
                  <a:lnTo>
                    <a:pt x="5" y="184"/>
                  </a:lnTo>
                  <a:lnTo>
                    <a:pt x="5" y="186"/>
                  </a:lnTo>
                  <a:lnTo>
                    <a:pt x="5" y="187"/>
                  </a:lnTo>
                  <a:lnTo>
                    <a:pt x="5" y="189"/>
                  </a:lnTo>
                  <a:lnTo>
                    <a:pt x="6" y="191"/>
                  </a:lnTo>
                  <a:lnTo>
                    <a:pt x="6" y="193"/>
                  </a:lnTo>
                  <a:lnTo>
                    <a:pt x="6" y="195"/>
                  </a:lnTo>
                  <a:lnTo>
                    <a:pt x="6" y="197"/>
                  </a:lnTo>
                  <a:lnTo>
                    <a:pt x="6" y="200"/>
                  </a:lnTo>
                  <a:lnTo>
                    <a:pt x="6" y="202"/>
                  </a:lnTo>
                  <a:lnTo>
                    <a:pt x="6" y="205"/>
                  </a:lnTo>
                  <a:lnTo>
                    <a:pt x="6" y="208"/>
                  </a:lnTo>
                  <a:lnTo>
                    <a:pt x="6" y="210"/>
                  </a:lnTo>
                  <a:lnTo>
                    <a:pt x="6" y="211"/>
                  </a:lnTo>
                  <a:lnTo>
                    <a:pt x="6" y="212"/>
                  </a:lnTo>
                  <a:lnTo>
                    <a:pt x="6" y="213"/>
                  </a:lnTo>
                  <a:lnTo>
                    <a:pt x="6" y="214"/>
                  </a:lnTo>
                  <a:lnTo>
                    <a:pt x="6" y="215"/>
                  </a:lnTo>
                  <a:lnTo>
                    <a:pt x="6" y="216"/>
                  </a:lnTo>
                  <a:lnTo>
                    <a:pt x="6" y="217"/>
                  </a:lnTo>
                  <a:lnTo>
                    <a:pt x="6" y="218"/>
                  </a:lnTo>
                  <a:lnTo>
                    <a:pt x="6" y="219"/>
                  </a:lnTo>
                  <a:lnTo>
                    <a:pt x="6" y="220"/>
                  </a:lnTo>
                  <a:lnTo>
                    <a:pt x="6" y="221"/>
                  </a:lnTo>
                  <a:lnTo>
                    <a:pt x="6" y="222"/>
                  </a:lnTo>
                  <a:lnTo>
                    <a:pt x="6" y="223"/>
                  </a:lnTo>
                  <a:lnTo>
                    <a:pt x="6" y="224"/>
                  </a:lnTo>
                  <a:lnTo>
                    <a:pt x="6" y="225"/>
                  </a:lnTo>
                  <a:lnTo>
                    <a:pt x="6" y="226"/>
                  </a:lnTo>
                  <a:lnTo>
                    <a:pt x="6" y="227"/>
                  </a:lnTo>
                  <a:lnTo>
                    <a:pt x="6" y="228"/>
                  </a:lnTo>
                  <a:lnTo>
                    <a:pt x="6" y="230"/>
                  </a:lnTo>
                  <a:lnTo>
                    <a:pt x="6" y="231"/>
                  </a:lnTo>
                  <a:lnTo>
                    <a:pt x="6" y="232"/>
                  </a:lnTo>
                  <a:lnTo>
                    <a:pt x="6" y="233"/>
                  </a:lnTo>
                  <a:lnTo>
                    <a:pt x="6" y="234"/>
                  </a:lnTo>
                  <a:lnTo>
                    <a:pt x="6" y="235"/>
                  </a:lnTo>
                  <a:lnTo>
                    <a:pt x="6" y="236"/>
                  </a:lnTo>
                  <a:lnTo>
                    <a:pt x="6" y="237"/>
                  </a:lnTo>
                  <a:lnTo>
                    <a:pt x="6" y="238"/>
                  </a:lnTo>
                  <a:lnTo>
                    <a:pt x="6" y="239"/>
                  </a:lnTo>
                  <a:lnTo>
                    <a:pt x="6" y="240"/>
                  </a:lnTo>
                  <a:lnTo>
                    <a:pt x="6" y="241"/>
                  </a:lnTo>
                  <a:lnTo>
                    <a:pt x="6" y="242"/>
                  </a:lnTo>
                  <a:lnTo>
                    <a:pt x="6" y="243"/>
                  </a:lnTo>
                  <a:lnTo>
                    <a:pt x="6" y="244"/>
                  </a:lnTo>
                  <a:lnTo>
                    <a:pt x="6" y="245"/>
                  </a:lnTo>
                  <a:lnTo>
                    <a:pt x="6" y="246"/>
                  </a:lnTo>
                  <a:lnTo>
                    <a:pt x="6" y="247"/>
                  </a:lnTo>
                  <a:lnTo>
                    <a:pt x="6" y="248"/>
                  </a:lnTo>
                  <a:lnTo>
                    <a:pt x="6" y="249"/>
                  </a:lnTo>
                  <a:lnTo>
                    <a:pt x="6" y="254"/>
                  </a:lnTo>
                  <a:lnTo>
                    <a:pt x="6" y="257"/>
                  </a:lnTo>
                  <a:lnTo>
                    <a:pt x="6" y="260"/>
                  </a:lnTo>
                  <a:lnTo>
                    <a:pt x="5" y="262"/>
                  </a:lnTo>
                  <a:lnTo>
                    <a:pt x="5" y="264"/>
                  </a:lnTo>
                  <a:lnTo>
                    <a:pt x="5" y="267"/>
                  </a:lnTo>
                  <a:lnTo>
                    <a:pt x="4" y="269"/>
                  </a:lnTo>
                  <a:lnTo>
                    <a:pt x="4" y="271"/>
                  </a:lnTo>
                  <a:lnTo>
                    <a:pt x="4" y="273"/>
                  </a:lnTo>
                  <a:lnTo>
                    <a:pt x="3" y="275"/>
                  </a:lnTo>
                  <a:lnTo>
                    <a:pt x="3" y="277"/>
                  </a:lnTo>
                  <a:lnTo>
                    <a:pt x="2" y="279"/>
                  </a:lnTo>
                  <a:lnTo>
                    <a:pt x="2" y="281"/>
                  </a:lnTo>
                  <a:lnTo>
                    <a:pt x="2" y="282"/>
                  </a:lnTo>
                  <a:lnTo>
                    <a:pt x="2" y="284"/>
                  </a:lnTo>
                  <a:lnTo>
                    <a:pt x="1" y="286"/>
                  </a:lnTo>
                  <a:lnTo>
                    <a:pt x="1" y="288"/>
                  </a:lnTo>
                  <a:lnTo>
                    <a:pt x="1" y="289"/>
                  </a:lnTo>
                  <a:lnTo>
                    <a:pt x="0" y="291"/>
                  </a:lnTo>
                  <a:lnTo>
                    <a:pt x="0" y="293"/>
                  </a:lnTo>
                  <a:lnTo>
                    <a:pt x="0" y="294"/>
                  </a:lnTo>
                  <a:lnTo>
                    <a:pt x="1" y="296"/>
                  </a:lnTo>
                  <a:lnTo>
                    <a:pt x="1" y="298"/>
                  </a:lnTo>
                  <a:lnTo>
                    <a:pt x="1" y="299"/>
                  </a:lnTo>
                  <a:lnTo>
                    <a:pt x="2" y="301"/>
                  </a:lnTo>
                  <a:lnTo>
                    <a:pt x="2" y="302"/>
                  </a:lnTo>
                  <a:lnTo>
                    <a:pt x="2" y="304"/>
                  </a:lnTo>
                  <a:lnTo>
                    <a:pt x="3" y="306"/>
                  </a:lnTo>
                  <a:lnTo>
                    <a:pt x="4" y="308"/>
                  </a:lnTo>
                  <a:lnTo>
                    <a:pt x="5" y="309"/>
                  </a:lnTo>
                  <a:lnTo>
                    <a:pt x="6" y="311"/>
                  </a:lnTo>
                  <a:lnTo>
                    <a:pt x="10" y="315"/>
                  </a:lnTo>
                  <a:lnTo>
                    <a:pt x="12" y="317"/>
                  </a:lnTo>
                  <a:lnTo>
                    <a:pt x="13" y="318"/>
                  </a:lnTo>
                  <a:lnTo>
                    <a:pt x="15" y="320"/>
                  </a:lnTo>
                  <a:lnTo>
                    <a:pt x="18" y="320"/>
                  </a:lnTo>
                  <a:lnTo>
                    <a:pt x="20" y="321"/>
                  </a:lnTo>
                  <a:lnTo>
                    <a:pt x="22" y="322"/>
                  </a:lnTo>
                  <a:lnTo>
                    <a:pt x="24" y="322"/>
                  </a:lnTo>
                  <a:lnTo>
                    <a:pt x="26" y="322"/>
                  </a:lnTo>
                  <a:lnTo>
                    <a:pt x="29" y="322"/>
                  </a:lnTo>
                  <a:lnTo>
                    <a:pt x="31" y="322"/>
                  </a:lnTo>
                  <a:lnTo>
                    <a:pt x="33" y="322"/>
                  </a:lnTo>
                  <a:lnTo>
                    <a:pt x="36" y="322"/>
                  </a:lnTo>
                  <a:lnTo>
                    <a:pt x="38" y="322"/>
                  </a:lnTo>
                  <a:lnTo>
                    <a:pt x="41" y="321"/>
                  </a:lnTo>
                  <a:lnTo>
                    <a:pt x="43" y="321"/>
                  </a:lnTo>
                  <a:lnTo>
                    <a:pt x="46" y="321"/>
                  </a:lnTo>
                  <a:lnTo>
                    <a:pt x="48" y="320"/>
                  </a:lnTo>
                  <a:lnTo>
                    <a:pt x="50" y="320"/>
                  </a:lnTo>
                  <a:lnTo>
                    <a:pt x="53" y="320"/>
                  </a:lnTo>
                  <a:lnTo>
                    <a:pt x="55" y="320"/>
                  </a:lnTo>
                  <a:lnTo>
                    <a:pt x="57" y="320"/>
                  </a:lnTo>
                  <a:lnTo>
                    <a:pt x="60" y="321"/>
                  </a:lnTo>
                  <a:lnTo>
                    <a:pt x="62" y="322"/>
                  </a:lnTo>
                  <a:lnTo>
                    <a:pt x="64" y="322"/>
                  </a:lnTo>
                  <a:lnTo>
                    <a:pt x="66" y="323"/>
                  </a:lnTo>
                  <a:lnTo>
                    <a:pt x="68" y="324"/>
                  </a:lnTo>
                  <a:lnTo>
                    <a:pt x="70" y="326"/>
                  </a:lnTo>
                  <a:lnTo>
                    <a:pt x="72" y="328"/>
                  </a:lnTo>
                  <a:lnTo>
                    <a:pt x="74" y="330"/>
                  </a:lnTo>
                  <a:lnTo>
                    <a:pt x="76" y="332"/>
                  </a:lnTo>
                  <a:lnTo>
                    <a:pt x="76" y="333"/>
                  </a:lnTo>
                  <a:lnTo>
                    <a:pt x="76" y="334"/>
                  </a:lnTo>
                  <a:lnTo>
                    <a:pt x="77" y="335"/>
                  </a:lnTo>
                  <a:lnTo>
                    <a:pt x="77" y="336"/>
                  </a:lnTo>
                  <a:lnTo>
                    <a:pt x="77" y="337"/>
                  </a:lnTo>
                  <a:lnTo>
                    <a:pt x="77" y="338"/>
                  </a:lnTo>
                  <a:lnTo>
                    <a:pt x="76" y="339"/>
                  </a:lnTo>
                  <a:lnTo>
                    <a:pt x="76" y="340"/>
                  </a:lnTo>
                  <a:lnTo>
                    <a:pt x="76" y="341"/>
                  </a:lnTo>
                  <a:lnTo>
                    <a:pt x="76" y="342"/>
                  </a:lnTo>
                  <a:lnTo>
                    <a:pt x="76" y="343"/>
                  </a:lnTo>
                  <a:lnTo>
                    <a:pt x="76" y="344"/>
                  </a:lnTo>
                  <a:lnTo>
                    <a:pt x="75" y="344"/>
                  </a:lnTo>
                  <a:lnTo>
                    <a:pt x="75" y="345"/>
                  </a:lnTo>
                  <a:lnTo>
                    <a:pt x="75" y="346"/>
                  </a:lnTo>
                  <a:lnTo>
                    <a:pt x="75" y="347"/>
                  </a:lnTo>
                  <a:lnTo>
                    <a:pt x="75" y="348"/>
                  </a:lnTo>
                  <a:lnTo>
                    <a:pt x="75" y="349"/>
                  </a:lnTo>
                  <a:lnTo>
                    <a:pt x="75" y="350"/>
                  </a:lnTo>
                  <a:lnTo>
                    <a:pt x="75" y="351"/>
                  </a:lnTo>
                  <a:lnTo>
                    <a:pt x="76" y="352"/>
                  </a:lnTo>
                  <a:lnTo>
                    <a:pt x="76" y="356"/>
                  </a:lnTo>
                  <a:lnTo>
                    <a:pt x="77" y="358"/>
                  </a:lnTo>
                  <a:lnTo>
                    <a:pt x="77" y="359"/>
                  </a:lnTo>
                  <a:lnTo>
                    <a:pt x="78" y="361"/>
                  </a:lnTo>
                  <a:lnTo>
                    <a:pt x="78" y="362"/>
                  </a:lnTo>
                  <a:lnTo>
                    <a:pt x="79" y="364"/>
                  </a:lnTo>
                  <a:lnTo>
                    <a:pt x="79" y="365"/>
                  </a:lnTo>
                  <a:lnTo>
                    <a:pt x="80" y="366"/>
                  </a:lnTo>
                  <a:lnTo>
                    <a:pt x="80" y="367"/>
                  </a:lnTo>
                  <a:lnTo>
                    <a:pt x="81" y="368"/>
                  </a:lnTo>
                  <a:lnTo>
                    <a:pt x="82" y="369"/>
                  </a:lnTo>
                  <a:lnTo>
                    <a:pt x="82" y="370"/>
                  </a:lnTo>
                  <a:lnTo>
                    <a:pt x="83" y="371"/>
                  </a:lnTo>
                  <a:lnTo>
                    <a:pt x="84" y="372"/>
                  </a:lnTo>
                  <a:lnTo>
                    <a:pt x="84" y="373"/>
                  </a:lnTo>
                  <a:lnTo>
                    <a:pt x="84" y="374"/>
                  </a:lnTo>
                  <a:lnTo>
                    <a:pt x="85" y="374"/>
                  </a:lnTo>
                  <a:lnTo>
                    <a:pt x="86" y="375"/>
                  </a:lnTo>
                  <a:lnTo>
                    <a:pt x="86" y="376"/>
                  </a:lnTo>
                  <a:lnTo>
                    <a:pt x="87" y="377"/>
                  </a:lnTo>
                  <a:lnTo>
                    <a:pt x="88" y="378"/>
                  </a:lnTo>
                  <a:lnTo>
                    <a:pt x="88" y="380"/>
                  </a:lnTo>
                  <a:lnTo>
                    <a:pt x="89" y="381"/>
                  </a:lnTo>
                  <a:lnTo>
                    <a:pt x="89" y="382"/>
                  </a:lnTo>
                  <a:lnTo>
                    <a:pt x="90" y="383"/>
                  </a:lnTo>
                  <a:lnTo>
                    <a:pt x="90" y="385"/>
                  </a:lnTo>
                  <a:lnTo>
                    <a:pt x="91" y="386"/>
                  </a:lnTo>
                  <a:lnTo>
                    <a:pt x="91" y="388"/>
                  </a:lnTo>
                  <a:lnTo>
                    <a:pt x="92" y="390"/>
                  </a:lnTo>
                  <a:lnTo>
                    <a:pt x="92" y="391"/>
                  </a:lnTo>
                  <a:lnTo>
                    <a:pt x="93" y="394"/>
                  </a:lnTo>
                  <a:lnTo>
                    <a:pt x="93" y="397"/>
                  </a:lnTo>
                  <a:lnTo>
                    <a:pt x="94" y="398"/>
                  </a:lnTo>
                  <a:lnTo>
                    <a:pt x="94" y="400"/>
                  </a:lnTo>
                  <a:lnTo>
                    <a:pt x="94" y="401"/>
                  </a:lnTo>
                  <a:lnTo>
                    <a:pt x="94" y="403"/>
                  </a:lnTo>
                  <a:lnTo>
                    <a:pt x="94" y="404"/>
                  </a:lnTo>
                  <a:lnTo>
                    <a:pt x="94" y="405"/>
                  </a:lnTo>
                  <a:lnTo>
                    <a:pt x="94" y="406"/>
                  </a:lnTo>
                  <a:lnTo>
                    <a:pt x="94" y="408"/>
                  </a:lnTo>
                  <a:lnTo>
                    <a:pt x="94" y="410"/>
                  </a:lnTo>
                  <a:lnTo>
                    <a:pt x="94" y="411"/>
                  </a:lnTo>
                  <a:lnTo>
                    <a:pt x="94" y="412"/>
                  </a:lnTo>
                  <a:lnTo>
                    <a:pt x="94" y="413"/>
                  </a:lnTo>
                  <a:lnTo>
                    <a:pt x="94" y="414"/>
                  </a:lnTo>
                  <a:lnTo>
                    <a:pt x="94" y="415"/>
                  </a:lnTo>
                  <a:lnTo>
                    <a:pt x="94" y="416"/>
                  </a:lnTo>
                  <a:lnTo>
                    <a:pt x="94" y="417"/>
                  </a:lnTo>
                  <a:lnTo>
                    <a:pt x="94" y="418"/>
                  </a:lnTo>
                  <a:lnTo>
                    <a:pt x="94" y="419"/>
                  </a:lnTo>
                  <a:lnTo>
                    <a:pt x="93" y="420"/>
                  </a:lnTo>
                  <a:lnTo>
                    <a:pt x="93" y="421"/>
                  </a:lnTo>
                  <a:lnTo>
                    <a:pt x="93" y="422"/>
                  </a:lnTo>
                  <a:lnTo>
                    <a:pt x="93" y="424"/>
                  </a:lnTo>
                  <a:lnTo>
                    <a:pt x="93" y="425"/>
                  </a:lnTo>
                  <a:lnTo>
                    <a:pt x="93" y="426"/>
                  </a:lnTo>
                  <a:lnTo>
                    <a:pt x="93" y="428"/>
                  </a:lnTo>
                  <a:lnTo>
                    <a:pt x="93" y="430"/>
                  </a:lnTo>
                  <a:lnTo>
                    <a:pt x="93" y="431"/>
                  </a:lnTo>
                  <a:lnTo>
                    <a:pt x="93" y="433"/>
                  </a:lnTo>
                  <a:lnTo>
                    <a:pt x="93" y="435"/>
                  </a:lnTo>
                  <a:lnTo>
                    <a:pt x="92" y="437"/>
                  </a:lnTo>
                  <a:lnTo>
                    <a:pt x="92" y="438"/>
                  </a:lnTo>
                  <a:lnTo>
                    <a:pt x="92" y="439"/>
                  </a:lnTo>
                  <a:lnTo>
                    <a:pt x="92" y="440"/>
                  </a:lnTo>
                  <a:lnTo>
                    <a:pt x="92" y="441"/>
                  </a:lnTo>
                  <a:lnTo>
                    <a:pt x="92" y="442"/>
                  </a:lnTo>
                  <a:lnTo>
                    <a:pt x="92" y="443"/>
                  </a:lnTo>
                  <a:lnTo>
                    <a:pt x="92" y="444"/>
                  </a:lnTo>
                  <a:lnTo>
                    <a:pt x="92" y="445"/>
                  </a:lnTo>
                  <a:lnTo>
                    <a:pt x="92" y="446"/>
                  </a:lnTo>
                  <a:lnTo>
                    <a:pt x="91" y="446"/>
                  </a:lnTo>
                  <a:lnTo>
                    <a:pt x="91" y="447"/>
                  </a:lnTo>
                  <a:lnTo>
                    <a:pt x="91" y="448"/>
                  </a:lnTo>
                  <a:lnTo>
                    <a:pt x="91" y="449"/>
                  </a:lnTo>
                  <a:lnTo>
                    <a:pt x="91" y="450"/>
                  </a:lnTo>
                  <a:lnTo>
                    <a:pt x="91" y="451"/>
                  </a:lnTo>
                  <a:lnTo>
                    <a:pt x="92" y="452"/>
                  </a:lnTo>
                  <a:lnTo>
                    <a:pt x="92" y="453"/>
                  </a:lnTo>
                  <a:lnTo>
                    <a:pt x="92" y="454"/>
                  </a:lnTo>
                  <a:lnTo>
                    <a:pt x="93" y="456"/>
                  </a:lnTo>
                  <a:lnTo>
                    <a:pt x="94" y="458"/>
                  </a:lnTo>
                  <a:lnTo>
                    <a:pt x="94" y="460"/>
                  </a:lnTo>
                  <a:lnTo>
                    <a:pt x="95" y="460"/>
                  </a:lnTo>
                  <a:lnTo>
                    <a:pt x="95" y="461"/>
                  </a:lnTo>
                  <a:lnTo>
                    <a:pt x="96" y="462"/>
                  </a:lnTo>
                  <a:lnTo>
                    <a:pt x="96" y="463"/>
                  </a:lnTo>
                  <a:lnTo>
                    <a:pt x="97" y="464"/>
                  </a:lnTo>
                  <a:lnTo>
                    <a:pt x="98" y="465"/>
                  </a:lnTo>
                  <a:lnTo>
                    <a:pt x="99" y="466"/>
                  </a:lnTo>
                  <a:lnTo>
                    <a:pt x="100" y="466"/>
                  </a:lnTo>
                  <a:lnTo>
                    <a:pt x="100" y="467"/>
                  </a:lnTo>
                  <a:lnTo>
                    <a:pt x="101" y="468"/>
                  </a:lnTo>
                  <a:lnTo>
                    <a:pt x="102" y="468"/>
                  </a:lnTo>
                  <a:lnTo>
                    <a:pt x="102" y="469"/>
                  </a:lnTo>
                  <a:lnTo>
                    <a:pt x="103" y="469"/>
                  </a:lnTo>
                  <a:lnTo>
                    <a:pt x="104" y="470"/>
                  </a:lnTo>
                  <a:lnTo>
                    <a:pt x="105" y="471"/>
                  </a:lnTo>
                  <a:lnTo>
                    <a:pt x="106" y="472"/>
                  </a:lnTo>
                  <a:lnTo>
                    <a:pt x="107" y="473"/>
                  </a:lnTo>
                  <a:lnTo>
                    <a:pt x="108" y="474"/>
                  </a:lnTo>
                  <a:lnTo>
                    <a:pt x="109" y="475"/>
                  </a:lnTo>
                  <a:lnTo>
                    <a:pt x="110" y="476"/>
                  </a:lnTo>
                  <a:lnTo>
                    <a:pt x="112" y="478"/>
                  </a:lnTo>
                  <a:lnTo>
                    <a:pt x="112" y="479"/>
                  </a:lnTo>
                  <a:lnTo>
                    <a:pt x="113" y="480"/>
                  </a:lnTo>
                  <a:lnTo>
                    <a:pt x="114" y="481"/>
                  </a:lnTo>
                  <a:lnTo>
                    <a:pt x="115" y="482"/>
                  </a:lnTo>
                  <a:lnTo>
                    <a:pt x="116" y="483"/>
                  </a:lnTo>
                  <a:lnTo>
                    <a:pt x="116" y="484"/>
                  </a:lnTo>
                  <a:lnTo>
                    <a:pt x="117" y="484"/>
                  </a:lnTo>
                  <a:lnTo>
                    <a:pt x="118" y="486"/>
                  </a:lnTo>
                  <a:lnTo>
                    <a:pt x="119" y="487"/>
                  </a:lnTo>
                  <a:lnTo>
                    <a:pt x="120" y="488"/>
                  </a:lnTo>
                  <a:lnTo>
                    <a:pt x="121" y="489"/>
                  </a:lnTo>
                  <a:lnTo>
                    <a:pt x="121" y="490"/>
                  </a:lnTo>
                  <a:lnTo>
                    <a:pt x="122" y="490"/>
                  </a:lnTo>
                  <a:lnTo>
                    <a:pt x="122" y="491"/>
                  </a:lnTo>
                  <a:lnTo>
                    <a:pt x="123" y="492"/>
                  </a:lnTo>
                  <a:lnTo>
                    <a:pt x="124" y="492"/>
                  </a:lnTo>
                  <a:lnTo>
                    <a:pt x="124" y="493"/>
                  </a:lnTo>
                  <a:lnTo>
                    <a:pt x="125" y="494"/>
                  </a:lnTo>
                  <a:lnTo>
                    <a:pt x="126" y="495"/>
                  </a:lnTo>
                  <a:lnTo>
                    <a:pt x="126" y="496"/>
                  </a:lnTo>
                  <a:lnTo>
                    <a:pt x="127" y="496"/>
                  </a:lnTo>
                  <a:lnTo>
                    <a:pt x="127" y="497"/>
                  </a:lnTo>
                  <a:lnTo>
                    <a:pt x="128" y="49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4" name="Freeform 80"/>
            <p:cNvSpPr>
              <a:spLocks/>
            </p:cNvSpPr>
            <p:nvPr/>
          </p:nvSpPr>
          <p:spPr bwMode="auto">
            <a:xfrm>
              <a:off x="3356" y="2735"/>
              <a:ext cx="2"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w 1"/>
                <a:gd name="T71" fmla="*/ 0 h 1"/>
                <a:gd name="T72" fmla="*/ 0 w 1"/>
                <a:gd name="T73" fmla="*/ 0 h 1"/>
                <a:gd name="T74" fmla="*/ 0 w 1"/>
                <a:gd name="T75" fmla="*/ 0 h 1"/>
                <a:gd name="T76" fmla="*/ 0 w 1"/>
                <a:gd name="T77" fmla="*/ 0 h 1"/>
                <a:gd name="T78" fmla="*/ 0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 h="1">
                  <a:moveTo>
                    <a:pt x="0" y="0"/>
                  </a:move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5" name="Freeform 81"/>
            <p:cNvSpPr>
              <a:spLocks/>
            </p:cNvSpPr>
            <p:nvPr/>
          </p:nvSpPr>
          <p:spPr bwMode="auto">
            <a:xfrm>
              <a:off x="3329" y="2707"/>
              <a:ext cx="67" cy="76"/>
            </a:xfrm>
            <a:custGeom>
              <a:avLst/>
              <a:gdLst>
                <a:gd name="T0" fmla="*/ 78 w 57"/>
                <a:gd name="T1" fmla="*/ 0 h 68"/>
                <a:gd name="T2" fmla="*/ 76 w 57"/>
                <a:gd name="T3" fmla="*/ 0 h 68"/>
                <a:gd name="T4" fmla="*/ 76 w 57"/>
                <a:gd name="T5" fmla="*/ 0 h 68"/>
                <a:gd name="T6" fmla="*/ 76 w 57"/>
                <a:gd name="T7" fmla="*/ 2 h 68"/>
                <a:gd name="T8" fmla="*/ 76 w 57"/>
                <a:gd name="T9" fmla="*/ 3 h 68"/>
                <a:gd name="T10" fmla="*/ 74 w 57"/>
                <a:gd name="T11" fmla="*/ 4 h 68"/>
                <a:gd name="T12" fmla="*/ 74 w 57"/>
                <a:gd name="T13" fmla="*/ 8 h 68"/>
                <a:gd name="T14" fmla="*/ 73 w 57"/>
                <a:gd name="T15" fmla="*/ 9 h 68"/>
                <a:gd name="T16" fmla="*/ 73 w 57"/>
                <a:gd name="T17" fmla="*/ 11 h 68"/>
                <a:gd name="T18" fmla="*/ 72 w 57"/>
                <a:gd name="T19" fmla="*/ 13 h 68"/>
                <a:gd name="T20" fmla="*/ 71 w 57"/>
                <a:gd name="T21" fmla="*/ 18 h 68"/>
                <a:gd name="T22" fmla="*/ 71 w 57"/>
                <a:gd name="T23" fmla="*/ 20 h 68"/>
                <a:gd name="T24" fmla="*/ 69 w 57"/>
                <a:gd name="T25" fmla="*/ 22 h 68"/>
                <a:gd name="T26" fmla="*/ 68 w 57"/>
                <a:gd name="T27" fmla="*/ 26 h 68"/>
                <a:gd name="T28" fmla="*/ 66 w 57"/>
                <a:gd name="T29" fmla="*/ 29 h 68"/>
                <a:gd name="T30" fmla="*/ 65 w 57"/>
                <a:gd name="T31" fmla="*/ 32 h 68"/>
                <a:gd name="T32" fmla="*/ 62 w 57"/>
                <a:gd name="T33" fmla="*/ 36 h 68"/>
                <a:gd name="T34" fmla="*/ 61 w 57"/>
                <a:gd name="T35" fmla="*/ 40 h 68"/>
                <a:gd name="T36" fmla="*/ 60 w 57"/>
                <a:gd name="T37" fmla="*/ 42 h 68"/>
                <a:gd name="T38" fmla="*/ 56 w 57"/>
                <a:gd name="T39" fmla="*/ 46 h 68"/>
                <a:gd name="T40" fmla="*/ 55 w 57"/>
                <a:gd name="T41" fmla="*/ 50 h 68"/>
                <a:gd name="T42" fmla="*/ 54 w 57"/>
                <a:gd name="T43" fmla="*/ 53 h 68"/>
                <a:gd name="T44" fmla="*/ 51 w 57"/>
                <a:gd name="T45" fmla="*/ 56 h 68"/>
                <a:gd name="T46" fmla="*/ 48 w 57"/>
                <a:gd name="T47" fmla="*/ 60 h 68"/>
                <a:gd name="T48" fmla="*/ 46 w 57"/>
                <a:gd name="T49" fmla="*/ 63 h 68"/>
                <a:gd name="T50" fmla="*/ 42 w 57"/>
                <a:gd name="T51" fmla="*/ 66 h 68"/>
                <a:gd name="T52" fmla="*/ 40 w 57"/>
                <a:gd name="T53" fmla="*/ 68 h 68"/>
                <a:gd name="T54" fmla="*/ 38 w 57"/>
                <a:gd name="T55" fmla="*/ 73 h 68"/>
                <a:gd name="T56" fmla="*/ 34 w 57"/>
                <a:gd name="T57" fmla="*/ 75 h 68"/>
                <a:gd name="T58" fmla="*/ 32 w 57"/>
                <a:gd name="T59" fmla="*/ 77 h 68"/>
                <a:gd name="T60" fmla="*/ 29 w 57"/>
                <a:gd name="T61" fmla="*/ 78 h 68"/>
                <a:gd name="T62" fmla="*/ 26 w 57"/>
                <a:gd name="T63" fmla="*/ 82 h 68"/>
                <a:gd name="T64" fmla="*/ 24 w 57"/>
                <a:gd name="T65" fmla="*/ 83 h 68"/>
                <a:gd name="T66" fmla="*/ 22 w 57"/>
                <a:gd name="T67" fmla="*/ 83 h 68"/>
                <a:gd name="T68" fmla="*/ 21 w 57"/>
                <a:gd name="T69" fmla="*/ 83 h 68"/>
                <a:gd name="T70" fmla="*/ 21 w 57"/>
                <a:gd name="T71" fmla="*/ 83 h 68"/>
                <a:gd name="T72" fmla="*/ 19 w 57"/>
                <a:gd name="T73" fmla="*/ 84 h 68"/>
                <a:gd name="T74" fmla="*/ 18 w 57"/>
                <a:gd name="T75" fmla="*/ 84 h 68"/>
                <a:gd name="T76" fmla="*/ 18 w 57"/>
                <a:gd name="T77" fmla="*/ 84 h 68"/>
                <a:gd name="T78" fmla="*/ 16 w 57"/>
                <a:gd name="T79" fmla="*/ 84 h 68"/>
                <a:gd name="T80" fmla="*/ 15 w 57"/>
                <a:gd name="T81" fmla="*/ 84 h 68"/>
                <a:gd name="T82" fmla="*/ 14 w 57"/>
                <a:gd name="T83" fmla="*/ 84 h 68"/>
                <a:gd name="T84" fmla="*/ 13 w 57"/>
                <a:gd name="T85" fmla="*/ 84 h 68"/>
                <a:gd name="T86" fmla="*/ 13 w 57"/>
                <a:gd name="T87" fmla="*/ 84 h 68"/>
                <a:gd name="T88" fmla="*/ 11 w 57"/>
                <a:gd name="T89" fmla="*/ 84 h 68"/>
                <a:gd name="T90" fmla="*/ 9 w 57"/>
                <a:gd name="T91" fmla="*/ 84 h 68"/>
                <a:gd name="T92" fmla="*/ 9 w 57"/>
                <a:gd name="T93" fmla="*/ 84 h 68"/>
                <a:gd name="T94" fmla="*/ 8 w 57"/>
                <a:gd name="T95" fmla="*/ 83 h 68"/>
                <a:gd name="T96" fmla="*/ 7 w 57"/>
                <a:gd name="T97" fmla="*/ 83 h 68"/>
                <a:gd name="T98" fmla="*/ 7 w 57"/>
                <a:gd name="T99" fmla="*/ 83 h 68"/>
                <a:gd name="T100" fmla="*/ 6 w 57"/>
                <a:gd name="T101" fmla="*/ 83 h 68"/>
                <a:gd name="T102" fmla="*/ 5 w 57"/>
                <a:gd name="T103" fmla="*/ 83 h 68"/>
                <a:gd name="T104" fmla="*/ 5 w 57"/>
                <a:gd name="T105" fmla="*/ 83 h 68"/>
                <a:gd name="T106" fmla="*/ 2 w 57"/>
                <a:gd name="T107" fmla="*/ 83 h 68"/>
                <a:gd name="T108" fmla="*/ 2 w 57"/>
                <a:gd name="T109" fmla="*/ 83 h 68"/>
                <a:gd name="T110" fmla="*/ 1 w 57"/>
                <a:gd name="T111" fmla="*/ 83 h 68"/>
                <a:gd name="T112" fmla="*/ 1 w 57"/>
                <a:gd name="T113" fmla="*/ 82 h 68"/>
                <a:gd name="T114" fmla="*/ 1 w 57"/>
                <a:gd name="T115" fmla="*/ 82 h 68"/>
                <a:gd name="T116" fmla="*/ 1 w 57"/>
                <a:gd name="T117" fmla="*/ 82 h 68"/>
                <a:gd name="T118" fmla="*/ 0 w 57"/>
                <a:gd name="T119" fmla="*/ 82 h 68"/>
                <a:gd name="T120" fmla="*/ 0 w 57"/>
                <a:gd name="T121" fmla="*/ 82 h 68"/>
                <a:gd name="T122" fmla="*/ 0 w 57"/>
                <a:gd name="T123" fmla="*/ 82 h 68"/>
                <a:gd name="T124" fmla="*/ 0 w 57"/>
                <a:gd name="T125" fmla="*/ 82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8">
                  <a:moveTo>
                    <a:pt x="56" y="0"/>
                  </a:moveTo>
                  <a:lnTo>
                    <a:pt x="55" y="0"/>
                  </a:lnTo>
                  <a:lnTo>
                    <a:pt x="55" y="2"/>
                  </a:lnTo>
                  <a:lnTo>
                    <a:pt x="55" y="3"/>
                  </a:lnTo>
                  <a:lnTo>
                    <a:pt x="54" y="4"/>
                  </a:lnTo>
                  <a:lnTo>
                    <a:pt x="54" y="6"/>
                  </a:lnTo>
                  <a:lnTo>
                    <a:pt x="53" y="7"/>
                  </a:lnTo>
                  <a:lnTo>
                    <a:pt x="53" y="9"/>
                  </a:lnTo>
                  <a:lnTo>
                    <a:pt x="52" y="11"/>
                  </a:lnTo>
                  <a:lnTo>
                    <a:pt x="51" y="14"/>
                  </a:lnTo>
                  <a:lnTo>
                    <a:pt x="51" y="16"/>
                  </a:lnTo>
                  <a:lnTo>
                    <a:pt x="50" y="18"/>
                  </a:lnTo>
                  <a:lnTo>
                    <a:pt x="49" y="21"/>
                  </a:lnTo>
                  <a:lnTo>
                    <a:pt x="48" y="23"/>
                  </a:lnTo>
                  <a:lnTo>
                    <a:pt x="47" y="26"/>
                  </a:lnTo>
                  <a:lnTo>
                    <a:pt x="45" y="29"/>
                  </a:lnTo>
                  <a:lnTo>
                    <a:pt x="44" y="32"/>
                  </a:lnTo>
                  <a:lnTo>
                    <a:pt x="43" y="34"/>
                  </a:lnTo>
                  <a:lnTo>
                    <a:pt x="41" y="37"/>
                  </a:lnTo>
                  <a:lnTo>
                    <a:pt x="40" y="40"/>
                  </a:lnTo>
                  <a:lnTo>
                    <a:pt x="39" y="42"/>
                  </a:lnTo>
                  <a:lnTo>
                    <a:pt x="37" y="45"/>
                  </a:lnTo>
                  <a:lnTo>
                    <a:pt x="35" y="48"/>
                  </a:lnTo>
                  <a:lnTo>
                    <a:pt x="33" y="50"/>
                  </a:lnTo>
                  <a:lnTo>
                    <a:pt x="31" y="53"/>
                  </a:lnTo>
                  <a:lnTo>
                    <a:pt x="29" y="55"/>
                  </a:lnTo>
                  <a:lnTo>
                    <a:pt x="27" y="58"/>
                  </a:lnTo>
                  <a:lnTo>
                    <a:pt x="25" y="60"/>
                  </a:lnTo>
                  <a:lnTo>
                    <a:pt x="23" y="62"/>
                  </a:lnTo>
                  <a:lnTo>
                    <a:pt x="21" y="63"/>
                  </a:lnTo>
                  <a:lnTo>
                    <a:pt x="19" y="65"/>
                  </a:lnTo>
                  <a:lnTo>
                    <a:pt x="17" y="66"/>
                  </a:lnTo>
                  <a:lnTo>
                    <a:pt x="16" y="66"/>
                  </a:lnTo>
                  <a:lnTo>
                    <a:pt x="15" y="66"/>
                  </a:lnTo>
                  <a:lnTo>
                    <a:pt x="14" y="67"/>
                  </a:lnTo>
                  <a:lnTo>
                    <a:pt x="13" y="67"/>
                  </a:lnTo>
                  <a:lnTo>
                    <a:pt x="12" y="67"/>
                  </a:lnTo>
                  <a:lnTo>
                    <a:pt x="11" y="67"/>
                  </a:lnTo>
                  <a:lnTo>
                    <a:pt x="10" y="67"/>
                  </a:lnTo>
                  <a:lnTo>
                    <a:pt x="9" y="67"/>
                  </a:lnTo>
                  <a:lnTo>
                    <a:pt x="8" y="67"/>
                  </a:lnTo>
                  <a:lnTo>
                    <a:pt x="7" y="67"/>
                  </a:lnTo>
                  <a:lnTo>
                    <a:pt x="6" y="66"/>
                  </a:lnTo>
                  <a:lnTo>
                    <a:pt x="5" y="66"/>
                  </a:lnTo>
                  <a:lnTo>
                    <a:pt x="4" y="66"/>
                  </a:lnTo>
                  <a:lnTo>
                    <a:pt x="3" y="66"/>
                  </a:lnTo>
                  <a:lnTo>
                    <a:pt x="2" y="66"/>
                  </a:lnTo>
                  <a:lnTo>
                    <a:pt x="1" y="66"/>
                  </a:lnTo>
                  <a:lnTo>
                    <a:pt x="1" y="65"/>
                  </a:lnTo>
                  <a:lnTo>
                    <a:pt x="0" y="6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6" name="Freeform 82"/>
            <p:cNvSpPr>
              <a:spLocks/>
            </p:cNvSpPr>
            <p:nvPr/>
          </p:nvSpPr>
          <p:spPr bwMode="auto">
            <a:xfrm>
              <a:off x="5499" y="3498"/>
              <a:ext cx="45" cy="49"/>
            </a:xfrm>
            <a:custGeom>
              <a:avLst/>
              <a:gdLst>
                <a:gd name="T0" fmla="*/ 0 w 38"/>
                <a:gd name="T1" fmla="*/ 0 h 44"/>
                <a:gd name="T2" fmla="*/ 0 w 38"/>
                <a:gd name="T3" fmla="*/ 0 h 44"/>
                <a:gd name="T4" fmla="*/ 1 w 38"/>
                <a:gd name="T5" fmla="*/ 1 h 44"/>
                <a:gd name="T6" fmla="*/ 1 w 38"/>
                <a:gd name="T7" fmla="*/ 1 h 44"/>
                <a:gd name="T8" fmla="*/ 2 w 38"/>
                <a:gd name="T9" fmla="*/ 2 h 44"/>
                <a:gd name="T10" fmla="*/ 5 w 38"/>
                <a:gd name="T11" fmla="*/ 3 h 44"/>
                <a:gd name="T12" fmla="*/ 5 w 38"/>
                <a:gd name="T13" fmla="*/ 4 h 44"/>
                <a:gd name="T14" fmla="*/ 7 w 38"/>
                <a:gd name="T15" fmla="*/ 7 h 44"/>
                <a:gd name="T16" fmla="*/ 7 w 38"/>
                <a:gd name="T17" fmla="*/ 8 h 44"/>
                <a:gd name="T18" fmla="*/ 9 w 38"/>
                <a:gd name="T19" fmla="*/ 9 h 44"/>
                <a:gd name="T20" fmla="*/ 11 w 38"/>
                <a:gd name="T21" fmla="*/ 11 h 44"/>
                <a:gd name="T22" fmla="*/ 13 w 38"/>
                <a:gd name="T23" fmla="*/ 13 h 44"/>
                <a:gd name="T24" fmla="*/ 15 w 38"/>
                <a:gd name="T25" fmla="*/ 14 h 44"/>
                <a:gd name="T26" fmla="*/ 17 w 38"/>
                <a:gd name="T27" fmla="*/ 18 h 44"/>
                <a:gd name="T28" fmla="*/ 20 w 38"/>
                <a:gd name="T29" fmla="*/ 19 h 44"/>
                <a:gd name="T30" fmla="*/ 21 w 38"/>
                <a:gd name="T31" fmla="*/ 21 h 44"/>
                <a:gd name="T32" fmla="*/ 24 w 38"/>
                <a:gd name="T33" fmla="*/ 23 h 44"/>
                <a:gd name="T34" fmla="*/ 25 w 38"/>
                <a:gd name="T35" fmla="*/ 26 h 44"/>
                <a:gd name="T36" fmla="*/ 28 w 38"/>
                <a:gd name="T37" fmla="*/ 29 h 44"/>
                <a:gd name="T38" fmla="*/ 30 w 38"/>
                <a:gd name="T39" fmla="*/ 31 h 44"/>
                <a:gd name="T40" fmla="*/ 32 w 38"/>
                <a:gd name="T41" fmla="*/ 33 h 44"/>
                <a:gd name="T42" fmla="*/ 36 w 38"/>
                <a:gd name="T43" fmla="*/ 35 h 44"/>
                <a:gd name="T44" fmla="*/ 37 w 38"/>
                <a:gd name="T45" fmla="*/ 37 h 44"/>
                <a:gd name="T46" fmla="*/ 38 w 38"/>
                <a:gd name="T47" fmla="*/ 40 h 44"/>
                <a:gd name="T48" fmla="*/ 40 w 38"/>
                <a:gd name="T49" fmla="*/ 41 h 44"/>
                <a:gd name="T50" fmla="*/ 43 w 38"/>
                <a:gd name="T51" fmla="*/ 43 h 44"/>
                <a:gd name="T52" fmla="*/ 45 w 38"/>
                <a:gd name="T53" fmla="*/ 46 h 44"/>
                <a:gd name="T54" fmla="*/ 46 w 38"/>
                <a:gd name="T55" fmla="*/ 47 h 44"/>
                <a:gd name="T56" fmla="*/ 47 w 38"/>
                <a:gd name="T57" fmla="*/ 50 h 44"/>
                <a:gd name="T58" fmla="*/ 49 w 38"/>
                <a:gd name="T59" fmla="*/ 51 h 44"/>
                <a:gd name="T60" fmla="*/ 51 w 38"/>
                <a:gd name="T61" fmla="*/ 52 h 44"/>
                <a:gd name="T62" fmla="*/ 52 w 38"/>
                <a:gd name="T63" fmla="*/ 53 h 44"/>
                <a:gd name="T64" fmla="*/ 52 w 38"/>
                <a:gd name="T65" fmla="*/ 53 h 44"/>
                <a:gd name="T66" fmla="*/ 52 w 38"/>
                <a:gd name="T67" fmla="*/ 53 h 44"/>
                <a:gd name="T68" fmla="*/ 52 w 38"/>
                <a:gd name="T69" fmla="*/ 53 h 44"/>
                <a:gd name="T70" fmla="*/ 52 w 38"/>
                <a:gd name="T71" fmla="*/ 53 h 44"/>
                <a:gd name="T72" fmla="*/ 52 w 38"/>
                <a:gd name="T73" fmla="*/ 53 h 44"/>
                <a:gd name="T74" fmla="*/ 52 w 38"/>
                <a:gd name="T75" fmla="*/ 53 h 44"/>
                <a:gd name="T76" fmla="*/ 52 w 38"/>
                <a:gd name="T77" fmla="*/ 53 h 44"/>
                <a:gd name="T78" fmla="*/ 52 w 38"/>
                <a:gd name="T79" fmla="*/ 53 h 44"/>
                <a:gd name="T80" fmla="*/ 52 w 38"/>
                <a:gd name="T81" fmla="*/ 53 h 44"/>
                <a:gd name="T82" fmla="*/ 52 w 38"/>
                <a:gd name="T83" fmla="*/ 53 h 44"/>
                <a:gd name="T84" fmla="*/ 52 w 38"/>
                <a:gd name="T85" fmla="*/ 53 h 44"/>
                <a:gd name="T86" fmla="*/ 52 w 38"/>
                <a:gd name="T87" fmla="*/ 53 h 44"/>
                <a:gd name="T88" fmla="*/ 52 w 38"/>
                <a:gd name="T89" fmla="*/ 53 h 44"/>
                <a:gd name="T90" fmla="*/ 52 w 38"/>
                <a:gd name="T91" fmla="*/ 53 h 44"/>
                <a:gd name="T92" fmla="*/ 52 w 38"/>
                <a:gd name="T93" fmla="*/ 53 h 44"/>
                <a:gd name="T94" fmla="*/ 52 w 38"/>
                <a:gd name="T95" fmla="*/ 53 h 44"/>
                <a:gd name="T96" fmla="*/ 52 w 38"/>
                <a:gd name="T97" fmla="*/ 53 h 44"/>
                <a:gd name="T98" fmla="*/ 52 w 38"/>
                <a:gd name="T99" fmla="*/ 53 h 44"/>
                <a:gd name="T100" fmla="*/ 52 w 38"/>
                <a:gd name="T101" fmla="*/ 53 h 44"/>
                <a:gd name="T102" fmla="*/ 52 w 38"/>
                <a:gd name="T103" fmla="*/ 53 h 44"/>
                <a:gd name="T104" fmla="*/ 52 w 38"/>
                <a:gd name="T105" fmla="*/ 53 h 44"/>
                <a:gd name="T106" fmla="*/ 52 w 38"/>
                <a:gd name="T107" fmla="*/ 53 h 44"/>
                <a:gd name="T108" fmla="*/ 52 w 38"/>
                <a:gd name="T109" fmla="*/ 53 h 44"/>
                <a:gd name="T110" fmla="*/ 52 w 38"/>
                <a:gd name="T111" fmla="*/ 53 h 44"/>
                <a:gd name="T112" fmla="*/ 52 w 38"/>
                <a:gd name="T113" fmla="*/ 53 h 44"/>
                <a:gd name="T114" fmla="*/ 52 w 38"/>
                <a:gd name="T115" fmla="*/ 53 h 44"/>
                <a:gd name="T116" fmla="*/ 52 w 38"/>
                <a:gd name="T117" fmla="*/ 53 h 44"/>
                <a:gd name="T118" fmla="*/ 52 w 38"/>
                <a:gd name="T119" fmla="*/ 53 h 44"/>
                <a:gd name="T120" fmla="*/ 52 w 38"/>
                <a:gd name="T121" fmla="*/ 53 h 44"/>
                <a:gd name="T122" fmla="*/ 52 w 38"/>
                <a:gd name="T123" fmla="*/ 53 h 44"/>
                <a:gd name="T124" fmla="*/ 52 w 38"/>
                <a:gd name="T125" fmla="*/ 53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44">
                  <a:moveTo>
                    <a:pt x="0" y="0"/>
                  </a:moveTo>
                  <a:lnTo>
                    <a:pt x="0" y="0"/>
                  </a:lnTo>
                  <a:lnTo>
                    <a:pt x="1" y="1"/>
                  </a:lnTo>
                  <a:lnTo>
                    <a:pt x="2" y="2"/>
                  </a:lnTo>
                  <a:lnTo>
                    <a:pt x="3" y="3"/>
                  </a:lnTo>
                  <a:lnTo>
                    <a:pt x="3" y="4"/>
                  </a:lnTo>
                  <a:lnTo>
                    <a:pt x="5" y="5"/>
                  </a:lnTo>
                  <a:lnTo>
                    <a:pt x="5" y="6"/>
                  </a:lnTo>
                  <a:lnTo>
                    <a:pt x="7" y="7"/>
                  </a:lnTo>
                  <a:lnTo>
                    <a:pt x="8" y="9"/>
                  </a:lnTo>
                  <a:lnTo>
                    <a:pt x="9" y="11"/>
                  </a:lnTo>
                  <a:lnTo>
                    <a:pt x="11" y="12"/>
                  </a:lnTo>
                  <a:lnTo>
                    <a:pt x="12" y="14"/>
                  </a:lnTo>
                  <a:lnTo>
                    <a:pt x="14" y="15"/>
                  </a:lnTo>
                  <a:lnTo>
                    <a:pt x="15" y="17"/>
                  </a:lnTo>
                  <a:lnTo>
                    <a:pt x="17" y="19"/>
                  </a:lnTo>
                  <a:lnTo>
                    <a:pt x="18" y="21"/>
                  </a:lnTo>
                  <a:lnTo>
                    <a:pt x="20" y="23"/>
                  </a:lnTo>
                  <a:lnTo>
                    <a:pt x="21" y="25"/>
                  </a:lnTo>
                  <a:lnTo>
                    <a:pt x="23" y="27"/>
                  </a:lnTo>
                  <a:lnTo>
                    <a:pt x="25" y="28"/>
                  </a:lnTo>
                  <a:lnTo>
                    <a:pt x="26" y="30"/>
                  </a:lnTo>
                  <a:lnTo>
                    <a:pt x="27" y="32"/>
                  </a:lnTo>
                  <a:lnTo>
                    <a:pt x="29" y="33"/>
                  </a:lnTo>
                  <a:lnTo>
                    <a:pt x="30" y="35"/>
                  </a:lnTo>
                  <a:lnTo>
                    <a:pt x="32" y="37"/>
                  </a:lnTo>
                  <a:lnTo>
                    <a:pt x="33" y="38"/>
                  </a:lnTo>
                  <a:lnTo>
                    <a:pt x="34" y="40"/>
                  </a:lnTo>
                  <a:lnTo>
                    <a:pt x="35" y="41"/>
                  </a:lnTo>
                  <a:lnTo>
                    <a:pt x="36" y="42"/>
                  </a:lnTo>
                  <a:lnTo>
                    <a:pt x="37"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7" name="Freeform 83"/>
            <p:cNvSpPr>
              <a:spLocks/>
            </p:cNvSpPr>
            <p:nvPr/>
          </p:nvSpPr>
          <p:spPr bwMode="auto">
            <a:xfrm>
              <a:off x="5478" y="3473"/>
              <a:ext cx="88" cy="99"/>
            </a:xfrm>
            <a:custGeom>
              <a:avLst/>
              <a:gdLst>
                <a:gd name="T0" fmla="*/ 0 w 75"/>
                <a:gd name="T1" fmla="*/ 0 h 88"/>
                <a:gd name="T2" fmla="*/ 0 w 75"/>
                <a:gd name="T3" fmla="*/ 0 h 88"/>
                <a:gd name="T4" fmla="*/ 1 w 75"/>
                <a:gd name="T5" fmla="*/ 1 h 88"/>
                <a:gd name="T6" fmla="*/ 2 w 75"/>
                <a:gd name="T7" fmla="*/ 3 h 88"/>
                <a:gd name="T8" fmla="*/ 5 w 75"/>
                <a:gd name="T9" fmla="*/ 6 h 88"/>
                <a:gd name="T10" fmla="*/ 7 w 75"/>
                <a:gd name="T11" fmla="*/ 8 h 88"/>
                <a:gd name="T12" fmla="*/ 9 w 75"/>
                <a:gd name="T13" fmla="*/ 10 h 88"/>
                <a:gd name="T14" fmla="*/ 13 w 75"/>
                <a:gd name="T15" fmla="*/ 12 h 88"/>
                <a:gd name="T16" fmla="*/ 15 w 75"/>
                <a:gd name="T17" fmla="*/ 17 h 88"/>
                <a:gd name="T18" fmla="*/ 18 w 75"/>
                <a:gd name="T19" fmla="*/ 19 h 88"/>
                <a:gd name="T20" fmla="*/ 21 w 75"/>
                <a:gd name="T21" fmla="*/ 23 h 88"/>
                <a:gd name="T22" fmla="*/ 25 w 75"/>
                <a:gd name="T23" fmla="*/ 27 h 88"/>
                <a:gd name="T24" fmla="*/ 29 w 75"/>
                <a:gd name="T25" fmla="*/ 32 h 88"/>
                <a:gd name="T26" fmla="*/ 33 w 75"/>
                <a:gd name="T27" fmla="*/ 36 h 88"/>
                <a:gd name="T28" fmla="*/ 38 w 75"/>
                <a:gd name="T29" fmla="*/ 39 h 88"/>
                <a:gd name="T30" fmla="*/ 40 w 75"/>
                <a:gd name="T31" fmla="*/ 44 h 88"/>
                <a:gd name="T32" fmla="*/ 46 w 75"/>
                <a:gd name="T33" fmla="*/ 50 h 88"/>
                <a:gd name="T34" fmla="*/ 49 w 75"/>
                <a:gd name="T35" fmla="*/ 54 h 88"/>
                <a:gd name="T36" fmla="*/ 54 w 75"/>
                <a:gd name="T37" fmla="*/ 59 h 88"/>
                <a:gd name="T38" fmla="*/ 57 w 75"/>
                <a:gd name="T39" fmla="*/ 63 h 88"/>
                <a:gd name="T40" fmla="*/ 62 w 75"/>
                <a:gd name="T41" fmla="*/ 68 h 88"/>
                <a:gd name="T42" fmla="*/ 66 w 75"/>
                <a:gd name="T43" fmla="*/ 72 h 88"/>
                <a:gd name="T44" fmla="*/ 70 w 75"/>
                <a:gd name="T45" fmla="*/ 78 h 88"/>
                <a:gd name="T46" fmla="*/ 74 w 75"/>
                <a:gd name="T47" fmla="*/ 81 h 88"/>
                <a:gd name="T48" fmla="*/ 79 w 75"/>
                <a:gd name="T49" fmla="*/ 87 h 88"/>
                <a:gd name="T50" fmla="*/ 82 w 75"/>
                <a:gd name="T51" fmla="*/ 90 h 88"/>
                <a:gd name="T52" fmla="*/ 87 w 75"/>
                <a:gd name="T53" fmla="*/ 93 h 88"/>
                <a:gd name="T54" fmla="*/ 89 w 75"/>
                <a:gd name="T55" fmla="*/ 98 h 88"/>
                <a:gd name="T56" fmla="*/ 93 w 75"/>
                <a:gd name="T57" fmla="*/ 101 h 88"/>
                <a:gd name="T58" fmla="*/ 96 w 75"/>
                <a:gd name="T59" fmla="*/ 105 h 88"/>
                <a:gd name="T60" fmla="*/ 99 w 75"/>
                <a:gd name="T61" fmla="*/ 108 h 88"/>
                <a:gd name="T62" fmla="*/ 102 w 75"/>
                <a:gd name="T63" fmla="*/ 110 h 88"/>
                <a:gd name="T64" fmla="*/ 102 w 75"/>
                <a:gd name="T65" fmla="*/ 110 h 88"/>
                <a:gd name="T66" fmla="*/ 102 w 75"/>
                <a:gd name="T67" fmla="*/ 110 h 88"/>
                <a:gd name="T68" fmla="*/ 102 w 75"/>
                <a:gd name="T69" fmla="*/ 110 h 88"/>
                <a:gd name="T70" fmla="*/ 102 w 75"/>
                <a:gd name="T71" fmla="*/ 110 h 88"/>
                <a:gd name="T72" fmla="*/ 102 w 75"/>
                <a:gd name="T73" fmla="*/ 110 h 88"/>
                <a:gd name="T74" fmla="*/ 102 w 75"/>
                <a:gd name="T75" fmla="*/ 110 h 88"/>
                <a:gd name="T76" fmla="*/ 102 w 75"/>
                <a:gd name="T77" fmla="*/ 110 h 88"/>
                <a:gd name="T78" fmla="*/ 102 w 75"/>
                <a:gd name="T79" fmla="*/ 110 h 88"/>
                <a:gd name="T80" fmla="*/ 102 w 75"/>
                <a:gd name="T81" fmla="*/ 110 h 88"/>
                <a:gd name="T82" fmla="*/ 102 w 75"/>
                <a:gd name="T83" fmla="*/ 110 h 88"/>
                <a:gd name="T84" fmla="*/ 102 w 75"/>
                <a:gd name="T85" fmla="*/ 110 h 88"/>
                <a:gd name="T86" fmla="*/ 102 w 75"/>
                <a:gd name="T87" fmla="*/ 110 h 88"/>
                <a:gd name="T88" fmla="*/ 102 w 75"/>
                <a:gd name="T89" fmla="*/ 110 h 88"/>
                <a:gd name="T90" fmla="*/ 102 w 75"/>
                <a:gd name="T91" fmla="*/ 110 h 88"/>
                <a:gd name="T92" fmla="*/ 102 w 75"/>
                <a:gd name="T93" fmla="*/ 110 h 88"/>
                <a:gd name="T94" fmla="*/ 102 w 75"/>
                <a:gd name="T95" fmla="*/ 110 h 88"/>
                <a:gd name="T96" fmla="*/ 102 w 75"/>
                <a:gd name="T97" fmla="*/ 110 h 88"/>
                <a:gd name="T98" fmla="*/ 102 w 75"/>
                <a:gd name="T99" fmla="*/ 110 h 88"/>
                <a:gd name="T100" fmla="*/ 102 w 75"/>
                <a:gd name="T101" fmla="*/ 110 h 88"/>
                <a:gd name="T102" fmla="*/ 102 w 75"/>
                <a:gd name="T103" fmla="*/ 110 h 88"/>
                <a:gd name="T104" fmla="*/ 102 w 75"/>
                <a:gd name="T105" fmla="*/ 110 h 88"/>
                <a:gd name="T106" fmla="*/ 102 w 75"/>
                <a:gd name="T107" fmla="*/ 110 h 88"/>
                <a:gd name="T108" fmla="*/ 102 w 75"/>
                <a:gd name="T109" fmla="*/ 110 h 88"/>
                <a:gd name="T110" fmla="*/ 102 w 75"/>
                <a:gd name="T111" fmla="*/ 110 h 88"/>
                <a:gd name="T112" fmla="*/ 102 w 75"/>
                <a:gd name="T113" fmla="*/ 110 h 88"/>
                <a:gd name="T114" fmla="*/ 102 w 75"/>
                <a:gd name="T115" fmla="*/ 110 h 88"/>
                <a:gd name="T116" fmla="*/ 102 w 75"/>
                <a:gd name="T117" fmla="*/ 110 h 88"/>
                <a:gd name="T118" fmla="*/ 102 w 75"/>
                <a:gd name="T119" fmla="*/ 110 h 88"/>
                <a:gd name="T120" fmla="*/ 102 w 75"/>
                <a:gd name="T121" fmla="*/ 110 h 88"/>
                <a:gd name="T122" fmla="*/ 102 w 75"/>
                <a:gd name="T123" fmla="*/ 110 h 88"/>
                <a:gd name="T124" fmla="*/ 102 w 75"/>
                <a:gd name="T125" fmla="*/ 110 h 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 h="88">
                  <a:moveTo>
                    <a:pt x="0" y="0"/>
                  </a:moveTo>
                  <a:lnTo>
                    <a:pt x="0" y="0"/>
                  </a:lnTo>
                  <a:lnTo>
                    <a:pt x="1" y="1"/>
                  </a:lnTo>
                  <a:lnTo>
                    <a:pt x="2" y="3"/>
                  </a:lnTo>
                  <a:lnTo>
                    <a:pt x="3" y="4"/>
                  </a:lnTo>
                  <a:lnTo>
                    <a:pt x="5" y="6"/>
                  </a:lnTo>
                  <a:lnTo>
                    <a:pt x="7" y="8"/>
                  </a:lnTo>
                  <a:lnTo>
                    <a:pt x="9" y="10"/>
                  </a:lnTo>
                  <a:lnTo>
                    <a:pt x="11" y="13"/>
                  </a:lnTo>
                  <a:lnTo>
                    <a:pt x="13" y="15"/>
                  </a:lnTo>
                  <a:lnTo>
                    <a:pt x="15" y="18"/>
                  </a:lnTo>
                  <a:lnTo>
                    <a:pt x="18" y="21"/>
                  </a:lnTo>
                  <a:lnTo>
                    <a:pt x="21" y="25"/>
                  </a:lnTo>
                  <a:lnTo>
                    <a:pt x="24" y="28"/>
                  </a:lnTo>
                  <a:lnTo>
                    <a:pt x="27" y="31"/>
                  </a:lnTo>
                  <a:lnTo>
                    <a:pt x="29" y="35"/>
                  </a:lnTo>
                  <a:lnTo>
                    <a:pt x="33" y="39"/>
                  </a:lnTo>
                  <a:lnTo>
                    <a:pt x="36" y="43"/>
                  </a:lnTo>
                  <a:lnTo>
                    <a:pt x="39" y="46"/>
                  </a:lnTo>
                  <a:lnTo>
                    <a:pt x="42" y="50"/>
                  </a:lnTo>
                  <a:lnTo>
                    <a:pt x="45" y="53"/>
                  </a:lnTo>
                  <a:lnTo>
                    <a:pt x="48" y="57"/>
                  </a:lnTo>
                  <a:lnTo>
                    <a:pt x="51" y="61"/>
                  </a:lnTo>
                  <a:lnTo>
                    <a:pt x="54" y="64"/>
                  </a:lnTo>
                  <a:lnTo>
                    <a:pt x="57" y="68"/>
                  </a:lnTo>
                  <a:lnTo>
                    <a:pt x="60" y="71"/>
                  </a:lnTo>
                  <a:lnTo>
                    <a:pt x="63" y="74"/>
                  </a:lnTo>
                  <a:lnTo>
                    <a:pt x="65" y="77"/>
                  </a:lnTo>
                  <a:lnTo>
                    <a:pt x="67" y="80"/>
                  </a:lnTo>
                  <a:lnTo>
                    <a:pt x="70" y="83"/>
                  </a:lnTo>
                  <a:lnTo>
                    <a:pt x="72" y="85"/>
                  </a:lnTo>
                  <a:lnTo>
                    <a:pt x="74" y="8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8" name="Line 84"/>
            <p:cNvSpPr>
              <a:spLocks noChangeShapeType="1"/>
            </p:cNvSpPr>
            <p:nvPr/>
          </p:nvSpPr>
          <p:spPr bwMode="auto">
            <a:xfrm>
              <a:off x="5478" y="3448"/>
              <a:ext cx="43" cy="98"/>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9" name="Freeform 85"/>
            <p:cNvSpPr>
              <a:spLocks/>
            </p:cNvSpPr>
            <p:nvPr/>
          </p:nvSpPr>
          <p:spPr bwMode="auto">
            <a:xfrm>
              <a:off x="5829" y="3098"/>
              <a:ext cx="74" cy="88"/>
            </a:xfrm>
            <a:custGeom>
              <a:avLst/>
              <a:gdLst>
                <a:gd name="T0" fmla="*/ 82 w 63"/>
                <a:gd name="T1" fmla="*/ 0 h 78"/>
                <a:gd name="T2" fmla="*/ 85 w 63"/>
                <a:gd name="T3" fmla="*/ 11 h 78"/>
                <a:gd name="T4" fmla="*/ 86 w 63"/>
                <a:gd name="T5" fmla="*/ 17 h 78"/>
                <a:gd name="T6" fmla="*/ 86 w 63"/>
                <a:gd name="T7" fmla="*/ 21 h 78"/>
                <a:gd name="T8" fmla="*/ 85 w 63"/>
                <a:gd name="T9" fmla="*/ 27 h 78"/>
                <a:gd name="T10" fmla="*/ 85 w 63"/>
                <a:gd name="T11" fmla="*/ 30 h 78"/>
                <a:gd name="T12" fmla="*/ 82 w 63"/>
                <a:gd name="T13" fmla="*/ 34 h 78"/>
                <a:gd name="T14" fmla="*/ 81 w 63"/>
                <a:gd name="T15" fmla="*/ 39 h 78"/>
                <a:gd name="T16" fmla="*/ 80 w 63"/>
                <a:gd name="T17" fmla="*/ 42 h 78"/>
                <a:gd name="T18" fmla="*/ 79 w 63"/>
                <a:gd name="T19" fmla="*/ 46 h 78"/>
                <a:gd name="T20" fmla="*/ 76 w 63"/>
                <a:gd name="T21" fmla="*/ 50 h 78"/>
                <a:gd name="T22" fmla="*/ 73 w 63"/>
                <a:gd name="T23" fmla="*/ 52 h 78"/>
                <a:gd name="T24" fmla="*/ 70 w 63"/>
                <a:gd name="T25" fmla="*/ 56 h 78"/>
                <a:gd name="T26" fmla="*/ 68 w 63"/>
                <a:gd name="T27" fmla="*/ 59 h 78"/>
                <a:gd name="T28" fmla="*/ 65 w 63"/>
                <a:gd name="T29" fmla="*/ 61 h 78"/>
                <a:gd name="T30" fmla="*/ 62 w 63"/>
                <a:gd name="T31" fmla="*/ 65 h 78"/>
                <a:gd name="T32" fmla="*/ 58 w 63"/>
                <a:gd name="T33" fmla="*/ 67 h 78"/>
                <a:gd name="T34" fmla="*/ 54 w 63"/>
                <a:gd name="T35" fmla="*/ 69 h 78"/>
                <a:gd name="T36" fmla="*/ 51 w 63"/>
                <a:gd name="T37" fmla="*/ 71 h 78"/>
                <a:gd name="T38" fmla="*/ 47 w 63"/>
                <a:gd name="T39" fmla="*/ 73 h 78"/>
                <a:gd name="T40" fmla="*/ 42 w 63"/>
                <a:gd name="T41" fmla="*/ 76 h 78"/>
                <a:gd name="T42" fmla="*/ 39 w 63"/>
                <a:gd name="T43" fmla="*/ 78 h 78"/>
                <a:gd name="T44" fmla="*/ 34 w 63"/>
                <a:gd name="T45" fmla="*/ 80 h 78"/>
                <a:gd name="T46" fmla="*/ 31 w 63"/>
                <a:gd name="T47" fmla="*/ 81 h 78"/>
                <a:gd name="T48" fmla="*/ 26 w 63"/>
                <a:gd name="T49" fmla="*/ 83 h 78"/>
                <a:gd name="T50" fmla="*/ 22 w 63"/>
                <a:gd name="T51" fmla="*/ 86 h 78"/>
                <a:gd name="T52" fmla="*/ 18 w 63"/>
                <a:gd name="T53" fmla="*/ 88 h 78"/>
                <a:gd name="T54" fmla="*/ 14 w 63"/>
                <a:gd name="T55" fmla="*/ 89 h 78"/>
                <a:gd name="T56" fmla="*/ 9 w 63"/>
                <a:gd name="T57" fmla="*/ 91 h 78"/>
                <a:gd name="T58" fmla="*/ 7 w 63"/>
                <a:gd name="T59" fmla="*/ 93 h 78"/>
                <a:gd name="T60" fmla="*/ 2 w 63"/>
                <a:gd name="T61" fmla="*/ 96 h 78"/>
                <a:gd name="T62" fmla="*/ 0 w 63"/>
                <a:gd name="T63" fmla="*/ 98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 h="78">
                  <a:moveTo>
                    <a:pt x="60" y="0"/>
                  </a:moveTo>
                  <a:lnTo>
                    <a:pt x="61" y="9"/>
                  </a:lnTo>
                  <a:lnTo>
                    <a:pt x="62" y="13"/>
                  </a:lnTo>
                  <a:lnTo>
                    <a:pt x="62" y="17"/>
                  </a:lnTo>
                  <a:lnTo>
                    <a:pt x="61" y="21"/>
                  </a:lnTo>
                  <a:lnTo>
                    <a:pt x="61" y="24"/>
                  </a:lnTo>
                  <a:lnTo>
                    <a:pt x="60" y="27"/>
                  </a:lnTo>
                  <a:lnTo>
                    <a:pt x="59" y="31"/>
                  </a:lnTo>
                  <a:lnTo>
                    <a:pt x="58" y="33"/>
                  </a:lnTo>
                  <a:lnTo>
                    <a:pt x="57" y="36"/>
                  </a:lnTo>
                  <a:lnTo>
                    <a:pt x="55" y="39"/>
                  </a:lnTo>
                  <a:lnTo>
                    <a:pt x="53" y="41"/>
                  </a:lnTo>
                  <a:lnTo>
                    <a:pt x="51" y="44"/>
                  </a:lnTo>
                  <a:lnTo>
                    <a:pt x="49" y="46"/>
                  </a:lnTo>
                  <a:lnTo>
                    <a:pt x="47" y="48"/>
                  </a:lnTo>
                  <a:lnTo>
                    <a:pt x="45" y="51"/>
                  </a:lnTo>
                  <a:lnTo>
                    <a:pt x="42" y="52"/>
                  </a:lnTo>
                  <a:lnTo>
                    <a:pt x="39" y="54"/>
                  </a:lnTo>
                  <a:lnTo>
                    <a:pt x="37" y="56"/>
                  </a:lnTo>
                  <a:lnTo>
                    <a:pt x="34" y="58"/>
                  </a:lnTo>
                  <a:lnTo>
                    <a:pt x="31" y="59"/>
                  </a:lnTo>
                  <a:lnTo>
                    <a:pt x="28" y="61"/>
                  </a:lnTo>
                  <a:lnTo>
                    <a:pt x="25" y="63"/>
                  </a:lnTo>
                  <a:lnTo>
                    <a:pt x="22" y="64"/>
                  </a:lnTo>
                  <a:lnTo>
                    <a:pt x="19" y="66"/>
                  </a:lnTo>
                  <a:lnTo>
                    <a:pt x="16" y="67"/>
                  </a:lnTo>
                  <a:lnTo>
                    <a:pt x="13" y="69"/>
                  </a:lnTo>
                  <a:lnTo>
                    <a:pt x="10" y="70"/>
                  </a:lnTo>
                  <a:lnTo>
                    <a:pt x="7" y="72"/>
                  </a:lnTo>
                  <a:lnTo>
                    <a:pt x="5"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0" name="Line 86"/>
            <p:cNvSpPr>
              <a:spLocks noChangeShapeType="1"/>
            </p:cNvSpPr>
            <p:nvPr/>
          </p:nvSpPr>
          <p:spPr bwMode="auto">
            <a:xfrm flipH="1">
              <a:off x="5823" y="3185"/>
              <a:ext cx="21" cy="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91" name="Freeform 87"/>
            <p:cNvSpPr>
              <a:spLocks/>
            </p:cNvSpPr>
            <p:nvPr/>
          </p:nvSpPr>
          <p:spPr bwMode="auto">
            <a:xfrm>
              <a:off x="5959" y="2728"/>
              <a:ext cx="13" cy="51"/>
            </a:xfrm>
            <a:custGeom>
              <a:avLst/>
              <a:gdLst>
                <a:gd name="T0" fmla="*/ 0 w 11"/>
                <a:gd name="T1" fmla="*/ 0 h 45"/>
                <a:gd name="T2" fmla="*/ 1 w 11"/>
                <a:gd name="T3" fmla="*/ 2 h 45"/>
                <a:gd name="T4" fmla="*/ 2 w 11"/>
                <a:gd name="T5" fmla="*/ 3 h 45"/>
                <a:gd name="T6" fmla="*/ 5 w 11"/>
                <a:gd name="T7" fmla="*/ 7 h 45"/>
                <a:gd name="T8" fmla="*/ 6 w 11"/>
                <a:gd name="T9" fmla="*/ 8 h 45"/>
                <a:gd name="T10" fmla="*/ 6 w 11"/>
                <a:gd name="T11" fmla="*/ 9 h 45"/>
                <a:gd name="T12" fmla="*/ 7 w 11"/>
                <a:gd name="T13" fmla="*/ 10 h 45"/>
                <a:gd name="T14" fmla="*/ 7 w 11"/>
                <a:gd name="T15" fmla="*/ 12 h 45"/>
                <a:gd name="T16" fmla="*/ 8 w 11"/>
                <a:gd name="T17" fmla="*/ 14 h 45"/>
                <a:gd name="T18" fmla="*/ 8 w 11"/>
                <a:gd name="T19" fmla="*/ 16 h 45"/>
                <a:gd name="T20" fmla="*/ 9 w 11"/>
                <a:gd name="T21" fmla="*/ 17 h 45"/>
                <a:gd name="T22" fmla="*/ 9 w 11"/>
                <a:gd name="T23" fmla="*/ 19 h 45"/>
                <a:gd name="T24" fmla="*/ 11 w 11"/>
                <a:gd name="T25" fmla="*/ 20 h 45"/>
                <a:gd name="T26" fmla="*/ 11 w 11"/>
                <a:gd name="T27" fmla="*/ 23 h 45"/>
                <a:gd name="T28" fmla="*/ 11 w 11"/>
                <a:gd name="T29" fmla="*/ 25 h 45"/>
                <a:gd name="T30" fmla="*/ 13 w 11"/>
                <a:gd name="T31" fmla="*/ 27 h 45"/>
                <a:gd name="T32" fmla="*/ 13 w 11"/>
                <a:gd name="T33" fmla="*/ 28 h 45"/>
                <a:gd name="T34" fmla="*/ 13 w 11"/>
                <a:gd name="T35" fmla="*/ 29 h 45"/>
                <a:gd name="T36" fmla="*/ 14 w 11"/>
                <a:gd name="T37" fmla="*/ 32 h 45"/>
                <a:gd name="T38" fmla="*/ 14 w 11"/>
                <a:gd name="T39" fmla="*/ 33 h 45"/>
                <a:gd name="T40" fmla="*/ 14 w 11"/>
                <a:gd name="T41" fmla="*/ 35 h 45"/>
                <a:gd name="T42" fmla="*/ 14 w 11"/>
                <a:gd name="T43" fmla="*/ 37 h 45"/>
                <a:gd name="T44" fmla="*/ 14 w 11"/>
                <a:gd name="T45" fmla="*/ 39 h 45"/>
                <a:gd name="T46" fmla="*/ 14 w 11"/>
                <a:gd name="T47" fmla="*/ 41 h 45"/>
                <a:gd name="T48" fmla="*/ 14 w 11"/>
                <a:gd name="T49" fmla="*/ 42 h 45"/>
                <a:gd name="T50" fmla="*/ 14 w 11"/>
                <a:gd name="T51" fmla="*/ 45 h 45"/>
                <a:gd name="T52" fmla="*/ 14 w 11"/>
                <a:gd name="T53" fmla="*/ 46 h 45"/>
                <a:gd name="T54" fmla="*/ 14 w 11"/>
                <a:gd name="T55" fmla="*/ 49 h 45"/>
                <a:gd name="T56" fmla="*/ 14 w 11"/>
                <a:gd name="T57" fmla="*/ 50 h 45"/>
                <a:gd name="T58" fmla="*/ 14 w 11"/>
                <a:gd name="T59" fmla="*/ 52 h 45"/>
                <a:gd name="T60" fmla="*/ 13 w 11"/>
                <a:gd name="T61" fmla="*/ 54 h 45"/>
                <a:gd name="T62" fmla="*/ 13 w 11"/>
                <a:gd name="T63" fmla="*/ 57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 h="45">
                  <a:moveTo>
                    <a:pt x="0" y="0"/>
                  </a:moveTo>
                  <a:lnTo>
                    <a:pt x="1" y="2"/>
                  </a:lnTo>
                  <a:lnTo>
                    <a:pt x="2" y="3"/>
                  </a:lnTo>
                  <a:lnTo>
                    <a:pt x="3" y="5"/>
                  </a:lnTo>
                  <a:lnTo>
                    <a:pt x="4" y="6"/>
                  </a:lnTo>
                  <a:lnTo>
                    <a:pt x="4" y="7"/>
                  </a:lnTo>
                  <a:lnTo>
                    <a:pt x="5" y="8"/>
                  </a:lnTo>
                  <a:lnTo>
                    <a:pt x="5" y="10"/>
                  </a:lnTo>
                  <a:lnTo>
                    <a:pt x="6" y="11"/>
                  </a:lnTo>
                  <a:lnTo>
                    <a:pt x="6" y="12"/>
                  </a:lnTo>
                  <a:lnTo>
                    <a:pt x="7" y="13"/>
                  </a:lnTo>
                  <a:lnTo>
                    <a:pt x="7" y="15"/>
                  </a:lnTo>
                  <a:lnTo>
                    <a:pt x="8" y="16"/>
                  </a:lnTo>
                  <a:lnTo>
                    <a:pt x="8" y="18"/>
                  </a:lnTo>
                  <a:lnTo>
                    <a:pt x="8" y="19"/>
                  </a:lnTo>
                  <a:lnTo>
                    <a:pt x="9" y="21"/>
                  </a:lnTo>
                  <a:lnTo>
                    <a:pt x="9" y="22"/>
                  </a:lnTo>
                  <a:lnTo>
                    <a:pt x="9" y="23"/>
                  </a:lnTo>
                  <a:lnTo>
                    <a:pt x="10" y="25"/>
                  </a:lnTo>
                  <a:lnTo>
                    <a:pt x="10" y="26"/>
                  </a:lnTo>
                  <a:lnTo>
                    <a:pt x="10" y="27"/>
                  </a:lnTo>
                  <a:lnTo>
                    <a:pt x="10" y="29"/>
                  </a:lnTo>
                  <a:lnTo>
                    <a:pt x="10" y="30"/>
                  </a:lnTo>
                  <a:lnTo>
                    <a:pt x="10" y="32"/>
                  </a:lnTo>
                  <a:lnTo>
                    <a:pt x="10" y="33"/>
                  </a:lnTo>
                  <a:lnTo>
                    <a:pt x="10" y="35"/>
                  </a:lnTo>
                  <a:lnTo>
                    <a:pt x="10" y="36"/>
                  </a:lnTo>
                  <a:lnTo>
                    <a:pt x="10" y="38"/>
                  </a:lnTo>
                  <a:lnTo>
                    <a:pt x="10" y="39"/>
                  </a:lnTo>
                  <a:lnTo>
                    <a:pt x="10" y="41"/>
                  </a:lnTo>
                  <a:lnTo>
                    <a:pt x="9" y="42"/>
                  </a:lnTo>
                  <a:lnTo>
                    <a:pt x="9" y="4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2" name="Line 88"/>
            <p:cNvSpPr>
              <a:spLocks noChangeShapeType="1"/>
            </p:cNvSpPr>
            <p:nvPr/>
          </p:nvSpPr>
          <p:spPr bwMode="auto">
            <a:xfrm flipH="1">
              <a:off x="5954" y="2746"/>
              <a:ext cx="11" cy="25"/>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93" name="Freeform 89"/>
            <p:cNvSpPr>
              <a:spLocks/>
            </p:cNvSpPr>
            <p:nvPr/>
          </p:nvSpPr>
          <p:spPr bwMode="auto">
            <a:xfrm>
              <a:off x="5796" y="2627"/>
              <a:ext cx="68" cy="28"/>
            </a:xfrm>
            <a:custGeom>
              <a:avLst/>
              <a:gdLst>
                <a:gd name="T0" fmla="*/ 0 w 58"/>
                <a:gd name="T1" fmla="*/ 2 h 25"/>
                <a:gd name="T2" fmla="*/ 5 w 58"/>
                <a:gd name="T3" fmla="*/ 3 h 25"/>
                <a:gd name="T4" fmla="*/ 7 w 58"/>
                <a:gd name="T5" fmla="*/ 4 h 25"/>
                <a:gd name="T6" fmla="*/ 9 w 58"/>
                <a:gd name="T7" fmla="*/ 4 h 25"/>
                <a:gd name="T8" fmla="*/ 13 w 58"/>
                <a:gd name="T9" fmla="*/ 4 h 25"/>
                <a:gd name="T10" fmla="*/ 16 w 58"/>
                <a:gd name="T11" fmla="*/ 4 h 25"/>
                <a:gd name="T12" fmla="*/ 19 w 58"/>
                <a:gd name="T13" fmla="*/ 3 h 25"/>
                <a:gd name="T14" fmla="*/ 23 w 58"/>
                <a:gd name="T15" fmla="*/ 3 h 25"/>
                <a:gd name="T16" fmla="*/ 27 w 58"/>
                <a:gd name="T17" fmla="*/ 3 h 25"/>
                <a:gd name="T18" fmla="*/ 30 w 58"/>
                <a:gd name="T19" fmla="*/ 3 h 25"/>
                <a:gd name="T20" fmla="*/ 34 w 58"/>
                <a:gd name="T21" fmla="*/ 2 h 25"/>
                <a:gd name="T22" fmla="*/ 39 w 58"/>
                <a:gd name="T23" fmla="*/ 1 h 25"/>
                <a:gd name="T24" fmla="*/ 42 w 58"/>
                <a:gd name="T25" fmla="*/ 1 h 25"/>
                <a:gd name="T26" fmla="*/ 46 w 58"/>
                <a:gd name="T27" fmla="*/ 1 h 25"/>
                <a:gd name="T28" fmla="*/ 49 w 58"/>
                <a:gd name="T29" fmla="*/ 0 h 25"/>
                <a:gd name="T30" fmla="*/ 53 w 58"/>
                <a:gd name="T31" fmla="*/ 0 h 25"/>
                <a:gd name="T32" fmla="*/ 56 w 58"/>
                <a:gd name="T33" fmla="*/ 0 h 25"/>
                <a:gd name="T34" fmla="*/ 59 w 58"/>
                <a:gd name="T35" fmla="*/ 0 h 25"/>
                <a:gd name="T36" fmla="*/ 62 w 58"/>
                <a:gd name="T37" fmla="*/ 0 h 25"/>
                <a:gd name="T38" fmla="*/ 64 w 58"/>
                <a:gd name="T39" fmla="*/ 0 h 25"/>
                <a:gd name="T40" fmla="*/ 67 w 58"/>
                <a:gd name="T41" fmla="*/ 1 h 25"/>
                <a:gd name="T42" fmla="*/ 70 w 58"/>
                <a:gd name="T43" fmla="*/ 1 h 25"/>
                <a:gd name="T44" fmla="*/ 73 w 58"/>
                <a:gd name="T45" fmla="*/ 2 h 25"/>
                <a:gd name="T46" fmla="*/ 74 w 58"/>
                <a:gd name="T47" fmla="*/ 3 h 25"/>
                <a:gd name="T48" fmla="*/ 75 w 58"/>
                <a:gd name="T49" fmla="*/ 7 h 25"/>
                <a:gd name="T50" fmla="*/ 77 w 58"/>
                <a:gd name="T51" fmla="*/ 9 h 25"/>
                <a:gd name="T52" fmla="*/ 79 w 58"/>
                <a:gd name="T53" fmla="*/ 11 h 25"/>
                <a:gd name="T54" fmla="*/ 79 w 58"/>
                <a:gd name="T55" fmla="*/ 13 h 25"/>
                <a:gd name="T56" fmla="*/ 79 w 58"/>
                <a:gd name="T57" fmla="*/ 17 h 25"/>
                <a:gd name="T58" fmla="*/ 79 w 58"/>
                <a:gd name="T59" fmla="*/ 21 h 25"/>
                <a:gd name="T60" fmla="*/ 77 w 58"/>
                <a:gd name="T61" fmla="*/ 25 h 25"/>
                <a:gd name="T62" fmla="*/ 75 w 58"/>
                <a:gd name="T63" fmla="*/ 3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25">
                  <a:moveTo>
                    <a:pt x="0" y="2"/>
                  </a:moveTo>
                  <a:lnTo>
                    <a:pt x="3" y="3"/>
                  </a:lnTo>
                  <a:lnTo>
                    <a:pt x="5" y="4"/>
                  </a:lnTo>
                  <a:lnTo>
                    <a:pt x="7" y="4"/>
                  </a:lnTo>
                  <a:lnTo>
                    <a:pt x="9" y="4"/>
                  </a:lnTo>
                  <a:lnTo>
                    <a:pt x="12" y="4"/>
                  </a:lnTo>
                  <a:lnTo>
                    <a:pt x="14" y="3"/>
                  </a:lnTo>
                  <a:lnTo>
                    <a:pt x="17" y="3"/>
                  </a:lnTo>
                  <a:lnTo>
                    <a:pt x="20" y="3"/>
                  </a:lnTo>
                  <a:lnTo>
                    <a:pt x="22" y="3"/>
                  </a:lnTo>
                  <a:lnTo>
                    <a:pt x="25" y="2"/>
                  </a:lnTo>
                  <a:lnTo>
                    <a:pt x="28" y="1"/>
                  </a:lnTo>
                  <a:lnTo>
                    <a:pt x="31" y="1"/>
                  </a:lnTo>
                  <a:lnTo>
                    <a:pt x="33" y="1"/>
                  </a:lnTo>
                  <a:lnTo>
                    <a:pt x="36" y="0"/>
                  </a:lnTo>
                  <a:lnTo>
                    <a:pt x="38" y="0"/>
                  </a:lnTo>
                  <a:lnTo>
                    <a:pt x="41" y="0"/>
                  </a:lnTo>
                  <a:lnTo>
                    <a:pt x="43" y="0"/>
                  </a:lnTo>
                  <a:lnTo>
                    <a:pt x="45" y="0"/>
                  </a:lnTo>
                  <a:lnTo>
                    <a:pt x="47" y="0"/>
                  </a:lnTo>
                  <a:lnTo>
                    <a:pt x="49" y="1"/>
                  </a:lnTo>
                  <a:lnTo>
                    <a:pt x="51" y="1"/>
                  </a:lnTo>
                  <a:lnTo>
                    <a:pt x="53" y="2"/>
                  </a:lnTo>
                  <a:lnTo>
                    <a:pt x="54" y="3"/>
                  </a:lnTo>
                  <a:lnTo>
                    <a:pt x="55" y="5"/>
                  </a:lnTo>
                  <a:lnTo>
                    <a:pt x="56" y="7"/>
                  </a:lnTo>
                  <a:lnTo>
                    <a:pt x="57" y="9"/>
                  </a:lnTo>
                  <a:lnTo>
                    <a:pt x="57" y="11"/>
                  </a:lnTo>
                  <a:lnTo>
                    <a:pt x="57" y="13"/>
                  </a:lnTo>
                  <a:lnTo>
                    <a:pt x="57" y="17"/>
                  </a:lnTo>
                  <a:lnTo>
                    <a:pt x="56" y="20"/>
                  </a:lnTo>
                  <a:lnTo>
                    <a:pt x="55" y="2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4" name="Freeform 90"/>
            <p:cNvSpPr>
              <a:spLocks/>
            </p:cNvSpPr>
            <p:nvPr/>
          </p:nvSpPr>
          <p:spPr bwMode="auto">
            <a:xfrm>
              <a:off x="5867" y="2649"/>
              <a:ext cx="66" cy="68"/>
            </a:xfrm>
            <a:custGeom>
              <a:avLst/>
              <a:gdLst>
                <a:gd name="T0" fmla="*/ 0 w 57"/>
                <a:gd name="T1" fmla="*/ 6 h 60"/>
                <a:gd name="T2" fmla="*/ 7 w 57"/>
                <a:gd name="T3" fmla="*/ 3 h 60"/>
                <a:gd name="T4" fmla="*/ 10 w 57"/>
                <a:gd name="T5" fmla="*/ 2 h 60"/>
                <a:gd name="T6" fmla="*/ 14 w 57"/>
                <a:gd name="T7" fmla="*/ 1 h 60"/>
                <a:gd name="T8" fmla="*/ 17 w 57"/>
                <a:gd name="T9" fmla="*/ 1 h 60"/>
                <a:gd name="T10" fmla="*/ 20 w 57"/>
                <a:gd name="T11" fmla="*/ 1 h 60"/>
                <a:gd name="T12" fmla="*/ 24 w 57"/>
                <a:gd name="T13" fmla="*/ 0 h 60"/>
                <a:gd name="T14" fmla="*/ 27 w 57"/>
                <a:gd name="T15" fmla="*/ 0 h 60"/>
                <a:gd name="T16" fmla="*/ 31 w 57"/>
                <a:gd name="T17" fmla="*/ 0 h 60"/>
                <a:gd name="T18" fmla="*/ 34 w 57"/>
                <a:gd name="T19" fmla="*/ 0 h 60"/>
                <a:gd name="T20" fmla="*/ 36 w 57"/>
                <a:gd name="T21" fmla="*/ 1 h 60"/>
                <a:gd name="T22" fmla="*/ 41 w 57"/>
                <a:gd name="T23" fmla="*/ 1 h 60"/>
                <a:gd name="T24" fmla="*/ 43 w 57"/>
                <a:gd name="T25" fmla="*/ 1 h 60"/>
                <a:gd name="T26" fmla="*/ 45 w 57"/>
                <a:gd name="T27" fmla="*/ 2 h 60"/>
                <a:gd name="T28" fmla="*/ 49 w 57"/>
                <a:gd name="T29" fmla="*/ 3 h 60"/>
                <a:gd name="T30" fmla="*/ 51 w 57"/>
                <a:gd name="T31" fmla="*/ 6 h 60"/>
                <a:gd name="T32" fmla="*/ 53 w 57"/>
                <a:gd name="T33" fmla="*/ 7 h 60"/>
                <a:gd name="T34" fmla="*/ 57 w 57"/>
                <a:gd name="T35" fmla="*/ 8 h 60"/>
                <a:gd name="T36" fmla="*/ 59 w 57"/>
                <a:gd name="T37" fmla="*/ 9 h 60"/>
                <a:gd name="T38" fmla="*/ 60 w 57"/>
                <a:gd name="T39" fmla="*/ 11 h 60"/>
                <a:gd name="T40" fmla="*/ 63 w 57"/>
                <a:gd name="T41" fmla="*/ 14 h 60"/>
                <a:gd name="T42" fmla="*/ 66 w 57"/>
                <a:gd name="T43" fmla="*/ 17 h 60"/>
                <a:gd name="T44" fmla="*/ 67 w 57"/>
                <a:gd name="T45" fmla="*/ 19 h 60"/>
                <a:gd name="T46" fmla="*/ 68 w 57"/>
                <a:gd name="T47" fmla="*/ 22 h 60"/>
                <a:gd name="T48" fmla="*/ 69 w 57"/>
                <a:gd name="T49" fmla="*/ 25 h 60"/>
                <a:gd name="T50" fmla="*/ 71 w 57"/>
                <a:gd name="T51" fmla="*/ 28 h 60"/>
                <a:gd name="T52" fmla="*/ 73 w 57"/>
                <a:gd name="T53" fmla="*/ 32 h 60"/>
                <a:gd name="T54" fmla="*/ 74 w 57"/>
                <a:gd name="T55" fmla="*/ 36 h 60"/>
                <a:gd name="T56" fmla="*/ 74 w 57"/>
                <a:gd name="T57" fmla="*/ 40 h 60"/>
                <a:gd name="T58" fmla="*/ 74 w 57"/>
                <a:gd name="T59" fmla="*/ 45 h 60"/>
                <a:gd name="T60" fmla="*/ 74 w 57"/>
                <a:gd name="T61" fmla="*/ 49 h 60"/>
                <a:gd name="T62" fmla="*/ 75 w 57"/>
                <a:gd name="T63" fmla="*/ 54 h 60"/>
                <a:gd name="T64" fmla="*/ 74 w 57"/>
                <a:gd name="T65" fmla="*/ 56 h 60"/>
                <a:gd name="T66" fmla="*/ 73 w 57"/>
                <a:gd name="T67" fmla="*/ 57 h 60"/>
                <a:gd name="T68" fmla="*/ 71 w 57"/>
                <a:gd name="T69" fmla="*/ 57 h 60"/>
                <a:gd name="T70" fmla="*/ 71 w 57"/>
                <a:gd name="T71" fmla="*/ 58 h 60"/>
                <a:gd name="T72" fmla="*/ 69 w 57"/>
                <a:gd name="T73" fmla="*/ 58 h 60"/>
                <a:gd name="T74" fmla="*/ 69 w 57"/>
                <a:gd name="T75" fmla="*/ 59 h 60"/>
                <a:gd name="T76" fmla="*/ 68 w 57"/>
                <a:gd name="T77" fmla="*/ 60 h 60"/>
                <a:gd name="T78" fmla="*/ 68 w 57"/>
                <a:gd name="T79" fmla="*/ 60 h 60"/>
                <a:gd name="T80" fmla="*/ 67 w 57"/>
                <a:gd name="T81" fmla="*/ 61 h 60"/>
                <a:gd name="T82" fmla="*/ 66 w 57"/>
                <a:gd name="T83" fmla="*/ 63 h 60"/>
                <a:gd name="T84" fmla="*/ 66 w 57"/>
                <a:gd name="T85" fmla="*/ 63 h 60"/>
                <a:gd name="T86" fmla="*/ 66 w 57"/>
                <a:gd name="T87" fmla="*/ 65 h 60"/>
                <a:gd name="T88" fmla="*/ 65 w 57"/>
                <a:gd name="T89" fmla="*/ 65 h 60"/>
                <a:gd name="T90" fmla="*/ 63 w 57"/>
                <a:gd name="T91" fmla="*/ 66 h 60"/>
                <a:gd name="T92" fmla="*/ 63 w 57"/>
                <a:gd name="T93" fmla="*/ 66 h 60"/>
                <a:gd name="T94" fmla="*/ 61 w 57"/>
                <a:gd name="T95" fmla="*/ 67 h 60"/>
                <a:gd name="T96" fmla="*/ 61 w 57"/>
                <a:gd name="T97" fmla="*/ 68 h 60"/>
                <a:gd name="T98" fmla="*/ 60 w 57"/>
                <a:gd name="T99" fmla="*/ 68 h 60"/>
                <a:gd name="T100" fmla="*/ 60 w 57"/>
                <a:gd name="T101" fmla="*/ 69 h 60"/>
                <a:gd name="T102" fmla="*/ 59 w 57"/>
                <a:gd name="T103" fmla="*/ 69 h 60"/>
                <a:gd name="T104" fmla="*/ 58 w 57"/>
                <a:gd name="T105" fmla="*/ 70 h 60"/>
                <a:gd name="T106" fmla="*/ 58 w 57"/>
                <a:gd name="T107" fmla="*/ 70 h 60"/>
                <a:gd name="T108" fmla="*/ 57 w 57"/>
                <a:gd name="T109" fmla="*/ 71 h 60"/>
                <a:gd name="T110" fmla="*/ 57 w 57"/>
                <a:gd name="T111" fmla="*/ 71 h 60"/>
                <a:gd name="T112" fmla="*/ 54 w 57"/>
                <a:gd name="T113" fmla="*/ 74 h 60"/>
                <a:gd name="T114" fmla="*/ 53 w 57"/>
                <a:gd name="T115" fmla="*/ 74 h 60"/>
                <a:gd name="T116" fmla="*/ 53 w 57"/>
                <a:gd name="T117" fmla="*/ 74 h 60"/>
                <a:gd name="T118" fmla="*/ 52 w 57"/>
                <a:gd name="T119" fmla="*/ 75 h 60"/>
                <a:gd name="T120" fmla="*/ 52 w 57"/>
                <a:gd name="T121" fmla="*/ 75 h 60"/>
                <a:gd name="T122" fmla="*/ 51 w 57"/>
                <a:gd name="T123" fmla="*/ 75 h 60"/>
                <a:gd name="T124" fmla="*/ 50 w 57"/>
                <a:gd name="T125" fmla="*/ 7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0">
                  <a:moveTo>
                    <a:pt x="0" y="4"/>
                  </a:moveTo>
                  <a:lnTo>
                    <a:pt x="5" y="3"/>
                  </a:lnTo>
                  <a:lnTo>
                    <a:pt x="8" y="2"/>
                  </a:lnTo>
                  <a:lnTo>
                    <a:pt x="10" y="1"/>
                  </a:lnTo>
                  <a:lnTo>
                    <a:pt x="13" y="1"/>
                  </a:lnTo>
                  <a:lnTo>
                    <a:pt x="15" y="1"/>
                  </a:lnTo>
                  <a:lnTo>
                    <a:pt x="18" y="0"/>
                  </a:lnTo>
                  <a:lnTo>
                    <a:pt x="20" y="0"/>
                  </a:lnTo>
                  <a:lnTo>
                    <a:pt x="23" y="0"/>
                  </a:lnTo>
                  <a:lnTo>
                    <a:pt x="25" y="0"/>
                  </a:lnTo>
                  <a:lnTo>
                    <a:pt x="27" y="1"/>
                  </a:lnTo>
                  <a:lnTo>
                    <a:pt x="30" y="1"/>
                  </a:lnTo>
                  <a:lnTo>
                    <a:pt x="32" y="1"/>
                  </a:lnTo>
                  <a:lnTo>
                    <a:pt x="34" y="2"/>
                  </a:lnTo>
                  <a:lnTo>
                    <a:pt x="36" y="3"/>
                  </a:lnTo>
                  <a:lnTo>
                    <a:pt x="38" y="4"/>
                  </a:lnTo>
                  <a:lnTo>
                    <a:pt x="40" y="5"/>
                  </a:lnTo>
                  <a:lnTo>
                    <a:pt x="42" y="6"/>
                  </a:lnTo>
                  <a:lnTo>
                    <a:pt x="44" y="7"/>
                  </a:lnTo>
                  <a:lnTo>
                    <a:pt x="45" y="9"/>
                  </a:lnTo>
                  <a:lnTo>
                    <a:pt x="47" y="11"/>
                  </a:lnTo>
                  <a:lnTo>
                    <a:pt x="49" y="13"/>
                  </a:lnTo>
                  <a:lnTo>
                    <a:pt x="50" y="15"/>
                  </a:lnTo>
                  <a:lnTo>
                    <a:pt x="51" y="17"/>
                  </a:lnTo>
                  <a:lnTo>
                    <a:pt x="52" y="19"/>
                  </a:lnTo>
                  <a:lnTo>
                    <a:pt x="53" y="22"/>
                  </a:lnTo>
                  <a:lnTo>
                    <a:pt x="54" y="25"/>
                  </a:lnTo>
                  <a:lnTo>
                    <a:pt x="55" y="28"/>
                  </a:lnTo>
                  <a:lnTo>
                    <a:pt x="55" y="31"/>
                  </a:lnTo>
                  <a:lnTo>
                    <a:pt x="55" y="35"/>
                  </a:lnTo>
                  <a:lnTo>
                    <a:pt x="55" y="38"/>
                  </a:lnTo>
                  <a:lnTo>
                    <a:pt x="56" y="42"/>
                  </a:lnTo>
                  <a:lnTo>
                    <a:pt x="55" y="43"/>
                  </a:lnTo>
                  <a:lnTo>
                    <a:pt x="54" y="44"/>
                  </a:lnTo>
                  <a:lnTo>
                    <a:pt x="53" y="44"/>
                  </a:lnTo>
                  <a:lnTo>
                    <a:pt x="53" y="45"/>
                  </a:lnTo>
                  <a:lnTo>
                    <a:pt x="52" y="45"/>
                  </a:lnTo>
                  <a:lnTo>
                    <a:pt x="52" y="46"/>
                  </a:lnTo>
                  <a:lnTo>
                    <a:pt x="51" y="47"/>
                  </a:lnTo>
                  <a:lnTo>
                    <a:pt x="50" y="48"/>
                  </a:lnTo>
                  <a:lnTo>
                    <a:pt x="49" y="49"/>
                  </a:lnTo>
                  <a:lnTo>
                    <a:pt x="49" y="50"/>
                  </a:lnTo>
                  <a:lnTo>
                    <a:pt x="48" y="50"/>
                  </a:lnTo>
                  <a:lnTo>
                    <a:pt x="47" y="51"/>
                  </a:lnTo>
                  <a:lnTo>
                    <a:pt x="46" y="52"/>
                  </a:lnTo>
                  <a:lnTo>
                    <a:pt x="46" y="53"/>
                  </a:lnTo>
                  <a:lnTo>
                    <a:pt x="45" y="53"/>
                  </a:lnTo>
                  <a:lnTo>
                    <a:pt x="45" y="54"/>
                  </a:lnTo>
                  <a:lnTo>
                    <a:pt x="44" y="54"/>
                  </a:lnTo>
                  <a:lnTo>
                    <a:pt x="43" y="55"/>
                  </a:lnTo>
                  <a:lnTo>
                    <a:pt x="42" y="56"/>
                  </a:lnTo>
                  <a:lnTo>
                    <a:pt x="41" y="57"/>
                  </a:lnTo>
                  <a:lnTo>
                    <a:pt x="40" y="57"/>
                  </a:lnTo>
                  <a:lnTo>
                    <a:pt x="39" y="58"/>
                  </a:lnTo>
                  <a:lnTo>
                    <a:pt x="38" y="58"/>
                  </a:lnTo>
                  <a:lnTo>
                    <a:pt x="37" y="5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5" name="Freeform 91"/>
            <p:cNvSpPr>
              <a:spLocks/>
            </p:cNvSpPr>
            <p:nvPr/>
          </p:nvSpPr>
          <p:spPr bwMode="auto">
            <a:xfrm>
              <a:off x="4742" y="3296"/>
              <a:ext cx="29" cy="75"/>
            </a:xfrm>
            <a:custGeom>
              <a:avLst/>
              <a:gdLst>
                <a:gd name="T0" fmla="*/ 1 w 25"/>
                <a:gd name="T1" fmla="*/ 0 h 67"/>
                <a:gd name="T2" fmla="*/ 0 w 25"/>
                <a:gd name="T3" fmla="*/ 7 h 67"/>
                <a:gd name="T4" fmla="*/ 0 w 25"/>
                <a:gd name="T5" fmla="*/ 10 h 67"/>
                <a:gd name="T6" fmla="*/ 0 w 25"/>
                <a:gd name="T7" fmla="*/ 12 h 67"/>
                <a:gd name="T8" fmla="*/ 0 w 25"/>
                <a:gd name="T9" fmla="*/ 15 h 67"/>
                <a:gd name="T10" fmla="*/ 0 w 25"/>
                <a:gd name="T11" fmla="*/ 18 h 67"/>
                <a:gd name="T12" fmla="*/ 0 w 25"/>
                <a:gd name="T13" fmla="*/ 21 h 67"/>
                <a:gd name="T14" fmla="*/ 1 w 25"/>
                <a:gd name="T15" fmla="*/ 24 h 67"/>
                <a:gd name="T16" fmla="*/ 1 w 25"/>
                <a:gd name="T17" fmla="*/ 27 h 67"/>
                <a:gd name="T18" fmla="*/ 2 w 25"/>
                <a:gd name="T19" fmla="*/ 29 h 67"/>
                <a:gd name="T20" fmla="*/ 2 w 25"/>
                <a:gd name="T21" fmla="*/ 31 h 67"/>
                <a:gd name="T22" fmla="*/ 3 w 25"/>
                <a:gd name="T23" fmla="*/ 34 h 67"/>
                <a:gd name="T24" fmla="*/ 6 w 25"/>
                <a:gd name="T25" fmla="*/ 36 h 67"/>
                <a:gd name="T26" fmla="*/ 7 w 25"/>
                <a:gd name="T27" fmla="*/ 39 h 67"/>
                <a:gd name="T28" fmla="*/ 8 w 25"/>
                <a:gd name="T29" fmla="*/ 41 h 67"/>
                <a:gd name="T30" fmla="*/ 9 w 25"/>
                <a:gd name="T31" fmla="*/ 44 h 67"/>
                <a:gd name="T32" fmla="*/ 10 w 25"/>
                <a:gd name="T33" fmla="*/ 45 h 67"/>
                <a:gd name="T34" fmla="*/ 12 w 25"/>
                <a:gd name="T35" fmla="*/ 48 h 67"/>
                <a:gd name="T36" fmla="*/ 14 w 25"/>
                <a:gd name="T37" fmla="*/ 50 h 67"/>
                <a:gd name="T38" fmla="*/ 16 w 25"/>
                <a:gd name="T39" fmla="*/ 53 h 67"/>
                <a:gd name="T40" fmla="*/ 16 w 25"/>
                <a:gd name="T41" fmla="*/ 55 h 67"/>
                <a:gd name="T42" fmla="*/ 19 w 25"/>
                <a:gd name="T43" fmla="*/ 57 h 67"/>
                <a:gd name="T44" fmla="*/ 20 w 25"/>
                <a:gd name="T45" fmla="*/ 60 h 67"/>
                <a:gd name="T46" fmla="*/ 22 w 25"/>
                <a:gd name="T47" fmla="*/ 63 h 67"/>
                <a:gd name="T48" fmla="*/ 23 w 25"/>
                <a:gd name="T49" fmla="*/ 65 h 67"/>
                <a:gd name="T50" fmla="*/ 24 w 25"/>
                <a:gd name="T51" fmla="*/ 67 h 67"/>
                <a:gd name="T52" fmla="*/ 26 w 25"/>
                <a:gd name="T53" fmla="*/ 71 h 67"/>
                <a:gd name="T54" fmla="*/ 27 w 25"/>
                <a:gd name="T55" fmla="*/ 73 h 67"/>
                <a:gd name="T56" fmla="*/ 28 w 25"/>
                <a:gd name="T57" fmla="*/ 75 h 67"/>
                <a:gd name="T58" fmla="*/ 30 w 25"/>
                <a:gd name="T59" fmla="*/ 77 h 67"/>
                <a:gd name="T60" fmla="*/ 31 w 25"/>
                <a:gd name="T61" fmla="*/ 81 h 67"/>
                <a:gd name="T62" fmla="*/ 32 w 25"/>
                <a:gd name="T63" fmla="*/ 83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67">
                  <a:moveTo>
                    <a:pt x="1" y="0"/>
                  </a:moveTo>
                  <a:lnTo>
                    <a:pt x="0" y="5"/>
                  </a:lnTo>
                  <a:lnTo>
                    <a:pt x="0" y="8"/>
                  </a:lnTo>
                  <a:lnTo>
                    <a:pt x="0" y="10"/>
                  </a:lnTo>
                  <a:lnTo>
                    <a:pt x="0" y="12"/>
                  </a:lnTo>
                  <a:lnTo>
                    <a:pt x="0" y="14"/>
                  </a:lnTo>
                  <a:lnTo>
                    <a:pt x="0" y="17"/>
                  </a:lnTo>
                  <a:lnTo>
                    <a:pt x="1" y="19"/>
                  </a:lnTo>
                  <a:lnTo>
                    <a:pt x="1" y="21"/>
                  </a:lnTo>
                  <a:lnTo>
                    <a:pt x="2" y="23"/>
                  </a:lnTo>
                  <a:lnTo>
                    <a:pt x="2" y="25"/>
                  </a:lnTo>
                  <a:lnTo>
                    <a:pt x="3" y="27"/>
                  </a:lnTo>
                  <a:lnTo>
                    <a:pt x="4" y="29"/>
                  </a:lnTo>
                  <a:lnTo>
                    <a:pt x="5" y="31"/>
                  </a:lnTo>
                  <a:lnTo>
                    <a:pt x="6" y="33"/>
                  </a:lnTo>
                  <a:lnTo>
                    <a:pt x="7" y="35"/>
                  </a:lnTo>
                  <a:lnTo>
                    <a:pt x="8" y="36"/>
                  </a:lnTo>
                  <a:lnTo>
                    <a:pt x="9" y="38"/>
                  </a:lnTo>
                  <a:lnTo>
                    <a:pt x="10" y="40"/>
                  </a:lnTo>
                  <a:lnTo>
                    <a:pt x="12" y="42"/>
                  </a:lnTo>
                  <a:lnTo>
                    <a:pt x="12" y="44"/>
                  </a:lnTo>
                  <a:lnTo>
                    <a:pt x="14" y="46"/>
                  </a:lnTo>
                  <a:lnTo>
                    <a:pt x="15" y="48"/>
                  </a:lnTo>
                  <a:lnTo>
                    <a:pt x="16" y="50"/>
                  </a:lnTo>
                  <a:lnTo>
                    <a:pt x="17" y="52"/>
                  </a:lnTo>
                  <a:lnTo>
                    <a:pt x="18" y="54"/>
                  </a:lnTo>
                  <a:lnTo>
                    <a:pt x="19" y="56"/>
                  </a:lnTo>
                  <a:lnTo>
                    <a:pt x="20" y="58"/>
                  </a:lnTo>
                  <a:lnTo>
                    <a:pt x="21" y="60"/>
                  </a:lnTo>
                  <a:lnTo>
                    <a:pt x="22" y="62"/>
                  </a:lnTo>
                  <a:lnTo>
                    <a:pt x="23" y="64"/>
                  </a:lnTo>
                  <a:lnTo>
                    <a:pt x="24" y="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6" name="Freeform 92"/>
            <p:cNvSpPr>
              <a:spLocks/>
            </p:cNvSpPr>
            <p:nvPr/>
          </p:nvSpPr>
          <p:spPr bwMode="auto">
            <a:xfrm>
              <a:off x="4927" y="3148"/>
              <a:ext cx="67" cy="26"/>
            </a:xfrm>
            <a:custGeom>
              <a:avLst/>
              <a:gdLst>
                <a:gd name="T0" fmla="*/ 78 w 57"/>
                <a:gd name="T1" fmla="*/ 0 h 23"/>
                <a:gd name="T2" fmla="*/ 72 w 57"/>
                <a:gd name="T3" fmla="*/ 1 h 23"/>
                <a:gd name="T4" fmla="*/ 69 w 57"/>
                <a:gd name="T5" fmla="*/ 1 h 23"/>
                <a:gd name="T6" fmla="*/ 68 w 57"/>
                <a:gd name="T7" fmla="*/ 2 h 23"/>
                <a:gd name="T8" fmla="*/ 65 w 57"/>
                <a:gd name="T9" fmla="*/ 2 h 23"/>
                <a:gd name="T10" fmla="*/ 62 w 57"/>
                <a:gd name="T11" fmla="*/ 3 h 23"/>
                <a:gd name="T12" fmla="*/ 60 w 57"/>
                <a:gd name="T13" fmla="*/ 3 h 23"/>
                <a:gd name="T14" fmla="*/ 58 w 57"/>
                <a:gd name="T15" fmla="*/ 6 h 23"/>
                <a:gd name="T16" fmla="*/ 55 w 57"/>
                <a:gd name="T17" fmla="*/ 6 h 23"/>
                <a:gd name="T18" fmla="*/ 53 w 57"/>
                <a:gd name="T19" fmla="*/ 7 h 23"/>
                <a:gd name="T20" fmla="*/ 49 w 57"/>
                <a:gd name="T21" fmla="*/ 7 h 23"/>
                <a:gd name="T22" fmla="*/ 47 w 57"/>
                <a:gd name="T23" fmla="*/ 8 h 23"/>
                <a:gd name="T24" fmla="*/ 45 w 57"/>
                <a:gd name="T25" fmla="*/ 9 h 23"/>
                <a:gd name="T26" fmla="*/ 42 w 57"/>
                <a:gd name="T27" fmla="*/ 9 h 23"/>
                <a:gd name="T28" fmla="*/ 40 w 57"/>
                <a:gd name="T29" fmla="*/ 10 h 23"/>
                <a:gd name="T30" fmla="*/ 38 w 57"/>
                <a:gd name="T31" fmla="*/ 10 h 23"/>
                <a:gd name="T32" fmla="*/ 36 w 57"/>
                <a:gd name="T33" fmla="*/ 11 h 23"/>
                <a:gd name="T34" fmla="*/ 33 w 57"/>
                <a:gd name="T35" fmla="*/ 11 h 23"/>
                <a:gd name="T36" fmla="*/ 31 w 57"/>
                <a:gd name="T37" fmla="*/ 12 h 23"/>
                <a:gd name="T38" fmla="*/ 28 w 57"/>
                <a:gd name="T39" fmla="*/ 14 h 23"/>
                <a:gd name="T40" fmla="*/ 25 w 57"/>
                <a:gd name="T41" fmla="*/ 14 h 23"/>
                <a:gd name="T42" fmla="*/ 24 w 57"/>
                <a:gd name="T43" fmla="*/ 16 h 23"/>
                <a:gd name="T44" fmla="*/ 21 w 57"/>
                <a:gd name="T45" fmla="*/ 17 h 23"/>
                <a:gd name="T46" fmla="*/ 18 w 57"/>
                <a:gd name="T47" fmla="*/ 18 h 23"/>
                <a:gd name="T48" fmla="*/ 16 w 57"/>
                <a:gd name="T49" fmla="*/ 19 h 23"/>
                <a:gd name="T50" fmla="*/ 14 w 57"/>
                <a:gd name="T51" fmla="*/ 19 h 23"/>
                <a:gd name="T52" fmla="*/ 11 w 57"/>
                <a:gd name="T53" fmla="*/ 21 h 23"/>
                <a:gd name="T54" fmla="*/ 9 w 57"/>
                <a:gd name="T55" fmla="*/ 21 h 23"/>
                <a:gd name="T56" fmla="*/ 7 w 57"/>
                <a:gd name="T57" fmla="*/ 23 h 23"/>
                <a:gd name="T58" fmla="*/ 5 w 57"/>
                <a:gd name="T59" fmla="*/ 24 h 23"/>
                <a:gd name="T60" fmla="*/ 2 w 57"/>
                <a:gd name="T61" fmla="*/ 27 h 23"/>
                <a:gd name="T62" fmla="*/ 0 w 57"/>
                <a:gd name="T63" fmla="*/ 28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23">
                  <a:moveTo>
                    <a:pt x="56" y="0"/>
                  </a:moveTo>
                  <a:lnTo>
                    <a:pt x="52" y="1"/>
                  </a:lnTo>
                  <a:lnTo>
                    <a:pt x="50" y="1"/>
                  </a:lnTo>
                  <a:lnTo>
                    <a:pt x="49" y="2"/>
                  </a:lnTo>
                  <a:lnTo>
                    <a:pt x="47" y="2"/>
                  </a:lnTo>
                  <a:lnTo>
                    <a:pt x="45" y="3"/>
                  </a:lnTo>
                  <a:lnTo>
                    <a:pt x="43" y="3"/>
                  </a:lnTo>
                  <a:lnTo>
                    <a:pt x="42" y="4"/>
                  </a:lnTo>
                  <a:lnTo>
                    <a:pt x="40" y="4"/>
                  </a:lnTo>
                  <a:lnTo>
                    <a:pt x="38" y="5"/>
                  </a:lnTo>
                  <a:lnTo>
                    <a:pt x="36" y="5"/>
                  </a:lnTo>
                  <a:lnTo>
                    <a:pt x="34" y="6"/>
                  </a:lnTo>
                  <a:lnTo>
                    <a:pt x="32" y="7"/>
                  </a:lnTo>
                  <a:lnTo>
                    <a:pt x="31" y="7"/>
                  </a:lnTo>
                  <a:lnTo>
                    <a:pt x="29" y="8"/>
                  </a:lnTo>
                  <a:lnTo>
                    <a:pt x="27" y="8"/>
                  </a:lnTo>
                  <a:lnTo>
                    <a:pt x="26" y="9"/>
                  </a:lnTo>
                  <a:lnTo>
                    <a:pt x="24" y="9"/>
                  </a:lnTo>
                  <a:lnTo>
                    <a:pt x="22" y="10"/>
                  </a:lnTo>
                  <a:lnTo>
                    <a:pt x="20" y="11"/>
                  </a:lnTo>
                  <a:lnTo>
                    <a:pt x="18" y="11"/>
                  </a:lnTo>
                  <a:lnTo>
                    <a:pt x="17" y="12"/>
                  </a:lnTo>
                  <a:lnTo>
                    <a:pt x="15" y="13"/>
                  </a:lnTo>
                  <a:lnTo>
                    <a:pt x="13" y="14"/>
                  </a:lnTo>
                  <a:lnTo>
                    <a:pt x="12" y="15"/>
                  </a:lnTo>
                  <a:lnTo>
                    <a:pt x="10" y="15"/>
                  </a:lnTo>
                  <a:lnTo>
                    <a:pt x="8" y="17"/>
                  </a:lnTo>
                  <a:lnTo>
                    <a:pt x="7" y="17"/>
                  </a:lnTo>
                  <a:lnTo>
                    <a:pt x="5" y="18"/>
                  </a:lnTo>
                  <a:lnTo>
                    <a:pt x="3" y="19"/>
                  </a:lnTo>
                  <a:lnTo>
                    <a:pt x="2" y="21"/>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7" name="Freeform 93"/>
            <p:cNvSpPr>
              <a:spLocks/>
            </p:cNvSpPr>
            <p:nvPr/>
          </p:nvSpPr>
          <p:spPr bwMode="auto">
            <a:xfrm>
              <a:off x="5476" y="2876"/>
              <a:ext cx="35" cy="125"/>
            </a:xfrm>
            <a:custGeom>
              <a:avLst/>
              <a:gdLst>
                <a:gd name="T0" fmla="*/ 0 w 30"/>
                <a:gd name="T1" fmla="*/ 0 h 111"/>
                <a:gd name="T2" fmla="*/ 1 w 30"/>
                <a:gd name="T3" fmla="*/ 9 h 111"/>
                <a:gd name="T4" fmla="*/ 2 w 30"/>
                <a:gd name="T5" fmla="*/ 12 h 111"/>
                <a:gd name="T6" fmla="*/ 5 w 30"/>
                <a:gd name="T7" fmla="*/ 18 h 111"/>
                <a:gd name="T8" fmla="*/ 6 w 30"/>
                <a:gd name="T9" fmla="*/ 21 h 111"/>
                <a:gd name="T10" fmla="*/ 8 w 30"/>
                <a:gd name="T11" fmla="*/ 27 h 111"/>
                <a:gd name="T12" fmla="*/ 9 w 30"/>
                <a:gd name="T13" fmla="*/ 30 h 111"/>
                <a:gd name="T14" fmla="*/ 13 w 30"/>
                <a:gd name="T15" fmla="*/ 36 h 111"/>
                <a:gd name="T16" fmla="*/ 15 w 30"/>
                <a:gd name="T17" fmla="*/ 39 h 111"/>
                <a:gd name="T18" fmla="*/ 18 w 30"/>
                <a:gd name="T19" fmla="*/ 44 h 111"/>
                <a:gd name="T20" fmla="*/ 19 w 30"/>
                <a:gd name="T21" fmla="*/ 48 h 111"/>
                <a:gd name="T22" fmla="*/ 22 w 30"/>
                <a:gd name="T23" fmla="*/ 53 h 111"/>
                <a:gd name="T24" fmla="*/ 25 w 30"/>
                <a:gd name="T25" fmla="*/ 57 h 111"/>
                <a:gd name="T26" fmla="*/ 26 w 30"/>
                <a:gd name="T27" fmla="*/ 61 h 111"/>
                <a:gd name="T28" fmla="*/ 29 w 30"/>
                <a:gd name="T29" fmla="*/ 66 h 111"/>
                <a:gd name="T30" fmla="*/ 32 w 30"/>
                <a:gd name="T31" fmla="*/ 71 h 111"/>
                <a:gd name="T32" fmla="*/ 33 w 30"/>
                <a:gd name="T33" fmla="*/ 74 h 111"/>
                <a:gd name="T34" fmla="*/ 34 w 30"/>
                <a:gd name="T35" fmla="*/ 79 h 111"/>
                <a:gd name="T36" fmla="*/ 37 w 30"/>
                <a:gd name="T37" fmla="*/ 83 h 111"/>
                <a:gd name="T38" fmla="*/ 37 w 30"/>
                <a:gd name="T39" fmla="*/ 88 h 111"/>
                <a:gd name="T40" fmla="*/ 39 w 30"/>
                <a:gd name="T41" fmla="*/ 92 h 111"/>
                <a:gd name="T42" fmla="*/ 40 w 30"/>
                <a:gd name="T43" fmla="*/ 97 h 111"/>
                <a:gd name="T44" fmla="*/ 40 w 30"/>
                <a:gd name="T45" fmla="*/ 101 h 111"/>
                <a:gd name="T46" fmla="*/ 40 w 30"/>
                <a:gd name="T47" fmla="*/ 105 h 111"/>
                <a:gd name="T48" fmla="*/ 39 w 30"/>
                <a:gd name="T49" fmla="*/ 109 h 111"/>
                <a:gd name="T50" fmla="*/ 37 w 30"/>
                <a:gd name="T51" fmla="*/ 114 h 111"/>
                <a:gd name="T52" fmla="*/ 35 w 30"/>
                <a:gd name="T53" fmla="*/ 118 h 111"/>
                <a:gd name="T54" fmla="*/ 34 w 30"/>
                <a:gd name="T55" fmla="*/ 122 h 111"/>
                <a:gd name="T56" fmla="*/ 32 w 30"/>
                <a:gd name="T57" fmla="*/ 127 h 111"/>
                <a:gd name="T58" fmla="*/ 27 w 30"/>
                <a:gd name="T59" fmla="*/ 131 h 111"/>
                <a:gd name="T60" fmla="*/ 23 w 30"/>
                <a:gd name="T61" fmla="*/ 134 h 111"/>
                <a:gd name="T62" fmla="*/ 19 w 30"/>
                <a:gd name="T63" fmla="*/ 140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 h="111">
                  <a:moveTo>
                    <a:pt x="0" y="0"/>
                  </a:moveTo>
                  <a:lnTo>
                    <a:pt x="1" y="7"/>
                  </a:lnTo>
                  <a:lnTo>
                    <a:pt x="2" y="10"/>
                  </a:lnTo>
                  <a:lnTo>
                    <a:pt x="3" y="14"/>
                  </a:lnTo>
                  <a:lnTo>
                    <a:pt x="4" y="17"/>
                  </a:lnTo>
                  <a:lnTo>
                    <a:pt x="6" y="21"/>
                  </a:lnTo>
                  <a:lnTo>
                    <a:pt x="7" y="24"/>
                  </a:lnTo>
                  <a:lnTo>
                    <a:pt x="9" y="28"/>
                  </a:lnTo>
                  <a:lnTo>
                    <a:pt x="11" y="31"/>
                  </a:lnTo>
                  <a:lnTo>
                    <a:pt x="13" y="35"/>
                  </a:lnTo>
                  <a:lnTo>
                    <a:pt x="14" y="38"/>
                  </a:lnTo>
                  <a:lnTo>
                    <a:pt x="16" y="42"/>
                  </a:lnTo>
                  <a:lnTo>
                    <a:pt x="18" y="45"/>
                  </a:lnTo>
                  <a:lnTo>
                    <a:pt x="19" y="48"/>
                  </a:lnTo>
                  <a:lnTo>
                    <a:pt x="21" y="52"/>
                  </a:lnTo>
                  <a:lnTo>
                    <a:pt x="23" y="56"/>
                  </a:lnTo>
                  <a:lnTo>
                    <a:pt x="24" y="59"/>
                  </a:lnTo>
                  <a:lnTo>
                    <a:pt x="25" y="62"/>
                  </a:lnTo>
                  <a:lnTo>
                    <a:pt x="27" y="66"/>
                  </a:lnTo>
                  <a:lnTo>
                    <a:pt x="27" y="69"/>
                  </a:lnTo>
                  <a:lnTo>
                    <a:pt x="28" y="73"/>
                  </a:lnTo>
                  <a:lnTo>
                    <a:pt x="29" y="76"/>
                  </a:lnTo>
                  <a:lnTo>
                    <a:pt x="29" y="80"/>
                  </a:lnTo>
                  <a:lnTo>
                    <a:pt x="29" y="83"/>
                  </a:lnTo>
                  <a:lnTo>
                    <a:pt x="28" y="86"/>
                  </a:lnTo>
                  <a:lnTo>
                    <a:pt x="27" y="90"/>
                  </a:lnTo>
                  <a:lnTo>
                    <a:pt x="26" y="93"/>
                  </a:lnTo>
                  <a:lnTo>
                    <a:pt x="25" y="96"/>
                  </a:lnTo>
                  <a:lnTo>
                    <a:pt x="23" y="100"/>
                  </a:lnTo>
                  <a:lnTo>
                    <a:pt x="20" y="103"/>
                  </a:lnTo>
                  <a:lnTo>
                    <a:pt x="17" y="106"/>
                  </a:lnTo>
                  <a:lnTo>
                    <a:pt x="14"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8" name="Freeform 94"/>
            <p:cNvSpPr>
              <a:spLocks/>
            </p:cNvSpPr>
            <p:nvPr/>
          </p:nvSpPr>
          <p:spPr bwMode="auto">
            <a:xfrm>
              <a:off x="5301" y="2993"/>
              <a:ext cx="198" cy="211"/>
            </a:xfrm>
            <a:custGeom>
              <a:avLst/>
              <a:gdLst>
                <a:gd name="T0" fmla="*/ 231 w 169"/>
                <a:gd name="T1" fmla="*/ 0 h 187"/>
                <a:gd name="T2" fmla="*/ 214 w 169"/>
                <a:gd name="T3" fmla="*/ 11 h 187"/>
                <a:gd name="T4" fmla="*/ 206 w 169"/>
                <a:gd name="T5" fmla="*/ 18 h 187"/>
                <a:gd name="T6" fmla="*/ 198 w 169"/>
                <a:gd name="T7" fmla="*/ 23 h 187"/>
                <a:gd name="T8" fmla="*/ 191 w 169"/>
                <a:gd name="T9" fmla="*/ 30 h 187"/>
                <a:gd name="T10" fmla="*/ 183 w 169"/>
                <a:gd name="T11" fmla="*/ 37 h 187"/>
                <a:gd name="T12" fmla="*/ 176 w 169"/>
                <a:gd name="T13" fmla="*/ 43 h 187"/>
                <a:gd name="T14" fmla="*/ 168 w 169"/>
                <a:gd name="T15" fmla="*/ 51 h 187"/>
                <a:gd name="T16" fmla="*/ 161 w 169"/>
                <a:gd name="T17" fmla="*/ 59 h 187"/>
                <a:gd name="T18" fmla="*/ 153 w 169"/>
                <a:gd name="T19" fmla="*/ 67 h 187"/>
                <a:gd name="T20" fmla="*/ 146 w 169"/>
                <a:gd name="T21" fmla="*/ 73 h 187"/>
                <a:gd name="T22" fmla="*/ 141 w 169"/>
                <a:gd name="T23" fmla="*/ 81 h 187"/>
                <a:gd name="T24" fmla="*/ 131 w 169"/>
                <a:gd name="T25" fmla="*/ 89 h 187"/>
                <a:gd name="T26" fmla="*/ 127 w 169"/>
                <a:gd name="T27" fmla="*/ 97 h 187"/>
                <a:gd name="T28" fmla="*/ 118 w 169"/>
                <a:gd name="T29" fmla="*/ 106 h 187"/>
                <a:gd name="T30" fmla="*/ 112 w 169"/>
                <a:gd name="T31" fmla="*/ 113 h 187"/>
                <a:gd name="T32" fmla="*/ 104 w 169"/>
                <a:gd name="T33" fmla="*/ 121 h 187"/>
                <a:gd name="T34" fmla="*/ 98 w 169"/>
                <a:gd name="T35" fmla="*/ 130 h 187"/>
                <a:gd name="T36" fmla="*/ 91 w 169"/>
                <a:gd name="T37" fmla="*/ 138 h 187"/>
                <a:gd name="T38" fmla="*/ 86 w 169"/>
                <a:gd name="T39" fmla="*/ 147 h 187"/>
                <a:gd name="T40" fmla="*/ 78 w 169"/>
                <a:gd name="T41" fmla="*/ 155 h 187"/>
                <a:gd name="T42" fmla="*/ 71 w 169"/>
                <a:gd name="T43" fmla="*/ 162 h 187"/>
                <a:gd name="T44" fmla="*/ 64 w 169"/>
                <a:gd name="T45" fmla="*/ 170 h 187"/>
                <a:gd name="T46" fmla="*/ 57 w 169"/>
                <a:gd name="T47" fmla="*/ 178 h 187"/>
                <a:gd name="T48" fmla="*/ 50 w 169"/>
                <a:gd name="T49" fmla="*/ 186 h 187"/>
                <a:gd name="T50" fmla="*/ 43 w 169"/>
                <a:gd name="T51" fmla="*/ 194 h 187"/>
                <a:gd name="T52" fmla="*/ 35 w 169"/>
                <a:gd name="T53" fmla="*/ 201 h 187"/>
                <a:gd name="T54" fmla="*/ 30 w 169"/>
                <a:gd name="T55" fmla="*/ 209 h 187"/>
                <a:gd name="T56" fmla="*/ 22 w 169"/>
                <a:gd name="T57" fmla="*/ 217 h 187"/>
                <a:gd name="T58" fmla="*/ 15 w 169"/>
                <a:gd name="T59" fmla="*/ 225 h 187"/>
                <a:gd name="T60" fmla="*/ 8 w 169"/>
                <a:gd name="T61" fmla="*/ 230 h 187"/>
                <a:gd name="T62" fmla="*/ 0 w 169"/>
                <a:gd name="T63" fmla="*/ 237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187">
                  <a:moveTo>
                    <a:pt x="168" y="0"/>
                  </a:moveTo>
                  <a:lnTo>
                    <a:pt x="156" y="9"/>
                  </a:lnTo>
                  <a:lnTo>
                    <a:pt x="150" y="14"/>
                  </a:lnTo>
                  <a:lnTo>
                    <a:pt x="144" y="18"/>
                  </a:lnTo>
                  <a:lnTo>
                    <a:pt x="139" y="24"/>
                  </a:lnTo>
                  <a:lnTo>
                    <a:pt x="133" y="29"/>
                  </a:lnTo>
                  <a:lnTo>
                    <a:pt x="128" y="34"/>
                  </a:lnTo>
                  <a:lnTo>
                    <a:pt x="122" y="40"/>
                  </a:lnTo>
                  <a:lnTo>
                    <a:pt x="117" y="46"/>
                  </a:lnTo>
                  <a:lnTo>
                    <a:pt x="112" y="52"/>
                  </a:lnTo>
                  <a:lnTo>
                    <a:pt x="107" y="58"/>
                  </a:lnTo>
                  <a:lnTo>
                    <a:pt x="102" y="64"/>
                  </a:lnTo>
                  <a:lnTo>
                    <a:pt x="96" y="70"/>
                  </a:lnTo>
                  <a:lnTo>
                    <a:pt x="92" y="76"/>
                  </a:lnTo>
                  <a:lnTo>
                    <a:pt x="86" y="83"/>
                  </a:lnTo>
                  <a:lnTo>
                    <a:pt x="82" y="89"/>
                  </a:lnTo>
                  <a:lnTo>
                    <a:pt x="76" y="95"/>
                  </a:lnTo>
                  <a:lnTo>
                    <a:pt x="72" y="102"/>
                  </a:lnTo>
                  <a:lnTo>
                    <a:pt x="67" y="108"/>
                  </a:lnTo>
                  <a:lnTo>
                    <a:pt x="62" y="115"/>
                  </a:lnTo>
                  <a:lnTo>
                    <a:pt x="57" y="121"/>
                  </a:lnTo>
                  <a:lnTo>
                    <a:pt x="52" y="128"/>
                  </a:lnTo>
                  <a:lnTo>
                    <a:pt x="47" y="134"/>
                  </a:lnTo>
                  <a:lnTo>
                    <a:pt x="42" y="140"/>
                  </a:lnTo>
                  <a:lnTo>
                    <a:pt x="37" y="146"/>
                  </a:lnTo>
                  <a:lnTo>
                    <a:pt x="32" y="152"/>
                  </a:lnTo>
                  <a:lnTo>
                    <a:pt x="26" y="158"/>
                  </a:lnTo>
                  <a:lnTo>
                    <a:pt x="22" y="164"/>
                  </a:lnTo>
                  <a:lnTo>
                    <a:pt x="16" y="170"/>
                  </a:lnTo>
                  <a:lnTo>
                    <a:pt x="11" y="176"/>
                  </a:lnTo>
                  <a:lnTo>
                    <a:pt x="6" y="181"/>
                  </a:lnTo>
                  <a:lnTo>
                    <a:pt x="0" y="1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9" name="Freeform 95"/>
            <p:cNvSpPr>
              <a:spLocks/>
            </p:cNvSpPr>
            <p:nvPr/>
          </p:nvSpPr>
          <p:spPr bwMode="auto">
            <a:xfrm>
              <a:off x="5595" y="3747"/>
              <a:ext cx="171" cy="237"/>
            </a:xfrm>
            <a:custGeom>
              <a:avLst/>
              <a:gdLst>
                <a:gd name="T0" fmla="*/ 159 w 146"/>
                <a:gd name="T1" fmla="*/ 0 h 210"/>
                <a:gd name="T2" fmla="*/ 176 w 146"/>
                <a:gd name="T3" fmla="*/ 0 h 210"/>
                <a:gd name="T4" fmla="*/ 183 w 146"/>
                <a:gd name="T5" fmla="*/ 2 h 210"/>
                <a:gd name="T6" fmla="*/ 187 w 146"/>
                <a:gd name="T7" fmla="*/ 8 h 210"/>
                <a:gd name="T8" fmla="*/ 192 w 146"/>
                <a:gd name="T9" fmla="*/ 12 h 210"/>
                <a:gd name="T10" fmla="*/ 196 w 146"/>
                <a:gd name="T11" fmla="*/ 19 h 210"/>
                <a:gd name="T12" fmla="*/ 198 w 146"/>
                <a:gd name="T13" fmla="*/ 27 h 210"/>
                <a:gd name="T14" fmla="*/ 199 w 146"/>
                <a:gd name="T15" fmla="*/ 36 h 210"/>
                <a:gd name="T16" fmla="*/ 199 w 146"/>
                <a:gd name="T17" fmla="*/ 46 h 210"/>
                <a:gd name="T18" fmla="*/ 199 w 146"/>
                <a:gd name="T19" fmla="*/ 56 h 210"/>
                <a:gd name="T20" fmla="*/ 198 w 146"/>
                <a:gd name="T21" fmla="*/ 68 h 210"/>
                <a:gd name="T22" fmla="*/ 194 w 146"/>
                <a:gd name="T23" fmla="*/ 79 h 210"/>
                <a:gd name="T24" fmla="*/ 192 w 146"/>
                <a:gd name="T25" fmla="*/ 91 h 210"/>
                <a:gd name="T26" fmla="*/ 187 w 146"/>
                <a:gd name="T27" fmla="*/ 103 h 210"/>
                <a:gd name="T28" fmla="*/ 183 w 146"/>
                <a:gd name="T29" fmla="*/ 116 h 210"/>
                <a:gd name="T30" fmla="*/ 177 w 146"/>
                <a:gd name="T31" fmla="*/ 130 h 210"/>
                <a:gd name="T32" fmla="*/ 170 w 146"/>
                <a:gd name="T33" fmla="*/ 142 h 210"/>
                <a:gd name="T34" fmla="*/ 163 w 146"/>
                <a:gd name="T35" fmla="*/ 156 h 210"/>
                <a:gd name="T36" fmla="*/ 155 w 146"/>
                <a:gd name="T37" fmla="*/ 168 h 210"/>
                <a:gd name="T38" fmla="*/ 146 w 146"/>
                <a:gd name="T39" fmla="*/ 181 h 210"/>
                <a:gd name="T40" fmla="*/ 137 w 146"/>
                <a:gd name="T41" fmla="*/ 192 h 210"/>
                <a:gd name="T42" fmla="*/ 128 w 146"/>
                <a:gd name="T43" fmla="*/ 204 h 210"/>
                <a:gd name="T44" fmla="*/ 117 w 146"/>
                <a:gd name="T45" fmla="*/ 214 h 210"/>
                <a:gd name="T46" fmla="*/ 105 w 146"/>
                <a:gd name="T47" fmla="*/ 225 h 210"/>
                <a:gd name="T48" fmla="*/ 95 w 146"/>
                <a:gd name="T49" fmla="*/ 235 h 210"/>
                <a:gd name="T50" fmla="*/ 82 w 146"/>
                <a:gd name="T51" fmla="*/ 242 h 210"/>
                <a:gd name="T52" fmla="*/ 70 w 146"/>
                <a:gd name="T53" fmla="*/ 249 h 210"/>
                <a:gd name="T54" fmla="*/ 56 w 146"/>
                <a:gd name="T55" fmla="*/ 255 h 210"/>
                <a:gd name="T56" fmla="*/ 42 w 146"/>
                <a:gd name="T57" fmla="*/ 260 h 210"/>
                <a:gd name="T58" fmla="*/ 29 w 146"/>
                <a:gd name="T59" fmla="*/ 264 h 210"/>
                <a:gd name="T60" fmla="*/ 15 w 146"/>
                <a:gd name="T61" fmla="*/ 265 h 210"/>
                <a:gd name="T62" fmla="*/ 0 w 146"/>
                <a:gd name="T63" fmla="*/ 266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210">
                  <a:moveTo>
                    <a:pt x="116" y="0"/>
                  </a:moveTo>
                  <a:lnTo>
                    <a:pt x="128" y="0"/>
                  </a:lnTo>
                  <a:lnTo>
                    <a:pt x="133" y="2"/>
                  </a:lnTo>
                  <a:lnTo>
                    <a:pt x="137" y="6"/>
                  </a:lnTo>
                  <a:lnTo>
                    <a:pt x="140" y="10"/>
                  </a:lnTo>
                  <a:lnTo>
                    <a:pt x="143" y="15"/>
                  </a:lnTo>
                  <a:lnTo>
                    <a:pt x="144" y="21"/>
                  </a:lnTo>
                  <a:lnTo>
                    <a:pt x="145" y="28"/>
                  </a:lnTo>
                  <a:lnTo>
                    <a:pt x="145" y="36"/>
                  </a:lnTo>
                  <a:lnTo>
                    <a:pt x="145" y="44"/>
                  </a:lnTo>
                  <a:lnTo>
                    <a:pt x="144" y="53"/>
                  </a:lnTo>
                  <a:lnTo>
                    <a:pt x="142" y="62"/>
                  </a:lnTo>
                  <a:lnTo>
                    <a:pt x="140" y="72"/>
                  </a:lnTo>
                  <a:lnTo>
                    <a:pt x="137" y="81"/>
                  </a:lnTo>
                  <a:lnTo>
                    <a:pt x="133" y="91"/>
                  </a:lnTo>
                  <a:lnTo>
                    <a:pt x="129" y="102"/>
                  </a:lnTo>
                  <a:lnTo>
                    <a:pt x="124" y="112"/>
                  </a:lnTo>
                  <a:lnTo>
                    <a:pt x="119" y="122"/>
                  </a:lnTo>
                  <a:lnTo>
                    <a:pt x="113" y="132"/>
                  </a:lnTo>
                  <a:lnTo>
                    <a:pt x="107" y="142"/>
                  </a:lnTo>
                  <a:lnTo>
                    <a:pt x="100" y="151"/>
                  </a:lnTo>
                  <a:lnTo>
                    <a:pt x="93" y="160"/>
                  </a:lnTo>
                  <a:lnTo>
                    <a:pt x="85" y="168"/>
                  </a:lnTo>
                  <a:lnTo>
                    <a:pt x="77" y="176"/>
                  </a:lnTo>
                  <a:lnTo>
                    <a:pt x="69" y="184"/>
                  </a:lnTo>
                  <a:lnTo>
                    <a:pt x="60" y="190"/>
                  </a:lnTo>
                  <a:lnTo>
                    <a:pt x="51" y="196"/>
                  </a:lnTo>
                  <a:lnTo>
                    <a:pt x="41" y="200"/>
                  </a:lnTo>
                  <a:lnTo>
                    <a:pt x="31" y="204"/>
                  </a:lnTo>
                  <a:lnTo>
                    <a:pt x="21" y="207"/>
                  </a:lnTo>
                  <a:lnTo>
                    <a:pt x="11" y="208"/>
                  </a:lnTo>
                  <a:lnTo>
                    <a:pt x="0" y="20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0" name="Freeform 96"/>
            <p:cNvSpPr>
              <a:spLocks/>
            </p:cNvSpPr>
            <p:nvPr/>
          </p:nvSpPr>
          <p:spPr bwMode="auto">
            <a:xfrm>
              <a:off x="4988" y="3105"/>
              <a:ext cx="44" cy="8"/>
            </a:xfrm>
            <a:custGeom>
              <a:avLst/>
              <a:gdLst>
                <a:gd name="T0" fmla="*/ 50 w 38"/>
                <a:gd name="T1" fmla="*/ 0 h 7"/>
                <a:gd name="T2" fmla="*/ 45 w 38"/>
                <a:gd name="T3" fmla="*/ 1 h 7"/>
                <a:gd name="T4" fmla="*/ 44 w 38"/>
                <a:gd name="T5" fmla="*/ 1 h 7"/>
                <a:gd name="T6" fmla="*/ 43 w 38"/>
                <a:gd name="T7" fmla="*/ 1 h 7"/>
                <a:gd name="T8" fmla="*/ 42 w 38"/>
                <a:gd name="T9" fmla="*/ 2 h 7"/>
                <a:gd name="T10" fmla="*/ 41 w 38"/>
                <a:gd name="T11" fmla="*/ 2 h 7"/>
                <a:gd name="T12" fmla="*/ 37 w 38"/>
                <a:gd name="T13" fmla="*/ 3 h 7"/>
                <a:gd name="T14" fmla="*/ 37 w 38"/>
                <a:gd name="T15" fmla="*/ 3 h 7"/>
                <a:gd name="T16" fmla="*/ 35 w 38"/>
                <a:gd name="T17" fmla="*/ 3 h 7"/>
                <a:gd name="T18" fmla="*/ 34 w 38"/>
                <a:gd name="T19" fmla="*/ 3 h 7"/>
                <a:gd name="T20" fmla="*/ 32 w 38"/>
                <a:gd name="T21" fmla="*/ 6 h 7"/>
                <a:gd name="T22" fmla="*/ 31 w 38"/>
                <a:gd name="T23" fmla="*/ 6 h 7"/>
                <a:gd name="T24" fmla="*/ 29 w 38"/>
                <a:gd name="T25" fmla="*/ 6 h 7"/>
                <a:gd name="T26" fmla="*/ 27 w 38"/>
                <a:gd name="T27" fmla="*/ 7 h 7"/>
                <a:gd name="T28" fmla="*/ 25 w 38"/>
                <a:gd name="T29" fmla="*/ 7 h 7"/>
                <a:gd name="T30" fmla="*/ 24 w 38"/>
                <a:gd name="T31" fmla="*/ 7 h 7"/>
                <a:gd name="T32" fmla="*/ 23 w 38"/>
                <a:gd name="T33" fmla="*/ 7 h 7"/>
                <a:gd name="T34" fmla="*/ 22 w 38"/>
                <a:gd name="T35" fmla="*/ 7 h 7"/>
                <a:gd name="T36" fmla="*/ 19 w 38"/>
                <a:gd name="T37" fmla="*/ 7 h 7"/>
                <a:gd name="T38" fmla="*/ 19 w 38"/>
                <a:gd name="T39" fmla="*/ 7 h 7"/>
                <a:gd name="T40" fmla="*/ 16 w 38"/>
                <a:gd name="T41" fmla="*/ 7 h 7"/>
                <a:gd name="T42" fmla="*/ 15 w 38"/>
                <a:gd name="T43" fmla="*/ 8 h 7"/>
                <a:gd name="T44" fmla="*/ 14 w 38"/>
                <a:gd name="T45" fmla="*/ 8 h 7"/>
                <a:gd name="T46" fmla="*/ 12 w 38"/>
                <a:gd name="T47" fmla="*/ 8 h 7"/>
                <a:gd name="T48" fmla="*/ 10 w 38"/>
                <a:gd name="T49" fmla="*/ 8 h 7"/>
                <a:gd name="T50" fmla="*/ 8 w 38"/>
                <a:gd name="T51" fmla="*/ 8 h 7"/>
                <a:gd name="T52" fmla="*/ 7 w 38"/>
                <a:gd name="T53" fmla="*/ 8 h 7"/>
                <a:gd name="T54" fmla="*/ 6 w 38"/>
                <a:gd name="T55" fmla="*/ 8 h 7"/>
                <a:gd name="T56" fmla="*/ 3 w 38"/>
                <a:gd name="T57" fmla="*/ 7 h 7"/>
                <a:gd name="T58" fmla="*/ 2 w 38"/>
                <a:gd name="T59" fmla="*/ 7 h 7"/>
                <a:gd name="T60" fmla="*/ 0 w 38"/>
                <a:gd name="T61" fmla="*/ 7 h 7"/>
                <a:gd name="T62" fmla="*/ 0 w 38"/>
                <a:gd name="T63" fmla="*/ 7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7">
                  <a:moveTo>
                    <a:pt x="37" y="0"/>
                  </a:moveTo>
                  <a:lnTo>
                    <a:pt x="34" y="1"/>
                  </a:lnTo>
                  <a:lnTo>
                    <a:pt x="33" y="1"/>
                  </a:lnTo>
                  <a:lnTo>
                    <a:pt x="32" y="1"/>
                  </a:lnTo>
                  <a:lnTo>
                    <a:pt x="31" y="2"/>
                  </a:lnTo>
                  <a:lnTo>
                    <a:pt x="30" y="2"/>
                  </a:lnTo>
                  <a:lnTo>
                    <a:pt x="28" y="3"/>
                  </a:lnTo>
                  <a:lnTo>
                    <a:pt x="26" y="3"/>
                  </a:lnTo>
                  <a:lnTo>
                    <a:pt x="25" y="3"/>
                  </a:lnTo>
                  <a:lnTo>
                    <a:pt x="24" y="4"/>
                  </a:lnTo>
                  <a:lnTo>
                    <a:pt x="23" y="4"/>
                  </a:lnTo>
                  <a:lnTo>
                    <a:pt x="22" y="4"/>
                  </a:lnTo>
                  <a:lnTo>
                    <a:pt x="20" y="5"/>
                  </a:lnTo>
                  <a:lnTo>
                    <a:pt x="19" y="5"/>
                  </a:lnTo>
                  <a:lnTo>
                    <a:pt x="18" y="5"/>
                  </a:lnTo>
                  <a:lnTo>
                    <a:pt x="17" y="5"/>
                  </a:lnTo>
                  <a:lnTo>
                    <a:pt x="16" y="5"/>
                  </a:lnTo>
                  <a:lnTo>
                    <a:pt x="14" y="5"/>
                  </a:lnTo>
                  <a:lnTo>
                    <a:pt x="12" y="5"/>
                  </a:lnTo>
                  <a:lnTo>
                    <a:pt x="11" y="6"/>
                  </a:lnTo>
                  <a:lnTo>
                    <a:pt x="10" y="6"/>
                  </a:lnTo>
                  <a:lnTo>
                    <a:pt x="9" y="6"/>
                  </a:lnTo>
                  <a:lnTo>
                    <a:pt x="8" y="6"/>
                  </a:lnTo>
                  <a:lnTo>
                    <a:pt x="6" y="6"/>
                  </a:lnTo>
                  <a:lnTo>
                    <a:pt x="5" y="6"/>
                  </a:lnTo>
                  <a:lnTo>
                    <a:pt x="4" y="6"/>
                  </a:lnTo>
                  <a:lnTo>
                    <a:pt x="3" y="5"/>
                  </a:lnTo>
                  <a:lnTo>
                    <a:pt x="2" y="5"/>
                  </a:lnTo>
                  <a:lnTo>
                    <a:pt x="0" y="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1" name="Freeform 97"/>
            <p:cNvSpPr>
              <a:spLocks/>
            </p:cNvSpPr>
            <p:nvPr/>
          </p:nvSpPr>
          <p:spPr bwMode="auto">
            <a:xfrm>
              <a:off x="5015" y="3036"/>
              <a:ext cx="65" cy="15"/>
            </a:xfrm>
            <a:custGeom>
              <a:avLst/>
              <a:gdLst>
                <a:gd name="T0" fmla="*/ 74 w 56"/>
                <a:gd name="T1" fmla="*/ 1 h 13"/>
                <a:gd name="T2" fmla="*/ 68 w 56"/>
                <a:gd name="T3" fmla="*/ 0 h 13"/>
                <a:gd name="T4" fmla="*/ 67 w 56"/>
                <a:gd name="T5" fmla="*/ 0 h 13"/>
                <a:gd name="T6" fmla="*/ 65 w 56"/>
                <a:gd name="T7" fmla="*/ 0 h 13"/>
                <a:gd name="T8" fmla="*/ 62 w 56"/>
                <a:gd name="T9" fmla="*/ 0 h 13"/>
                <a:gd name="T10" fmla="*/ 59 w 56"/>
                <a:gd name="T11" fmla="*/ 0 h 13"/>
                <a:gd name="T12" fmla="*/ 57 w 56"/>
                <a:gd name="T13" fmla="*/ 0 h 13"/>
                <a:gd name="T14" fmla="*/ 56 w 56"/>
                <a:gd name="T15" fmla="*/ 0 h 13"/>
                <a:gd name="T16" fmla="*/ 52 w 56"/>
                <a:gd name="T17" fmla="*/ 0 h 13"/>
                <a:gd name="T18" fmla="*/ 50 w 56"/>
                <a:gd name="T19" fmla="*/ 0 h 13"/>
                <a:gd name="T20" fmla="*/ 48 w 56"/>
                <a:gd name="T21" fmla="*/ 0 h 13"/>
                <a:gd name="T22" fmla="*/ 44 w 56"/>
                <a:gd name="T23" fmla="*/ 0 h 13"/>
                <a:gd name="T24" fmla="*/ 42 w 56"/>
                <a:gd name="T25" fmla="*/ 0 h 13"/>
                <a:gd name="T26" fmla="*/ 41 w 56"/>
                <a:gd name="T27" fmla="*/ 0 h 13"/>
                <a:gd name="T28" fmla="*/ 38 w 56"/>
                <a:gd name="T29" fmla="*/ 0 h 13"/>
                <a:gd name="T30" fmla="*/ 35 w 56"/>
                <a:gd name="T31" fmla="*/ 0 h 13"/>
                <a:gd name="T32" fmla="*/ 34 w 56"/>
                <a:gd name="T33" fmla="*/ 0 h 13"/>
                <a:gd name="T34" fmla="*/ 31 w 56"/>
                <a:gd name="T35" fmla="*/ 0 h 13"/>
                <a:gd name="T36" fmla="*/ 28 w 56"/>
                <a:gd name="T37" fmla="*/ 1 h 13"/>
                <a:gd name="T38" fmla="*/ 26 w 56"/>
                <a:gd name="T39" fmla="*/ 1 h 13"/>
                <a:gd name="T40" fmla="*/ 23 w 56"/>
                <a:gd name="T41" fmla="*/ 1 h 13"/>
                <a:gd name="T42" fmla="*/ 22 w 56"/>
                <a:gd name="T43" fmla="*/ 2 h 13"/>
                <a:gd name="T44" fmla="*/ 19 w 56"/>
                <a:gd name="T45" fmla="*/ 2 h 13"/>
                <a:gd name="T46" fmla="*/ 17 w 56"/>
                <a:gd name="T47" fmla="*/ 3 h 13"/>
                <a:gd name="T48" fmla="*/ 15 w 56"/>
                <a:gd name="T49" fmla="*/ 6 h 13"/>
                <a:gd name="T50" fmla="*/ 12 w 56"/>
                <a:gd name="T51" fmla="*/ 6 h 13"/>
                <a:gd name="T52" fmla="*/ 9 w 56"/>
                <a:gd name="T53" fmla="*/ 7 h 13"/>
                <a:gd name="T54" fmla="*/ 8 w 56"/>
                <a:gd name="T55" fmla="*/ 8 h 13"/>
                <a:gd name="T56" fmla="*/ 6 w 56"/>
                <a:gd name="T57" fmla="*/ 10 h 13"/>
                <a:gd name="T58" fmla="*/ 3 w 56"/>
                <a:gd name="T59" fmla="*/ 12 h 13"/>
                <a:gd name="T60" fmla="*/ 1 w 56"/>
                <a:gd name="T61" fmla="*/ 14 h 13"/>
                <a:gd name="T62" fmla="*/ 0 w 56"/>
                <a:gd name="T63" fmla="*/ 16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13">
                  <a:moveTo>
                    <a:pt x="55" y="1"/>
                  </a:moveTo>
                  <a:lnTo>
                    <a:pt x="51" y="0"/>
                  </a:lnTo>
                  <a:lnTo>
                    <a:pt x="50" y="0"/>
                  </a:lnTo>
                  <a:lnTo>
                    <a:pt x="48" y="0"/>
                  </a:lnTo>
                  <a:lnTo>
                    <a:pt x="46" y="0"/>
                  </a:lnTo>
                  <a:lnTo>
                    <a:pt x="44" y="0"/>
                  </a:lnTo>
                  <a:lnTo>
                    <a:pt x="42" y="0"/>
                  </a:lnTo>
                  <a:lnTo>
                    <a:pt x="41" y="0"/>
                  </a:lnTo>
                  <a:lnTo>
                    <a:pt x="39" y="0"/>
                  </a:lnTo>
                  <a:lnTo>
                    <a:pt x="37" y="0"/>
                  </a:lnTo>
                  <a:lnTo>
                    <a:pt x="35" y="0"/>
                  </a:lnTo>
                  <a:lnTo>
                    <a:pt x="33" y="0"/>
                  </a:lnTo>
                  <a:lnTo>
                    <a:pt x="31" y="0"/>
                  </a:lnTo>
                  <a:lnTo>
                    <a:pt x="30" y="0"/>
                  </a:lnTo>
                  <a:lnTo>
                    <a:pt x="28" y="0"/>
                  </a:lnTo>
                  <a:lnTo>
                    <a:pt x="26" y="0"/>
                  </a:lnTo>
                  <a:lnTo>
                    <a:pt x="25" y="0"/>
                  </a:lnTo>
                  <a:lnTo>
                    <a:pt x="23" y="0"/>
                  </a:lnTo>
                  <a:lnTo>
                    <a:pt x="21" y="1"/>
                  </a:lnTo>
                  <a:lnTo>
                    <a:pt x="19" y="1"/>
                  </a:lnTo>
                  <a:lnTo>
                    <a:pt x="17" y="1"/>
                  </a:lnTo>
                  <a:lnTo>
                    <a:pt x="16" y="2"/>
                  </a:lnTo>
                  <a:lnTo>
                    <a:pt x="14" y="2"/>
                  </a:lnTo>
                  <a:lnTo>
                    <a:pt x="13" y="3"/>
                  </a:lnTo>
                  <a:lnTo>
                    <a:pt x="11" y="4"/>
                  </a:lnTo>
                  <a:lnTo>
                    <a:pt x="9" y="4"/>
                  </a:lnTo>
                  <a:lnTo>
                    <a:pt x="7" y="5"/>
                  </a:lnTo>
                  <a:lnTo>
                    <a:pt x="6" y="6"/>
                  </a:lnTo>
                  <a:lnTo>
                    <a:pt x="4" y="8"/>
                  </a:lnTo>
                  <a:lnTo>
                    <a:pt x="3" y="9"/>
                  </a:lnTo>
                  <a:lnTo>
                    <a:pt x="1" y="10"/>
                  </a:lnTo>
                  <a:lnTo>
                    <a:pt x="0" y="1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2" name="Freeform 98"/>
            <p:cNvSpPr>
              <a:spLocks/>
            </p:cNvSpPr>
            <p:nvPr/>
          </p:nvSpPr>
          <p:spPr bwMode="auto">
            <a:xfrm>
              <a:off x="4965" y="3111"/>
              <a:ext cx="45" cy="1"/>
            </a:xfrm>
            <a:custGeom>
              <a:avLst/>
              <a:gdLst>
                <a:gd name="T0" fmla="*/ 52 w 38"/>
                <a:gd name="T1" fmla="*/ 0 h 1"/>
                <a:gd name="T2" fmla="*/ 49 w 38"/>
                <a:gd name="T3" fmla="*/ 0 h 1"/>
                <a:gd name="T4" fmla="*/ 46 w 38"/>
                <a:gd name="T5" fmla="*/ 0 h 1"/>
                <a:gd name="T6" fmla="*/ 45 w 38"/>
                <a:gd name="T7" fmla="*/ 0 h 1"/>
                <a:gd name="T8" fmla="*/ 44 w 38"/>
                <a:gd name="T9" fmla="*/ 0 h 1"/>
                <a:gd name="T10" fmla="*/ 43 w 38"/>
                <a:gd name="T11" fmla="*/ 0 h 1"/>
                <a:gd name="T12" fmla="*/ 40 w 38"/>
                <a:gd name="T13" fmla="*/ 0 h 1"/>
                <a:gd name="T14" fmla="*/ 39 w 38"/>
                <a:gd name="T15" fmla="*/ 0 h 1"/>
                <a:gd name="T16" fmla="*/ 38 w 38"/>
                <a:gd name="T17" fmla="*/ 0 h 1"/>
                <a:gd name="T18" fmla="*/ 36 w 38"/>
                <a:gd name="T19" fmla="*/ 0 h 1"/>
                <a:gd name="T20" fmla="*/ 33 w 38"/>
                <a:gd name="T21" fmla="*/ 0 h 1"/>
                <a:gd name="T22" fmla="*/ 32 w 38"/>
                <a:gd name="T23" fmla="*/ 0 h 1"/>
                <a:gd name="T24" fmla="*/ 31 w 38"/>
                <a:gd name="T25" fmla="*/ 0 h 1"/>
                <a:gd name="T26" fmla="*/ 30 w 38"/>
                <a:gd name="T27" fmla="*/ 0 h 1"/>
                <a:gd name="T28" fmla="*/ 27 w 38"/>
                <a:gd name="T29" fmla="*/ 0 h 1"/>
                <a:gd name="T30" fmla="*/ 25 w 38"/>
                <a:gd name="T31" fmla="*/ 0 h 1"/>
                <a:gd name="T32" fmla="*/ 24 w 38"/>
                <a:gd name="T33" fmla="*/ 0 h 1"/>
                <a:gd name="T34" fmla="*/ 23 w 38"/>
                <a:gd name="T35" fmla="*/ 0 h 1"/>
                <a:gd name="T36" fmla="*/ 21 w 38"/>
                <a:gd name="T37" fmla="*/ 0 h 1"/>
                <a:gd name="T38" fmla="*/ 20 w 38"/>
                <a:gd name="T39" fmla="*/ 0 h 1"/>
                <a:gd name="T40" fmla="*/ 18 w 38"/>
                <a:gd name="T41" fmla="*/ 0 h 1"/>
                <a:gd name="T42" fmla="*/ 15 w 38"/>
                <a:gd name="T43" fmla="*/ 0 h 1"/>
                <a:gd name="T44" fmla="*/ 14 w 38"/>
                <a:gd name="T45" fmla="*/ 0 h 1"/>
                <a:gd name="T46" fmla="*/ 13 w 38"/>
                <a:gd name="T47" fmla="*/ 0 h 1"/>
                <a:gd name="T48" fmla="*/ 11 w 38"/>
                <a:gd name="T49" fmla="*/ 0 h 1"/>
                <a:gd name="T50" fmla="*/ 9 w 38"/>
                <a:gd name="T51" fmla="*/ 0 h 1"/>
                <a:gd name="T52" fmla="*/ 7 w 38"/>
                <a:gd name="T53" fmla="*/ 0 h 1"/>
                <a:gd name="T54" fmla="*/ 6 w 38"/>
                <a:gd name="T55" fmla="*/ 0 h 1"/>
                <a:gd name="T56" fmla="*/ 5 w 38"/>
                <a:gd name="T57" fmla="*/ 0 h 1"/>
                <a:gd name="T58" fmla="*/ 2 w 38"/>
                <a:gd name="T59" fmla="*/ 0 h 1"/>
                <a:gd name="T60" fmla="*/ 1 w 38"/>
                <a:gd name="T61" fmla="*/ 0 h 1"/>
                <a:gd name="T62" fmla="*/ 0 w 3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
                  <a:moveTo>
                    <a:pt x="37" y="0"/>
                  </a:moveTo>
                  <a:lnTo>
                    <a:pt x="35" y="0"/>
                  </a:lnTo>
                  <a:lnTo>
                    <a:pt x="33" y="0"/>
                  </a:lnTo>
                  <a:lnTo>
                    <a:pt x="32" y="0"/>
                  </a:lnTo>
                  <a:lnTo>
                    <a:pt x="31" y="0"/>
                  </a:lnTo>
                  <a:lnTo>
                    <a:pt x="30" y="0"/>
                  </a:lnTo>
                  <a:lnTo>
                    <a:pt x="29" y="0"/>
                  </a:lnTo>
                  <a:lnTo>
                    <a:pt x="28" y="0"/>
                  </a:lnTo>
                  <a:lnTo>
                    <a:pt x="27"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1" y="0"/>
                  </a:lnTo>
                  <a:lnTo>
                    <a:pt x="10" y="0"/>
                  </a:lnTo>
                  <a:lnTo>
                    <a:pt x="9" y="0"/>
                  </a:lnTo>
                  <a:lnTo>
                    <a:pt x="8" y="0"/>
                  </a:lnTo>
                  <a:lnTo>
                    <a:pt x="7" y="0"/>
                  </a:lnTo>
                  <a:lnTo>
                    <a:pt x="5" y="0"/>
                  </a:lnTo>
                  <a:lnTo>
                    <a:pt x="4" y="0"/>
                  </a:lnTo>
                  <a:lnTo>
                    <a:pt x="3" y="0"/>
                  </a:lnTo>
                  <a:lnTo>
                    <a:pt x="2" y="0"/>
                  </a:lnTo>
                  <a:lnTo>
                    <a:pt x="1" y="0"/>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3" name="Line 99"/>
            <p:cNvSpPr>
              <a:spLocks noChangeShapeType="1"/>
            </p:cNvSpPr>
            <p:nvPr/>
          </p:nvSpPr>
          <p:spPr bwMode="auto">
            <a:xfrm flipH="1">
              <a:off x="5949" y="2765"/>
              <a:ext cx="21" cy="6"/>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04" name="Line 100"/>
            <p:cNvSpPr>
              <a:spLocks noChangeShapeType="1"/>
            </p:cNvSpPr>
            <p:nvPr/>
          </p:nvSpPr>
          <p:spPr bwMode="auto">
            <a:xfrm>
              <a:off x="5959" y="2759"/>
              <a:ext cx="11" cy="24"/>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05" name="Freeform 101"/>
            <p:cNvSpPr>
              <a:spLocks/>
            </p:cNvSpPr>
            <p:nvPr/>
          </p:nvSpPr>
          <p:spPr bwMode="auto">
            <a:xfrm>
              <a:off x="5608" y="3772"/>
              <a:ext cx="140" cy="193"/>
            </a:xfrm>
            <a:custGeom>
              <a:avLst/>
              <a:gdLst>
                <a:gd name="T0" fmla="*/ 130 w 120"/>
                <a:gd name="T1" fmla="*/ 0 h 171"/>
                <a:gd name="T2" fmla="*/ 106 w 120"/>
                <a:gd name="T3" fmla="*/ 9 h 171"/>
                <a:gd name="T4" fmla="*/ 84 w 120"/>
                <a:gd name="T5" fmla="*/ 26 h 171"/>
                <a:gd name="T6" fmla="*/ 84 w 120"/>
                <a:gd name="T7" fmla="*/ 26 h 171"/>
                <a:gd name="T8" fmla="*/ 63 w 120"/>
                <a:gd name="T9" fmla="*/ 51 h 171"/>
                <a:gd name="T10" fmla="*/ 60 w 120"/>
                <a:gd name="T11" fmla="*/ 81 h 171"/>
                <a:gd name="T12" fmla="*/ 49 w 120"/>
                <a:gd name="T13" fmla="*/ 115 h 171"/>
                <a:gd name="T14" fmla="*/ 30 w 120"/>
                <a:gd name="T15" fmla="*/ 161 h 171"/>
                <a:gd name="T16" fmla="*/ 15 w 120"/>
                <a:gd name="T17" fmla="*/ 191 h 171"/>
                <a:gd name="T18" fmla="*/ 0 w 120"/>
                <a:gd name="T19" fmla="*/ 217 h 171"/>
                <a:gd name="T20" fmla="*/ 19 w 120"/>
                <a:gd name="T21" fmla="*/ 217 h 171"/>
                <a:gd name="T22" fmla="*/ 51 w 120"/>
                <a:gd name="T23" fmla="*/ 209 h 171"/>
                <a:gd name="T24" fmla="*/ 78 w 120"/>
                <a:gd name="T25" fmla="*/ 191 h 171"/>
                <a:gd name="T26" fmla="*/ 92 w 120"/>
                <a:gd name="T27" fmla="*/ 178 h 171"/>
                <a:gd name="T28" fmla="*/ 123 w 120"/>
                <a:gd name="T29" fmla="*/ 146 h 171"/>
                <a:gd name="T30" fmla="*/ 145 w 120"/>
                <a:gd name="T31" fmla="*/ 102 h 171"/>
                <a:gd name="T32" fmla="*/ 155 w 120"/>
                <a:gd name="T33" fmla="*/ 63 h 171"/>
                <a:gd name="T34" fmla="*/ 162 w 120"/>
                <a:gd name="T35" fmla="*/ 26 h 171"/>
                <a:gd name="T36" fmla="*/ 162 w 120"/>
                <a:gd name="T37" fmla="*/ 9 h 171"/>
                <a:gd name="T38" fmla="*/ 152 w 120"/>
                <a:gd name="T39" fmla="*/ 3 h 171"/>
                <a:gd name="T40" fmla="*/ 137 w 120"/>
                <a:gd name="T41" fmla="*/ 0 h 171"/>
                <a:gd name="T42" fmla="*/ 133 w 120"/>
                <a:gd name="T43" fmla="*/ 0 h 171"/>
                <a:gd name="T44" fmla="*/ 130 w 120"/>
                <a:gd name="T45" fmla="*/ 0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171">
                  <a:moveTo>
                    <a:pt x="95" y="0"/>
                  </a:moveTo>
                  <a:lnTo>
                    <a:pt x="78" y="7"/>
                  </a:lnTo>
                  <a:lnTo>
                    <a:pt x="62" y="20"/>
                  </a:lnTo>
                  <a:lnTo>
                    <a:pt x="46" y="40"/>
                  </a:lnTo>
                  <a:lnTo>
                    <a:pt x="44" y="64"/>
                  </a:lnTo>
                  <a:lnTo>
                    <a:pt x="36" y="90"/>
                  </a:lnTo>
                  <a:lnTo>
                    <a:pt x="22" y="127"/>
                  </a:lnTo>
                  <a:lnTo>
                    <a:pt x="11" y="150"/>
                  </a:lnTo>
                  <a:lnTo>
                    <a:pt x="0" y="170"/>
                  </a:lnTo>
                  <a:lnTo>
                    <a:pt x="14" y="170"/>
                  </a:lnTo>
                  <a:lnTo>
                    <a:pt x="38" y="164"/>
                  </a:lnTo>
                  <a:lnTo>
                    <a:pt x="57" y="150"/>
                  </a:lnTo>
                  <a:lnTo>
                    <a:pt x="68" y="140"/>
                  </a:lnTo>
                  <a:lnTo>
                    <a:pt x="90" y="114"/>
                  </a:lnTo>
                  <a:lnTo>
                    <a:pt x="106" y="80"/>
                  </a:lnTo>
                  <a:lnTo>
                    <a:pt x="114" y="50"/>
                  </a:lnTo>
                  <a:lnTo>
                    <a:pt x="119" y="20"/>
                  </a:lnTo>
                  <a:lnTo>
                    <a:pt x="119" y="7"/>
                  </a:lnTo>
                  <a:lnTo>
                    <a:pt x="111" y="3"/>
                  </a:lnTo>
                  <a:lnTo>
                    <a:pt x="100" y="0"/>
                  </a:lnTo>
                  <a:lnTo>
                    <a:pt x="98" y="0"/>
                  </a:lnTo>
                  <a:lnTo>
                    <a:pt x="95"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6" name="Rectangle 102"/>
            <p:cNvSpPr>
              <a:spLocks noChangeArrowheads="1"/>
            </p:cNvSpPr>
            <p:nvPr/>
          </p:nvSpPr>
          <p:spPr bwMode="auto">
            <a:xfrm flipV="1">
              <a:off x="5341" y="3276"/>
              <a:ext cx="11" cy="2"/>
            </a:xfrm>
            <a:prstGeom prst="rect">
              <a:avLst/>
            </a:prstGeom>
            <a:solidFill>
              <a:srgbClr val="FFFFFF">
                <a:alpha val="50195"/>
              </a:srgbClr>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endParaRPr lang="en-US" altLang="en-US"/>
            </a:p>
          </p:txBody>
        </p:sp>
        <p:sp>
          <p:nvSpPr>
            <p:cNvPr id="47207" name="Freeform 103"/>
            <p:cNvSpPr>
              <a:spLocks/>
            </p:cNvSpPr>
            <p:nvPr/>
          </p:nvSpPr>
          <p:spPr bwMode="auto">
            <a:xfrm>
              <a:off x="5336" y="3288"/>
              <a:ext cx="197" cy="89"/>
            </a:xfrm>
            <a:custGeom>
              <a:avLst/>
              <a:gdLst>
                <a:gd name="T0" fmla="*/ 32 w 168"/>
                <a:gd name="T1" fmla="*/ 0 h 79"/>
                <a:gd name="T2" fmla="*/ 7 w 168"/>
                <a:gd name="T3" fmla="*/ 3 h 79"/>
                <a:gd name="T4" fmla="*/ 0 w 168"/>
                <a:gd name="T5" fmla="*/ 24 h 79"/>
                <a:gd name="T6" fmla="*/ 15 w 168"/>
                <a:gd name="T7" fmla="*/ 44 h 79"/>
                <a:gd name="T8" fmla="*/ 39 w 168"/>
                <a:gd name="T9" fmla="*/ 60 h 79"/>
                <a:gd name="T10" fmla="*/ 67 w 168"/>
                <a:gd name="T11" fmla="*/ 60 h 79"/>
                <a:gd name="T12" fmla="*/ 95 w 168"/>
                <a:gd name="T13" fmla="*/ 71 h 79"/>
                <a:gd name="T14" fmla="*/ 130 w 168"/>
                <a:gd name="T15" fmla="*/ 74 h 79"/>
                <a:gd name="T16" fmla="*/ 167 w 168"/>
                <a:gd name="T17" fmla="*/ 88 h 79"/>
                <a:gd name="T18" fmla="*/ 182 w 168"/>
                <a:gd name="T19" fmla="*/ 91 h 79"/>
                <a:gd name="T20" fmla="*/ 223 w 168"/>
                <a:gd name="T21" fmla="*/ 99 h 79"/>
                <a:gd name="T22" fmla="*/ 230 w 168"/>
                <a:gd name="T23" fmla="*/ 95 h 79"/>
                <a:gd name="T24" fmla="*/ 225 w 168"/>
                <a:gd name="T25" fmla="*/ 80 h 79"/>
                <a:gd name="T26" fmla="*/ 162 w 168"/>
                <a:gd name="T27" fmla="*/ 63 h 79"/>
                <a:gd name="T28" fmla="*/ 99 w 168"/>
                <a:gd name="T29" fmla="*/ 28 h 79"/>
                <a:gd name="T30" fmla="*/ 72 w 168"/>
                <a:gd name="T31" fmla="*/ 20 h 79"/>
                <a:gd name="T32" fmla="*/ 39 w 168"/>
                <a:gd name="T33" fmla="*/ 8 h 79"/>
                <a:gd name="T34" fmla="*/ 39 w 168"/>
                <a:gd name="T35" fmla="*/ 8 h 79"/>
                <a:gd name="T36" fmla="*/ 32 w 168"/>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8" h="79">
                  <a:moveTo>
                    <a:pt x="23" y="0"/>
                  </a:moveTo>
                  <a:lnTo>
                    <a:pt x="5" y="3"/>
                  </a:lnTo>
                  <a:lnTo>
                    <a:pt x="0" y="19"/>
                  </a:lnTo>
                  <a:lnTo>
                    <a:pt x="11" y="35"/>
                  </a:lnTo>
                  <a:lnTo>
                    <a:pt x="28" y="47"/>
                  </a:lnTo>
                  <a:lnTo>
                    <a:pt x="49" y="47"/>
                  </a:lnTo>
                  <a:lnTo>
                    <a:pt x="69" y="56"/>
                  </a:lnTo>
                  <a:lnTo>
                    <a:pt x="95" y="59"/>
                  </a:lnTo>
                  <a:lnTo>
                    <a:pt x="121" y="69"/>
                  </a:lnTo>
                  <a:lnTo>
                    <a:pt x="132" y="72"/>
                  </a:lnTo>
                  <a:lnTo>
                    <a:pt x="162" y="78"/>
                  </a:lnTo>
                  <a:lnTo>
                    <a:pt x="167" y="75"/>
                  </a:lnTo>
                  <a:lnTo>
                    <a:pt x="164" y="63"/>
                  </a:lnTo>
                  <a:lnTo>
                    <a:pt x="118" y="50"/>
                  </a:lnTo>
                  <a:lnTo>
                    <a:pt x="72" y="22"/>
                  </a:lnTo>
                  <a:lnTo>
                    <a:pt x="52" y="16"/>
                  </a:lnTo>
                  <a:lnTo>
                    <a:pt x="28" y="6"/>
                  </a:lnTo>
                  <a:lnTo>
                    <a:pt x="2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8" name="Freeform 104"/>
            <p:cNvSpPr>
              <a:spLocks/>
            </p:cNvSpPr>
            <p:nvPr/>
          </p:nvSpPr>
          <p:spPr bwMode="auto">
            <a:xfrm>
              <a:off x="5332" y="3201"/>
              <a:ext cx="366" cy="110"/>
            </a:xfrm>
            <a:custGeom>
              <a:avLst/>
              <a:gdLst>
                <a:gd name="T0" fmla="*/ 70 w 313"/>
                <a:gd name="T1" fmla="*/ 2 h 98"/>
                <a:gd name="T2" fmla="*/ 41 w 313"/>
                <a:gd name="T3" fmla="*/ 0 h 98"/>
                <a:gd name="T4" fmla="*/ 18 w 313"/>
                <a:gd name="T5" fmla="*/ 1 h 98"/>
                <a:gd name="T6" fmla="*/ 0 w 313"/>
                <a:gd name="T7" fmla="*/ 13 h 98"/>
                <a:gd name="T8" fmla="*/ 0 w 313"/>
                <a:gd name="T9" fmla="*/ 17 h 98"/>
                <a:gd name="T10" fmla="*/ 23 w 313"/>
                <a:gd name="T11" fmla="*/ 28 h 98"/>
                <a:gd name="T12" fmla="*/ 50 w 313"/>
                <a:gd name="T13" fmla="*/ 39 h 98"/>
                <a:gd name="T14" fmla="*/ 75 w 313"/>
                <a:gd name="T15" fmla="*/ 47 h 98"/>
                <a:gd name="T16" fmla="*/ 106 w 313"/>
                <a:gd name="T17" fmla="*/ 53 h 98"/>
                <a:gd name="T18" fmla="*/ 119 w 313"/>
                <a:gd name="T19" fmla="*/ 59 h 98"/>
                <a:gd name="T20" fmla="*/ 146 w 313"/>
                <a:gd name="T21" fmla="*/ 68 h 98"/>
                <a:gd name="T22" fmla="*/ 151 w 313"/>
                <a:gd name="T23" fmla="*/ 71 h 98"/>
                <a:gd name="T24" fmla="*/ 205 w 313"/>
                <a:gd name="T25" fmla="*/ 93 h 98"/>
                <a:gd name="T26" fmla="*/ 229 w 313"/>
                <a:gd name="T27" fmla="*/ 101 h 98"/>
                <a:gd name="T28" fmla="*/ 246 w 313"/>
                <a:gd name="T29" fmla="*/ 106 h 98"/>
                <a:gd name="T30" fmla="*/ 271 w 313"/>
                <a:gd name="T31" fmla="*/ 107 h 98"/>
                <a:gd name="T32" fmla="*/ 282 w 313"/>
                <a:gd name="T33" fmla="*/ 109 h 98"/>
                <a:gd name="T34" fmla="*/ 317 w 313"/>
                <a:gd name="T35" fmla="*/ 117 h 98"/>
                <a:gd name="T36" fmla="*/ 338 w 313"/>
                <a:gd name="T37" fmla="*/ 120 h 98"/>
                <a:gd name="T38" fmla="*/ 371 w 313"/>
                <a:gd name="T39" fmla="*/ 122 h 98"/>
                <a:gd name="T40" fmla="*/ 391 w 313"/>
                <a:gd name="T41" fmla="*/ 116 h 98"/>
                <a:gd name="T42" fmla="*/ 405 w 313"/>
                <a:gd name="T43" fmla="*/ 111 h 98"/>
                <a:gd name="T44" fmla="*/ 426 w 313"/>
                <a:gd name="T45" fmla="*/ 101 h 98"/>
                <a:gd name="T46" fmla="*/ 427 w 313"/>
                <a:gd name="T47" fmla="*/ 93 h 98"/>
                <a:gd name="T48" fmla="*/ 406 w 313"/>
                <a:gd name="T49" fmla="*/ 91 h 98"/>
                <a:gd name="T50" fmla="*/ 353 w 313"/>
                <a:gd name="T51" fmla="*/ 86 h 98"/>
                <a:gd name="T52" fmla="*/ 317 w 313"/>
                <a:gd name="T53" fmla="*/ 72 h 98"/>
                <a:gd name="T54" fmla="*/ 294 w 313"/>
                <a:gd name="T55" fmla="*/ 66 h 98"/>
                <a:gd name="T56" fmla="*/ 246 w 313"/>
                <a:gd name="T57" fmla="*/ 57 h 98"/>
                <a:gd name="T58" fmla="*/ 205 w 313"/>
                <a:gd name="T59" fmla="*/ 51 h 98"/>
                <a:gd name="T60" fmla="*/ 149 w 313"/>
                <a:gd name="T61" fmla="*/ 33 h 98"/>
                <a:gd name="T62" fmla="*/ 126 w 313"/>
                <a:gd name="T63" fmla="*/ 25 h 98"/>
                <a:gd name="T64" fmla="*/ 98 w 313"/>
                <a:gd name="T65" fmla="*/ 13 h 98"/>
                <a:gd name="T66" fmla="*/ 49 w 313"/>
                <a:gd name="T67" fmla="*/ 3 h 98"/>
                <a:gd name="T68" fmla="*/ 34 w 313"/>
                <a:gd name="T69" fmla="*/ 0 h 98"/>
                <a:gd name="T70" fmla="*/ 16 w 313"/>
                <a:gd name="T71" fmla="*/ 8 h 98"/>
                <a:gd name="T72" fmla="*/ 13 w 313"/>
                <a:gd name="T73" fmla="*/ 10 h 98"/>
                <a:gd name="T74" fmla="*/ 13 w 313"/>
                <a:gd name="T75" fmla="*/ 12 h 98"/>
                <a:gd name="T76" fmla="*/ 70 w 313"/>
                <a:gd name="T77" fmla="*/ 2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3" h="98">
                  <a:moveTo>
                    <a:pt x="51" y="2"/>
                  </a:moveTo>
                  <a:lnTo>
                    <a:pt x="30" y="0"/>
                  </a:lnTo>
                  <a:lnTo>
                    <a:pt x="13" y="1"/>
                  </a:lnTo>
                  <a:lnTo>
                    <a:pt x="0" y="11"/>
                  </a:lnTo>
                  <a:lnTo>
                    <a:pt x="0" y="13"/>
                  </a:lnTo>
                  <a:lnTo>
                    <a:pt x="17" y="22"/>
                  </a:lnTo>
                  <a:lnTo>
                    <a:pt x="37" y="31"/>
                  </a:lnTo>
                  <a:lnTo>
                    <a:pt x="55" y="37"/>
                  </a:lnTo>
                  <a:lnTo>
                    <a:pt x="78" y="42"/>
                  </a:lnTo>
                  <a:lnTo>
                    <a:pt x="87" y="47"/>
                  </a:lnTo>
                  <a:lnTo>
                    <a:pt x="107" y="54"/>
                  </a:lnTo>
                  <a:lnTo>
                    <a:pt x="110" y="56"/>
                  </a:lnTo>
                  <a:lnTo>
                    <a:pt x="150" y="74"/>
                  </a:lnTo>
                  <a:lnTo>
                    <a:pt x="168" y="80"/>
                  </a:lnTo>
                  <a:lnTo>
                    <a:pt x="180" y="84"/>
                  </a:lnTo>
                  <a:lnTo>
                    <a:pt x="198" y="85"/>
                  </a:lnTo>
                  <a:lnTo>
                    <a:pt x="206" y="86"/>
                  </a:lnTo>
                  <a:lnTo>
                    <a:pt x="232" y="93"/>
                  </a:lnTo>
                  <a:lnTo>
                    <a:pt x="247" y="95"/>
                  </a:lnTo>
                  <a:lnTo>
                    <a:pt x="271" y="97"/>
                  </a:lnTo>
                  <a:lnTo>
                    <a:pt x="286" y="92"/>
                  </a:lnTo>
                  <a:lnTo>
                    <a:pt x="296" y="88"/>
                  </a:lnTo>
                  <a:lnTo>
                    <a:pt x="311" y="80"/>
                  </a:lnTo>
                  <a:lnTo>
                    <a:pt x="312" y="74"/>
                  </a:lnTo>
                  <a:lnTo>
                    <a:pt x="297" y="72"/>
                  </a:lnTo>
                  <a:lnTo>
                    <a:pt x="258" y="69"/>
                  </a:lnTo>
                  <a:lnTo>
                    <a:pt x="232" y="57"/>
                  </a:lnTo>
                  <a:lnTo>
                    <a:pt x="215" y="53"/>
                  </a:lnTo>
                  <a:lnTo>
                    <a:pt x="180" y="45"/>
                  </a:lnTo>
                  <a:lnTo>
                    <a:pt x="150" y="40"/>
                  </a:lnTo>
                  <a:lnTo>
                    <a:pt x="109" y="26"/>
                  </a:lnTo>
                  <a:lnTo>
                    <a:pt x="92" y="20"/>
                  </a:lnTo>
                  <a:lnTo>
                    <a:pt x="72" y="11"/>
                  </a:lnTo>
                  <a:lnTo>
                    <a:pt x="36" y="3"/>
                  </a:lnTo>
                  <a:lnTo>
                    <a:pt x="25" y="0"/>
                  </a:lnTo>
                  <a:lnTo>
                    <a:pt x="12" y="6"/>
                  </a:lnTo>
                  <a:lnTo>
                    <a:pt x="9" y="8"/>
                  </a:lnTo>
                  <a:lnTo>
                    <a:pt x="9" y="10"/>
                  </a:lnTo>
                  <a:lnTo>
                    <a:pt x="51" y="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09" name="Freeform 105"/>
            <p:cNvSpPr>
              <a:spLocks/>
            </p:cNvSpPr>
            <p:nvPr/>
          </p:nvSpPr>
          <p:spPr bwMode="auto">
            <a:xfrm>
              <a:off x="4781" y="3187"/>
              <a:ext cx="884" cy="715"/>
            </a:xfrm>
            <a:custGeom>
              <a:avLst/>
              <a:gdLst>
                <a:gd name="T0" fmla="*/ 256 w 756"/>
                <a:gd name="T1" fmla="*/ 9 h 633"/>
                <a:gd name="T2" fmla="*/ 223 w 756"/>
                <a:gd name="T3" fmla="*/ 9 h 633"/>
                <a:gd name="T4" fmla="*/ 195 w 756"/>
                <a:gd name="T5" fmla="*/ 21 h 633"/>
                <a:gd name="T6" fmla="*/ 171 w 756"/>
                <a:gd name="T7" fmla="*/ 36 h 633"/>
                <a:gd name="T8" fmla="*/ 127 w 756"/>
                <a:gd name="T9" fmla="*/ 59 h 633"/>
                <a:gd name="T10" fmla="*/ 83 w 756"/>
                <a:gd name="T11" fmla="*/ 86 h 633"/>
                <a:gd name="T12" fmla="*/ 40 w 756"/>
                <a:gd name="T13" fmla="*/ 112 h 633"/>
                <a:gd name="T14" fmla="*/ 0 w 756"/>
                <a:gd name="T15" fmla="*/ 139 h 633"/>
                <a:gd name="T16" fmla="*/ 21 w 756"/>
                <a:gd name="T17" fmla="*/ 162 h 633"/>
                <a:gd name="T18" fmla="*/ 40 w 756"/>
                <a:gd name="T19" fmla="*/ 203 h 633"/>
                <a:gd name="T20" fmla="*/ 51 w 756"/>
                <a:gd name="T21" fmla="*/ 252 h 633"/>
                <a:gd name="T22" fmla="*/ 68 w 756"/>
                <a:gd name="T23" fmla="*/ 274 h 633"/>
                <a:gd name="T24" fmla="*/ 99 w 756"/>
                <a:gd name="T25" fmla="*/ 284 h 633"/>
                <a:gd name="T26" fmla="*/ 127 w 756"/>
                <a:gd name="T27" fmla="*/ 293 h 633"/>
                <a:gd name="T28" fmla="*/ 171 w 756"/>
                <a:gd name="T29" fmla="*/ 319 h 633"/>
                <a:gd name="T30" fmla="*/ 208 w 756"/>
                <a:gd name="T31" fmla="*/ 324 h 633"/>
                <a:gd name="T32" fmla="*/ 235 w 756"/>
                <a:gd name="T33" fmla="*/ 324 h 633"/>
                <a:gd name="T34" fmla="*/ 296 w 756"/>
                <a:gd name="T35" fmla="*/ 337 h 633"/>
                <a:gd name="T36" fmla="*/ 352 w 756"/>
                <a:gd name="T37" fmla="*/ 346 h 633"/>
                <a:gd name="T38" fmla="*/ 387 w 756"/>
                <a:gd name="T39" fmla="*/ 346 h 633"/>
                <a:gd name="T40" fmla="*/ 451 w 756"/>
                <a:gd name="T41" fmla="*/ 365 h 633"/>
                <a:gd name="T42" fmla="*/ 506 w 756"/>
                <a:gd name="T43" fmla="*/ 386 h 633"/>
                <a:gd name="T44" fmla="*/ 543 w 756"/>
                <a:gd name="T45" fmla="*/ 418 h 633"/>
                <a:gd name="T46" fmla="*/ 574 w 756"/>
                <a:gd name="T47" fmla="*/ 454 h 633"/>
                <a:gd name="T48" fmla="*/ 624 w 756"/>
                <a:gd name="T49" fmla="*/ 504 h 633"/>
                <a:gd name="T50" fmla="*/ 849 w 756"/>
                <a:gd name="T51" fmla="*/ 683 h 633"/>
                <a:gd name="T52" fmla="*/ 889 w 756"/>
                <a:gd name="T53" fmla="*/ 725 h 633"/>
                <a:gd name="T54" fmla="*/ 928 w 756"/>
                <a:gd name="T55" fmla="*/ 784 h 633"/>
                <a:gd name="T56" fmla="*/ 947 w 756"/>
                <a:gd name="T57" fmla="*/ 806 h 633"/>
                <a:gd name="T58" fmla="*/ 960 w 756"/>
                <a:gd name="T59" fmla="*/ 747 h 633"/>
                <a:gd name="T60" fmla="*/ 960 w 756"/>
                <a:gd name="T61" fmla="*/ 716 h 633"/>
                <a:gd name="T62" fmla="*/ 976 w 756"/>
                <a:gd name="T63" fmla="*/ 661 h 633"/>
                <a:gd name="T64" fmla="*/ 1004 w 756"/>
                <a:gd name="T65" fmla="*/ 634 h 633"/>
                <a:gd name="T66" fmla="*/ 1016 w 756"/>
                <a:gd name="T67" fmla="*/ 625 h 633"/>
                <a:gd name="T68" fmla="*/ 1028 w 756"/>
                <a:gd name="T69" fmla="*/ 621 h 633"/>
                <a:gd name="T70" fmla="*/ 1033 w 756"/>
                <a:gd name="T71" fmla="*/ 602 h 633"/>
                <a:gd name="T72" fmla="*/ 985 w 756"/>
                <a:gd name="T73" fmla="*/ 577 h 633"/>
                <a:gd name="T74" fmla="*/ 928 w 756"/>
                <a:gd name="T75" fmla="*/ 535 h 633"/>
                <a:gd name="T76" fmla="*/ 885 w 756"/>
                <a:gd name="T77" fmla="*/ 472 h 633"/>
                <a:gd name="T78" fmla="*/ 857 w 756"/>
                <a:gd name="T79" fmla="*/ 436 h 633"/>
                <a:gd name="T80" fmla="*/ 841 w 756"/>
                <a:gd name="T81" fmla="*/ 410 h 633"/>
                <a:gd name="T82" fmla="*/ 822 w 756"/>
                <a:gd name="T83" fmla="*/ 386 h 633"/>
                <a:gd name="T84" fmla="*/ 793 w 756"/>
                <a:gd name="T85" fmla="*/ 355 h 633"/>
                <a:gd name="T86" fmla="*/ 753 w 756"/>
                <a:gd name="T87" fmla="*/ 293 h 633"/>
                <a:gd name="T88" fmla="*/ 750 w 756"/>
                <a:gd name="T89" fmla="*/ 274 h 633"/>
                <a:gd name="T90" fmla="*/ 737 w 756"/>
                <a:gd name="T91" fmla="*/ 256 h 633"/>
                <a:gd name="T92" fmla="*/ 713 w 756"/>
                <a:gd name="T93" fmla="*/ 256 h 633"/>
                <a:gd name="T94" fmla="*/ 633 w 756"/>
                <a:gd name="T95" fmla="*/ 225 h 633"/>
                <a:gd name="T96" fmla="*/ 585 w 756"/>
                <a:gd name="T97" fmla="*/ 130 h 633"/>
                <a:gd name="T98" fmla="*/ 574 w 756"/>
                <a:gd name="T99" fmla="*/ 95 h 633"/>
                <a:gd name="T100" fmla="*/ 554 w 756"/>
                <a:gd name="T101" fmla="*/ 86 h 633"/>
                <a:gd name="T102" fmla="*/ 506 w 756"/>
                <a:gd name="T103" fmla="*/ 67 h 633"/>
                <a:gd name="T104" fmla="*/ 458 w 756"/>
                <a:gd name="T105" fmla="*/ 62 h 633"/>
                <a:gd name="T106" fmla="*/ 414 w 756"/>
                <a:gd name="T107" fmla="*/ 49 h 633"/>
                <a:gd name="T108" fmla="*/ 368 w 756"/>
                <a:gd name="T109" fmla="*/ 36 h 633"/>
                <a:gd name="T110" fmla="*/ 318 w 756"/>
                <a:gd name="T111" fmla="*/ 18 h 633"/>
                <a:gd name="T112" fmla="*/ 299 w 756"/>
                <a:gd name="T113" fmla="*/ 0 h 633"/>
                <a:gd name="T114" fmla="*/ 288 w 756"/>
                <a:gd name="T115" fmla="*/ 9 h 633"/>
                <a:gd name="T116" fmla="*/ 256 w 756"/>
                <a:gd name="T117" fmla="*/ 9 h 6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 h="633">
                  <a:moveTo>
                    <a:pt x="187" y="7"/>
                  </a:moveTo>
                  <a:lnTo>
                    <a:pt x="163" y="7"/>
                  </a:lnTo>
                  <a:lnTo>
                    <a:pt x="143" y="17"/>
                  </a:lnTo>
                  <a:lnTo>
                    <a:pt x="125" y="28"/>
                  </a:lnTo>
                  <a:lnTo>
                    <a:pt x="93" y="46"/>
                  </a:lnTo>
                  <a:lnTo>
                    <a:pt x="61" y="67"/>
                  </a:lnTo>
                  <a:lnTo>
                    <a:pt x="29" y="88"/>
                  </a:lnTo>
                  <a:lnTo>
                    <a:pt x="0" y="109"/>
                  </a:lnTo>
                  <a:lnTo>
                    <a:pt x="15" y="127"/>
                  </a:lnTo>
                  <a:lnTo>
                    <a:pt x="29" y="159"/>
                  </a:lnTo>
                  <a:lnTo>
                    <a:pt x="38" y="197"/>
                  </a:lnTo>
                  <a:lnTo>
                    <a:pt x="50" y="215"/>
                  </a:lnTo>
                  <a:lnTo>
                    <a:pt x="73" y="222"/>
                  </a:lnTo>
                  <a:lnTo>
                    <a:pt x="93" y="229"/>
                  </a:lnTo>
                  <a:lnTo>
                    <a:pt x="125" y="250"/>
                  </a:lnTo>
                  <a:lnTo>
                    <a:pt x="152" y="254"/>
                  </a:lnTo>
                  <a:lnTo>
                    <a:pt x="172" y="254"/>
                  </a:lnTo>
                  <a:lnTo>
                    <a:pt x="216" y="264"/>
                  </a:lnTo>
                  <a:lnTo>
                    <a:pt x="257" y="271"/>
                  </a:lnTo>
                  <a:lnTo>
                    <a:pt x="283" y="271"/>
                  </a:lnTo>
                  <a:lnTo>
                    <a:pt x="330" y="286"/>
                  </a:lnTo>
                  <a:lnTo>
                    <a:pt x="370" y="303"/>
                  </a:lnTo>
                  <a:lnTo>
                    <a:pt x="397" y="328"/>
                  </a:lnTo>
                  <a:lnTo>
                    <a:pt x="420" y="356"/>
                  </a:lnTo>
                  <a:lnTo>
                    <a:pt x="457" y="395"/>
                  </a:lnTo>
                  <a:lnTo>
                    <a:pt x="621" y="536"/>
                  </a:lnTo>
                  <a:lnTo>
                    <a:pt x="650" y="568"/>
                  </a:lnTo>
                  <a:lnTo>
                    <a:pt x="679" y="614"/>
                  </a:lnTo>
                  <a:lnTo>
                    <a:pt x="693" y="632"/>
                  </a:lnTo>
                  <a:lnTo>
                    <a:pt x="702" y="585"/>
                  </a:lnTo>
                  <a:lnTo>
                    <a:pt x="702" y="561"/>
                  </a:lnTo>
                  <a:lnTo>
                    <a:pt x="714" y="518"/>
                  </a:lnTo>
                  <a:lnTo>
                    <a:pt x="735" y="497"/>
                  </a:lnTo>
                  <a:lnTo>
                    <a:pt x="743" y="490"/>
                  </a:lnTo>
                  <a:lnTo>
                    <a:pt x="752" y="487"/>
                  </a:lnTo>
                  <a:lnTo>
                    <a:pt x="755" y="472"/>
                  </a:lnTo>
                  <a:lnTo>
                    <a:pt x="720" y="452"/>
                  </a:lnTo>
                  <a:lnTo>
                    <a:pt x="679" y="420"/>
                  </a:lnTo>
                  <a:lnTo>
                    <a:pt x="647" y="370"/>
                  </a:lnTo>
                  <a:lnTo>
                    <a:pt x="627" y="342"/>
                  </a:lnTo>
                  <a:lnTo>
                    <a:pt x="615" y="321"/>
                  </a:lnTo>
                  <a:lnTo>
                    <a:pt x="601" y="303"/>
                  </a:lnTo>
                  <a:lnTo>
                    <a:pt x="580" y="278"/>
                  </a:lnTo>
                  <a:lnTo>
                    <a:pt x="551" y="229"/>
                  </a:lnTo>
                  <a:lnTo>
                    <a:pt x="548" y="215"/>
                  </a:lnTo>
                  <a:lnTo>
                    <a:pt x="539" y="201"/>
                  </a:lnTo>
                  <a:lnTo>
                    <a:pt x="522" y="201"/>
                  </a:lnTo>
                  <a:lnTo>
                    <a:pt x="463" y="176"/>
                  </a:lnTo>
                  <a:lnTo>
                    <a:pt x="428" y="102"/>
                  </a:lnTo>
                  <a:lnTo>
                    <a:pt x="420" y="74"/>
                  </a:lnTo>
                  <a:lnTo>
                    <a:pt x="405" y="67"/>
                  </a:lnTo>
                  <a:lnTo>
                    <a:pt x="370" y="52"/>
                  </a:lnTo>
                  <a:lnTo>
                    <a:pt x="335" y="49"/>
                  </a:lnTo>
                  <a:lnTo>
                    <a:pt x="303" y="38"/>
                  </a:lnTo>
                  <a:lnTo>
                    <a:pt x="269" y="28"/>
                  </a:lnTo>
                  <a:lnTo>
                    <a:pt x="233" y="14"/>
                  </a:lnTo>
                  <a:lnTo>
                    <a:pt x="219" y="0"/>
                  </a:lnTo>
                  <a:lnTo>
                    <a:pt x="210" y="7"/>
                  </a:lnTo>
                  <a:lnTo>
                    <a:pt x="18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0" name="Freeform 106"/>
            <p:cNvSpPr>
              <a:spLocks/>
            </p:cNvSpPr>
            <p:nvPr/>
          </p:nvSpPr>
          <p:spPr bwMode="auto">
            <a:xfrm>
              <a:off x="5042" y="3125"/>
              <a:ext cx="85" cy="23"/>
            </a:xfrm>
            <a:custGeom>
              <a:avLst/>
              <a:gdLst>
                <a:gd name="T0" fmla="*/ 0 w 73"/>
                <a:gd name="T1" fmla="*/ 0 h 20"/>
                <a:gd name="T2" fmla="*/ 65 w 73"/>
                <a:gd name="T3" fmla="*/ 20 h 20"/>
                <a:gd name="T4" fmla="*/ 98 w 73"/>
                <a:gd name="T5" fmla="*/ 25 h 20"/>
                <a:gd name="T6" fmla="*/ 98 w 73"/>
                <a:gd name="T7" fmla="*/ 25 h 20"/>
                <a:gd name="T8" fmla="*/ 0 w 7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0" y="0"/>
                  </a:moveTo>
                  <a:lnTo>
                    <a:pt x="48" y="15"/>
                  </a:lnTo>
                  <a:lnTo>
                    <a:pt x="72" y="19"/>
                  </a:lnTo>
                  <a:lnTo>
                    <a:pt x="0"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1" name="Freeform 107"/>
            <p:cNvSpPr>
              <a:spLocks/>
            </p:cNvSpPr>
            <p:nvPr/>
          </p:nvSpPr>
          <p:spPr bwMode="auto">
            <a:xfrm>
              <a:off x="5028" y="3060"/>
              <a:ext cx="272" cy="116"/>
            </a:xfrm>
            <a:custGeom>
              <a:avLst/>
              <a:gdLst>
                <a:gd name="T0" fmla="*/ 100 w 233"/>
                <a:gd name="T1" fmla="*/ 0 h 103"/>
                <a:gd name="T2" fmla="*/ 82 w 233"/>
                <a:gd name="T3" fmla="*/ 0 h 103"/>
                <a:gd name="T4" fmla="*/ 57 w 233"/>
                <a:gd name="T5" fmla="*/ 0 h 103"/>
                <a:gd name="T6" fmla="*/ 33 w 233"/>
                <a:gd name="T7" fmla="*/ 6 h 103"/>
                <a:gd name="T8" fmla="*/ 16 w 233"/>
                <a:gd name="T9" fmla="*/ 9 h 103"/>
                <a:gd name="T10" fmla="*/ 0 w 233"/>
                <a:gd name="T11" fmla="*/ 23 h 103"/>
                <a:gd name="T12" fmla="*/ 82 w 233"/>
                <a:gd name="T13" fmla="*/ 23 h 103"/>
                <a:gd name="T14" fmla="*/ 138 w 233"/>
                <a:gd name="T15" fmla="*/ 51 h 103"/>
                <a:gd name="T16" fmla="*/ 203 w 233"/>
                <a:gd name="T17" fmla="*/ 73 h 103"/>
                <a:gd name="T18" fmla="*/ 254 w 233"/>
                <a:gd name="T19" fmla="*/ 98 h 103"/>
                <a:gd name="T20" fmla="*/ 287 w 233"/>
                <a:gd name="T21" fmla="*/ 115 h 103"/>
                <a:gd name="T22" fmla="*/ 316 w 233"/>
                <a:gd name="T23" fmla="*/ 130 h 103"/>
                <a:gd name="T24" fmla="*/ 316 w 233"/>
                <a:gd name="T25" fmla="*/ 107 h 103"/>
                <a:gd name="T26" fmla="*/ 295 w 233"/>
                <a:gd name="T27" fmla="*/ 79 h 103"/>
                <a:gd name="T28" fmla="*/ 254 w 233"/>
                <a:gd name="T29" fmla="*/ 60 h 103"/>
                <a:gd name="T30" fmla="*/ 231 w 233"/>
                <a:gd name="T31" fmla="*/ 51 h 103"/>
                <a:gd name="T32" fmla="*/ 231 w 233"/>
                <a:gd name="T33" fmla="*/ 51 h 103"/>
                <a:gd name="T34" fmla="*/ 100 w 233"/>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 h="103">
                  <a:moveTo>
                    <a:pt x="74" y="0"/>
                  </a:moveTo>
                  <a:lnTo>
                    <a:pt x="60" y="0"/>
                  </a:lnTo>
                  <a:lnTo>
                    <a:pt x="42" y="0"/>
                  </a:lnTo>
                  <a:lnTo>
                    <a:pt x="24" y="4"/>
                  </a:lnTo>
                  <a:lnTo>
                    <a:pt x="12" y="7"/>
                  </a:lnTo>
                  <a:lnTo>
                    <a:pt x="0" y="18"/>
                  </a:lnTo>
                  <a:lnTo>
                    <a:pt x="60" y="18"/>
                  </a:lnTo>
                  <a:lnTo>
                    <a:pt x="101" y="40"/>
                  </a:lnTo>
                  <a:lnTo>
                    <a:pt x="149" y="58"/>
                  </a:lnTo>
                  <a:lnTo>
                    <a:pt x="187" y="77"/>
                  </a:lnTo>
                  <a:lnTo>
                    <a:pt x="211" y="91"/>
                  </a:lnTo>
                  <a:lnTo>
                    <a:pt x="232" y="102"/>
                  </a:lnTo>
                  <a:lnTo>
                    <a:pt x="232" y="84"/>
                  </a:lnTo>
                  <a:lnTo>
                    <a:pt x="217" y="62"/>
                  </a:lnTo>
                  <a:lnTo>
                    <a:pt x="187" y="47"/>
                  </a:lnTo>
                  <a:lnTo>
                    <a:pt x="170" y="40"/>
                  </a:lnTo>
                  <a:lnTo>
                    <a:pt x="7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2" name="Freeform 108"/>
            <p:cNvSpPr>
              <a:spLocks/>
            </p:cNvSpPr>
            <p:nvPr/>
          </p:nvSpPr>
          <p:spPr bwMode="auto">
            <a:xfrm>
              <a:off x="5091" y="2982"/>
              <a:ext cx="262" cy="141"/>
            </a:xfrm>
            <a:custGeom>
              <a:avLst/>
              <a:gdLst>
                <a:gd name="T0" fmla="*/ 33 w 224"/>
                <a:gd name="T1" fmla="*/ 0 h 125"/>
                <a:gd name="T2" fmla="*/ 16 w 224"/>
                <a:gd name="T3" fmla="*/ 18 h 125"/>
                <a:gd name="T4" fmla="*/ 0 w 224"/>
                <a:gd name="T5" fmla="*/ 28 h 125"/>
                <a:gd name="T6" fmla="*/ 49 w 224"/>
                <a:gd name="T7" fmla="*/ 32 h 125"/>
                <a:gd name="T8" fmla="*/ 105 w 224"/>
                <a:gd name="T9" fmla="*/ 41 h 125"/>
                <a:gd name="T10" fmla="*/ 161 w 224"/>
                <a:gd name="T11" fmla="*/ 65 h 125"/>
                <a:gd name="T12" fmla="*/ 227 w 224"/>
                <a:gd name="T13" fmla="*/ 107 h 125"/>
                <a:gd name="T14" fmla="*/ 256 w 224"/>
                <a:gd name="T15" fmla="*/ 120 h 125"/>
                <a:gd name="T16" fmla="*/ 291 w 224"/>
                <a:gd name="T17" fmla="*/ 158 h 125"/>
                <a:gd name="T18" fmla="*/ 305 w 224"/>
                <a:gd name="T19" fmla="*/ 120 h 125"/>
                <a:gd name="T20" fmla="*/ 240 w 224"/>
                <a:gd name="T21" fmla="*/ 73 h 125"/>
                <a:gd name="T22" fmla="*/ 202 w 224"/>
                <a:gd name="T23" fmla="*/ 56 h 125"/>
                <a:gd name="T24" fmla="*/ 161 w 224"/>
                <a:gd name="T25" fmla="*/ 37 h 125"/>
                <a:gd name="T26" fmla="*/ 126 w 224"/>
                <a:gd name="T27" fmla="*/ 28 h 125"/>
                <a:gd name="T28" fmla="*/ 122 w 224"/>
                <a:gd name="T29" fmla="*/ 28 h 125"/>
                <a:gd name="T30" fmla="*/ 33 w 224"/>
                <a:gd name="T31" fmla="*/ 0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25">
                  <a:moveTo>
                    <a:pt x="24" y="0"/>
                  </a:moveTo>
                  <a:lnTo>
                    <a:pt x="12" y="14"/>
                  </a:lnTo>
                  <a:lnTo>
                    <a:pt x="0" y="22"/>
                  </a:lnTo>
                  <a:lnTo>
                    <a:pt x="36" y="25"/>
                  </a:lnTo>
                  <a:lnTo>
                    <a:pt x="77" y="32"/>
                  </a:lnTo>
                  <a:lnTo>
                    <a:pt x="118" y="51"/>
                  </a:lnTo>
                  <a:lnTo>
                    <a:pt x="166" y="84"/>
                  </a:lnTo>
                  <a:lnTo>
                    <a:pt x="187" y="94"/>
                  </a:lnTo>
                  <a:lnTo>
                    <a:pt x="213" y="124"/>
                  </a:lnTo>
                  <a:lnTo>
                    <a:pt x="223" y="94"/>
                  </a:lnTo>
                  <a:lnTo>
                    <a:pt x="175" y="58"/>
                  </a:lnTo>
                  <a:lnTo>
                    <a:pt x="148" y="44"/>
                  </a:lnTo>
                  <a:lnTo>
                    <a:pt x="118" y="29"/>
                  </a:lnTo>
                  <a:lnTo>
                    <a:pt x="92" y="22"/>
                  </a:lnTo>
                  <a:lnTo>
                    <a:pt x="89" y="22"/>
                  </a:lnTo>
                  <a:lnTo>
                    <a:pt x="2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3" name="Freeform 109"/>
            <p:cNvSpPr>
              <a:spLocks/>
            </p:cNvSpPr>
            <p:nvPr/>
          </p:nvSpPr>
          <p:spPr bwMode="auto">
            <a:xfrm>
              <a:off x="5191" y="2940"/>
              <a:ext cx="234" cy="113"/>
            </a:xfrm>
            <a:custGeom>
              <a:avLst/>
              <a:gdLst>
                <a:gd name="T0" fmla="*/ 113 w 200"/>
                <a:gd name="T1" fmla="*/ 10 h 100"/>
                <a:gd name="T2" fmla="*/ 69 w 200"/>
                <a:gd name="T3" fmla="*/ 0 h 100"/>
                <a:gd name="T4" fmla="*/ 0 w 200"/>
                <a:gd name="T5" fmla="*/ 0 h 100"/>
                <a:gd name="T6" fmla="*/ 25 w 200"/>
                <a:gd name="T7" fmla="*/ 14 h 100"/>
                <a:gd name="T8" fmla="*/ 56 w 200"/>
                <a:gd name="T9" fmla="*/ 19 h 100"/>
                <a:gd name="T10" fmla="*/ 89 w 200"/>
                <a:gd name="T11" fmla="*/ 37 h 100"/>
                <a:gd name="T12" fmla="*/ 122 w 200"/>
                <a:gd name="T13" fmla="*/ 47 h 100"/>
                <a:gd name="T14" fmla="*/ 178 w 200"/>
                <a:gd name="T15" fmla="*/ 76 h 100"/>
                <a:gd name="T16" fmla="*/ 202 w 200"/>
                <a:gd name="T17" fmla="*/ 98 h 100"/>
                <a:gd name="T18" fmla="*/ 223 w 200"/>
                <a:gd name="T19" fmla="*/ 112 h 100"/>
                <a:gd name="T20" fmla="*/ 227 w 200"/>
                <a:gd name="T21" fmla="*/ 127 h 100"/>
                <a:gd name="T22" fmla="*/ 240 w 200"/>
                <a:gd name="T23" fmla="*/ 118 h 100"/>
                <a:gd name="T24" fmla="*/ 273 w 200"/>
                <a:gd name="T25" fmla="*/ 79 h 100"/>
                <a:gd name="T26" fmla="*/ 273 w 200"/>
                <a:gd name="T27" fmla="*/ 76 h 100"/>
                <a:gd name="T28" fmla="*/ 113 w 200"/>
                <a:gd name="T29" fmla="*/ 10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 h="100">
                  <a:moveTo>
                    <a:pt x="83" y="8"/>
                  </a:moveTo>
                  <a:lnTo>
                    <a:pt x="50" y="0"/>
                  </a:lnTo>
                  <a:lnTo>
                    <a:pt x="0" y="0"/>
                  </a:lnTo>
                  <a:lnTo>
                    <a:pt x="18" y="11"/>
                  </a:lnTo>
                  <a:lnTo>
                    <a:pt x="41" y="15"/>
                  </a:lnTo>
                  <a:lnTo>
                    <a:pt x="65" y="29"/>
                  </a:lnTo>
                  <a:lnTo>
                    <a:pt x="89" y="37"/>
                  </a:lnTo>
                  <a:lnTo>
                    <a:pt x="130" y="59"/>
                  </a:lnTo>
                  <a:lnTo>
                    <a:pt x="148" y="77"/>
                  </a:lnTo>
                  <a:lnTo>
                    <a:pt x="163" y="88"/>
                  </a:lnTo>
                  <a:lnTo>
                    <a:pt x="166" y="99"/>
                  </a:lnTo>
                  <a:lnTo>
                    <a:pt x="175" y="92"/>
                  </a:lnTo>
                  <a:lnTo>
                    <a:pt x="199" y="62"/>
                  </a:lnTo>
                  <a:lnTo>
                    <a:pt x="199" y="59"/>
                  </a:lnTo>
                  <a:lnTo>
                    <a:pt x="83"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4" name="Freeform 110"/>
            <p:cNvSpPr>
              <a:spLocks/>
            </p:cNvSpPr>
            <p:nvPr/>
          </p:nvSpPr>
          <p:spPr bwMode="auto">
            <a:xfrm>
              <a:off x="5322" y="2908"/>
              <a:ext cx="165" cy="63"/>
            </a:xfrm>
            <a:custGeom>
              <a:avLst/>
              <a:gdLst>
                <a:gd name="T0" fmla="*/ 156 w 141"/>
                <a:gd name="T1" fmla="*/ 0 h 56"/>
                <a:gd name="T2" fmla="*/ 115 w 141"/>
                <a:gd name="T3" fmla="*/ 10 h 56"/>
                <a:gd name="T4" fmla="*/ 21 w 141"/>
                <a:gd name="T5" fmla="*/ 10 h 56"/>
                <a:gd name="T6" fmla="*/ 0 w 141"/>
                <a:gd name="T7" fmla="*/ 10 h 56"/>
                <a:gd name="T8" fmla="*/ 49 w 141"/>
                <a:gd name="T9" fmla="*/ 19 h 56"/>
                <a:gd name="T10" fmla="*/ 103 w 141"/>
                <a:gd name="T11" fmla="*/ 42 h 56"/>
                <a:gd name="T12" fmla="*/ 147 w 141"/>
                <a:gd name="T13" fmla="*/ 56 h 56"/>
                <a:gd name="T14" fmla="*/ 180 w 141"/>
                <a:gd name="T15" fmla="*/ 64 h 56"/>
                <a:gd name="T16" fmla="*/ 192 w 141"/>
                <a:gd name="T17" fmla="*/ 70 h 56"/>
                <a:gd name="T18" fmla="*/ 192 w 141"/>
                <a:gd name="T19" fmla="*/ 70 h 56"/>
                <a:gd name="T20" fmla="*/ 156 w 14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 h="56">
                  <a:moveTo>
                    <a:pt x="114" y="0"/>
                  </a:moveTo>
                  <a:lnTo>
                    <a:pt x="84" y="8"/>
                  </a:lnTo>
                  <a:lnTo>
                    <a:pt x="15" y="8"/>
                  </a:lnTo>
                  <a:lnTo>
                    <a:pt x="0" y="8"/>
                  </a:lnTo>
                  <a:lnTo>
                    <a:pt x="36" y="15"/>
                  </a:lnTo>
                  <a:lnTo>
                    <a:pt x="75" y="33"/>
                  </a:lnTo>
                  <a:lnTo>
                    <a:pt x="108" y="44"/>
                  </a:lnTo>
                  <a:lnTo>
                    <a:pt x="132" y="51"/>
                  </a:lnTo>
                  <a:lnTo>
                    <a:pt x="140" y="55"/>
                  </a:lnTo>
                  <a:lnTo>
                    <a:pt x="114"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5" name="Freeform 111"/>
            <p:cNvSpPr>
              <a:spLocks/>
            </p:cNvSpPr>
            <p:nvPr/>
          </p:nvSpPr>
          <p:spPr bwMode="auto">
            <a:xfrm>
              <a:off x="5389" y="3151"/>
              <a:ext cx="384" cy="87"/>
            </a:xfrm>
            <a:custGeom>
              <a:avLst/>
              <a:gdLst>
                <a:gd name="T0" fmla="*/ 105 w 328"/>
                <a:gd name="T1" fmla="*/ 11 h 77"/>
                <a:gd name="T2" fmla="*/ 21 w 328"/>
                <a:gd name="T3" fmla="*/ 0 h 77"/>
                <a:gd name="T4" fmla="*/ 5 w 328"/>
                <a:gd name="T5" fmla="*/ 0 h 77"/>
                <a:gd name="T6" fmla="*/ 0 w 328"/>
                <a:gd name="T7" fmla="*/ 8 h 77"/>
                <a:gd name="T8" fmla="*/ 105 w 328"/>
                <a:gd name="T9" fmla="*/ 33 h 77"/>
                <a:gd name="T10" fmla="*/ 184 w 328"/>
                <a:gd name="T11" fmla="*/ 59 h 77"/>
                <a:gd name="T12" fmla="*/ 235 w 328"/>
                <a:gd name="T13" fmla="*/ 71 h 77"/>
                <a:gd name="T14" fmla="*/ 273 w 328"/>
                <a:gd name="T15" fmla="*/ 79 h 77"/>
                <a:gd name="T16" fmla="*/ 351 w 328"/>
                <a:gd name="T17" fmla="*/ 92 h 77"/>
                <a:gd name="T18" fmla="*/ 407 w 328"/>
                <a:gd name="T19" fmla="*/ 97 h 77"/>
                <a:gd name="T20" fmla="*/ 448 w 328"/>
                <a:gd name="T21" fmla="*/ 85 h 77"/>
                <a:gd name="T22" fmla="*/ 105 w 328"/>
                <a:gd name="T23" fmla="*/ 1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8" h="77">
                  <a:moveTo>
                    <a:pt x="77" y="9"/>
                  </a:moveTo>
                  <a:lnTo>
                    <a:pt x="15" y="0"/>
                  </a:lnTo>
                  <a:lnTo>
                    <a:pt x="3" y="0"/>
                  </a:lnTo>
                  <a:lnTo>
                    <a:pt x="0" y="6"/>
                  </a:lnTo>
                  <a:lnTo>
                    <a:pt x="77" y="26"/>
                  </a:lnTo>
                  <a:lnTo>
                    <a:pt x="134" y="46"/>
                  </a:lnTo>
                  <a:lnTo>
                    <a:pt x="172" y="56"/>
                  </a:lnTo>
                  <a:lnTo>
                    <a:pt x="199" y="62"/>
                  </a:lnTo>
                  <a:lnTo>
                    <a:pt x="256" y="72"/>
                  </a:lnTo>
                  <a:lnTo>
                    <a:pt x="297" y="76"/>
                  </a:lnTo>
                  <a:lnTo>
                    <a:pt x="327" y="66"/>
                  </a:lnTo>
                  <a:lnTo>
                    <a:pt x="77" y="9"/>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6" name="Freeform 112"/>
            <p:cNvSpPr>
              <a:spLocks/>
            </p:cNvSpPr>
            <p:nvPr/>
          </p:nvSpPr>
          <p:spPr bwMode="auto">
            <a:xfrm>
              <a:off x="5428" y="3096"/>
              <a:ext cx="439" cy="63"/>
            </a:xfrm>
            <a:custGeom>
              <a:avLst/>
              <a:gdLst>
                <a:gd name="T0" fmla="*/ 153 w 375"/>
                <a:gd name="T1" fmla="*/ 17 h 56"/>
                <a:gd name="T2" fmla="*/ 25 w 375"/>
                <a:gd name="T3" fmla="*/ 0 h 56"/>
                <a:gd name="T4" fmla="*/ 5 w 375"/>
                <a:gd name="T5" fmla="*/ 0 h 56"/>
                <a:gd name="T6" fmla="*/ 0 w 375"/>
                <a:gd name="T7" fmla="*/ 17 h 56"/>
                <a:gd name="T8" fmla="*/ 142 w 375"/>
                <a:gd name="T9" fmla="*/ 33 h 56"/>
                <a:gd name="T10" fmla="*/ 239 w 375"/>
                <a:gd name="T11" fmla="*/ 50 h 56"/>
                <a:gd name="T12" fmla="*/ 315 w 375"/>
                <a:gd name="T13" fmla="*/ 60 h 56"/>
                <a:gd name="T14" fmla="*/ 368 w 375"/>
                <a:gd name="T15" fmla="*/ 70 h 56"/>
                <a:gd name="T16" fmla="*/ 417 w 375"/>
                <a:gd name="T17" fmla="*/ 70 h 56"/>
                <a:gd name="T18" fmla="*/ 480 w 375"/>
                <a:gd name="T19" fmla="*/ 56 h 56"/>
                <a:gd name="T20" fmla="*/ 513 w 375"/>
                <a:gd name="T21" fmla="*/ 39 h 56"/>
                <a:gd name="T22" fmla="*/ 513 w 375"/>
                <a:gd name="T23" fmla="*/ 39 h 56"/>
                <a:gd name="T24" fmla="*/ 153 w 375"/>
                <a:gd name="T25" fmla="*/ 17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5" h="56">
                  <a:moveTo>
                    <a:pt x="112" y="13"/>
                  </a:moveTo>
                  <a:lnTo>
                    <a:pt x="18" y="0"/>
                  </a:lnTo>
                  <a:lnTo>
                    <a:pt x="3" y="0"/>
                  </a:lnTo>
                  <a:lnTo>
                    <a:pt x="0" y="13"/>
                  </a:lnTo>
                  <a:lnTo>
                    <a:pt x="103" y="26"/>
                  </a:lnTo>
                  <a:lnTo>
                    <a:pt x="174" y="39"/>
                  </a:lnTo>
                  <a:lnTo>
                    <a:pt x="230" y="47"/>
                  </a:lnTo>
                  <a:lnTo>
                    <a:pt x="268" y="55"/>
                  </a:lnTo>
                  <a:lnTo>
                    <a:pt x="304" y="55"/>
                  </a:lnTo>
                  <a:lnTo>
                    <a:pt x="350" y="44"/>
                  </a:lnTo>
                  <a:lnTo>
                    <a:pt x="374" y="31"/>
                  </a:lnTo>
                  <a:lnTo>
                    <a:pt x="112" y="1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7" name="Freeform 113"/>
            <p:cNvSpPr>
              <a:spLocks/>
            </p:cNvSpPr>
            <p:nvPr/>
          </p:nvSpPr>
          <p:spPr bwMode="auto">
            <a:xfrm>
              <a:off x="5518" y="3045"/>
              <a:ext cx="394" cy="36"/>
            </a:xfrm>
            <a:custGeom>
              <a:avLst/>
              <a:gdLst>
                <a:gd name="T0" fmla="*/ 459 w 337"/>
                <a:gd name="T1" fmla="*/ 0 h 32"/>
                <a:gd name="T2" fmla="*/ 159 w 337"/>
                <a:gd name="T3" fmla="*/ 8 h 32"/>
                <a:gd name="T4" fmla="*/ 29 w 337"/>
                <a:gd name="T5" fmla="*/ 18 h 32"/>
                <a:gd name="T6" fmla="*/ 0 w 337"/>
                <a:gd name="T7" fmla="*/ 21 h 32"/>
                <a:gd name="T8" fmla="*/ 134 w 337"/>
                <a:gd name="T9" fmla="*/ 33 h 32"/>
                <a:gd name="T10" fmla="*/ 195 w 337"/>
                <a:gd name="T11" fmla="*/ 33 h 32"/>
                <a:gd name="T12" fmla="*/ 248 w 337"/>
                <a:gd name="T13" fmla="*/ 33 h 32"/>
                <a:gd name="T14" fmla="*/ 305 w 337"/>
                <a:gd name="T15" fmla="*/ 33 h 32"/>
                <a:gd name="T16" fmla="*/ 406 w 337"/>
                <a:gd name="T17" fmla="*/ 39 h 32"/>
                <a:gd name="T18" fmla="*/ 438 w 337"/>
                <a:gd name="T19" fmla="*/ 39 h 32"/>
                <a:gd name="T20" fmla="*/ 438 w 337"/>
                <a:gd name="T21" fmla="*/ 39 h 32"/>
                <a:gd name="T22" fmla="*/ 459 w 337"/>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7" h="32">
                  <a:moveTo>
                    <a:pt x="336" y="0"/>
                  </a:moveTo>
                  <a:lnTo>
                    <a:pt x="116" y="6"/>
                  </a:lnTo>
                  <a:lnTo>
                    <a:pt x="21" y="14"/>
                  </a:lnTo>
                  <a:lnTo>
                    <a:pt x="0" y="17"/>
                  </a:lnTo>
                  <a:lnTo>
                    <a:pt x="98" y="26"/>
                  </a:lnTo>
                  <a:lnTo>
                    <a:pt x="143" y="26"/>
                  </a:lnTo>
                  <a:lnTo>
                    <a:pt x="181" y="26"/>
                  </a:lnTo>
                  <a:lnTo>
                    <a:pt x="223" y="26"/>
                  </a:lnTo>
                  <a:lnTo>
                    <a:pt x="297" y="31"/>
                  </a:lnTo>
                  <a:lnTo>
                    <a:pt x="321" y="31"/>
                  </a:lnTo>
                  <a:lnTo>
                    <a:pt x="33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8" name="Freeform 114"/>
            <p:cNvSpPr>
              <a:spLocks/>
            </p:cNvSpPr>
            <p:nvPr/>
          </p:nvSpPr>
          <p:spPr bwMode="auto">
            <a:xfrm>
              <a:off x="5528" y="2938"/>
              <a:ext cx="419" cy="76"/>
            </a:xfrm>
            <a:custGeom>
              <a:avLst/>
              <a:gdLst>
                <a:gd name="T0" fmla="*/ 481 w 358"/>
                <a:gd name="T1" fmla="*/ 0 h 67"/>
                <a:gd name="T2" fmla="*/ 419 w 358"/>
                <a:gd name="T3" fmla="*/ 0 h 67"/>
                <a:gd name="T4" fmla="*/ 370 w 358"/>
                <a:gd name="T5" fmla="*/ 8 h 67"/>
                <a:gd name="T6" fmla="*/ 293 w 358"/>
                <a:gd name="T7" fmla="*/ 28 h 67"/>
                <a:gd name="T8" fmla="*/ 235 w 358"/>
                <a:gd name="T9" fmla="*/ 32 h 67"/>
                <a:gd name="T10" fmla="*/ 179 w 358"/>
                <a:gd name="T11" fmla="*/ 45 h 67"/>
                <a:gd name="T12" fmla="*/ 122 w 358"/>
                <a:gd name="T13" fmla="*/ 53 h 67"/>
                <a:gd name="T14" fmla="*/ 37 w 358"/>
                <a:gd name="T15" fmla="*/ 74 h 67"/>
                <a:gd name="T16" fmla="*/ 37 w 358"/>
                <a:gd name="T17" fmla="*/ 77 h 67"/>
                <a:gd name="T18" fmla="*/ 0 w 358"/>
                <a:gd name="T19" fmla="*/ 85 h 67"/>
                <a:gd name="T20" fmla="*/ 135 w 358"/>
                <a:gd name="T21" fmla="*/ 77 h 67"/>
                <a:gd name="T22" fmla="*/ 179 w 358"/>
                <a:gd name="T23" fmla="*/ 65 h 67"/>
                <a:gd name="T24" fmla="*/ 227 w 358"/>
                <a:gd name="T25" fmla="*/ 60 h 67"/>
                <a:gd name="T26" fmla="*/ 289 w 358"/>
                <a:gd name="T27" fmla="*/ 60 h 67"/>
                <a:gd name="T28" fmla="*/ 335 w 358"/>
                <a:gd name="T29" fmla="*/ 60 h 67"/>
                <a:gd name="T30" fmla="*/ 399 w 358"/>
                <a:gd name="T31" fmla="*/ 60 h 67"/>
                <a:gd name="T32" fmla="*/ 415 w 358"/>
                <a:gd name="T33" fmla="*/ 57 h 67"/>
                <a:gd name="T34" fmla="*/ 435 w 358"/>
                <a:gd name="T35" fmla="*/ 57 h 67"/>
                <a:gd name="T36" fmla="*/ 456 w 358"/>
                <a:gd name="T37" fmla="*/ 57 h 67"/>
                <a:gd name="T38" fmla="*/ 476 w 358"/>
                <a:gd name="T39" fmla="*/ 49 h 67"/>
                <a:gd name="T40" fmla="*/ 489 w 358"/>
                <a:gd name="T41" fmla="*/ 28 h 67"/>
                <a:gd name="T42" fmla="*/ 489 w 358"/>
                <a:gd name="T43" fmla="*/ 19 h 67"/>
                <a:gd name="T44" fmla="*/ 481 w 358"/>
                <a:gd name="T45" fmla="*/ 0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8" h="67">
                  <a:moveTo>
                    <a:pt x="351" y="0"/>
                  </a:moveTo>
                  <a:lnTo>
                    <a:pt x="306" y="0"/>
                  </a:lnTo>
                  <a:lnTo>
                    <a:pt x="270" y="6"/>
                  </a:lnTo>
                  <a:lnTo>
                    <a:pt x="214" y="22"/>
                  </a:lnTo>
                  <a:lnTo>
                    <a:pt x="172" y="25"/>
                  </a:lnTo>
                  <a:lnTo>
                    <a:pt x="131" y="35"/>
                  </a:lnTo>
                  <a:lnTo>
                    <a:pt x="89" y="41"/>
                  </a:lnTo>
                  <a:lnTo>
                    <a:pt x="27" y="57"/>
                  </a:lnTo>
                  <a:lnTo>
                    <a:pt x="27" y="60"/>
                  </a:lnTo>
                  <a:lnTo>
                    <a:pt x="0" y="66"/>
                  </a:lnTo>
                  <a:lnTo>
                    <a:pt x="98" y="60"/>
                  </a:lnTo>
                  <a:lnTo>
                    <a:pt x="131" y="50"/>
                  </a:lnTo>
                  <a:lnTo>
                    <a:pt x="166" y="47"/>
                  </a:lnTo>
                  <a:lnTo>
                    <a:pt x="211" y="47"/>
                  </a:lnTo>
                  <a:lnTo>
                    <a:pt x="244" y="47"/>
                  </a:lnTo>
                  <a:lnTo>
                    <a:pt x="291" y="47"/>
                  </a:lnTo>
                  <a:lnTo>
                    <a:pt x="303" y="44"/>
                  </a:lnTo>
                  <a:lnTo>
                    <a:pt x="318" y="44"/>
                  </a:lnTo>
                  <a:lnTo>
                    <a:pt x="333" y="44"/>
                  </a:lnTo>
                  <a:lnTo>
                    <a:pt x="348" y="38"/>
                  </a:lnTo>
                  <a:lnTo>
                    <a:pt x="357" y="22"/>
                  </a:lnTo>
                  <a:lnTo>
                    <a:pt x="357" y="15"/>
                  </a:lnTo>
                  <a:lnTo>
                    <a:pt x="351"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19" name="Freeform 115"/>
            <p:cNvSpPr>
              <a:spLocks/>
            </p:cNvSpPr>
            <p:nvPr/>
          </p:nvSpPr>
          <p:spPr bwMode="auto">
            <a:xfrm>
              <a:off x="5535" y="2822"/>
              <a:ext cx="436" cy="141"/>
            </a:xfrm>
            <a:custGeom>
              <a:avLst/>
              <a:gdLst>
                <a:gd name="T0" fmla="*/ 489 w 372"/>
                <a:gd name="T1" fmla="*/ 0 h 125"/>
                <a:gd name="T2" fmla="*/ 457 w 372"/>
                <a:gd name="T3" fmla="*/ 23 h 125"/>
                <a:gd name="T4" fmla="*/ 416 w 372"/>
                <a:gd name="T5" fmla="*/ 42 h 125"/>
                <a:gd name="T6" fmla="*/ 350 w 372"/>
                <a:gd name="T7" fmla="*/ 69 h 125"/>
                <a:gd name="T8" fmla="*/ 311 w 372"/>
                <a:gd name="T9" fmla="*/ 83 h 125"/>
                <a:gd name="T10" fmla="*/ 232 w 372"/>
                <a:gd name="T11" fmla="*/ 92 h 125"/>
                <a:gd name="T12" fmla="*/ 89 w 372"/>
                <a:gd name="T13" fmla="*/ 133 h 125"/>
                <a:gd name="T14" fmla="*/ 49 w 372"/>
                <a:gd name="T15" fmla="*/ 139 h 125"/>
                <a:gd name="T16" fmla="*/ 0 w 372"/>
                <a:gd name="T17" fmla="*/ 158 h 125"/>
                <a:gd name="T18" fmla="*/ 454 w 372"/>
                <a:gd name="T19" fmla="*/ 56 h 125"/>
                <a:gd name="T20" fmla="*/ 497 w 372"/>
                <a:gd name="T21" fmla="*/ 73 h 125"/>
                <a:gd name="T22" fmla="*/ 510 w 372"/>
                <a:gd name="T23" fmla="*/ 60 h 125"/>
                <a:gd name="T24" fmla="*/ 510 w 372"/>
                <a:gd name="T25" fmla="*/ 46 h 125"/>
                <a:gd name="T26" fmla="*/ 489 w 37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2" h="125">
                  <a:moveTo>
                    <a:pt x="356" y="0"/>
                  </a:moveTo>
                  <a:lnTo>
                    <a:pt x="333" y="18"/>
                  </a:lnTo>
                  <a:lnTo>
                    <a:pt x="303" y="33"/>
                  </a:lnTo>
                  <a:lnTo>
                    <a:pt x="255" y="54"/>
                  </a:lnTo>
                  <a:lnTo>
                    <a:pt x="226" y="66"/>
                  </a:lnTo>
                  <a:lnTo>
                    <a:pt x="169" y="73"/>
                  </a:lnTo>
                  <a:lnTo>
                    <a:pt x="65" y="105"/>
                  </a:lnTo>
                  <a:lnTo>
                    <a:pt x="36" y="109"/>
                  </a:lnTo>
                  <a:lnTo>
                    <a:pt x="0" y="124"/>
                  </a:lnTo>
                  <a:lnTo>
                    <a:pt x="330" y="44"/>
                  </a:lnTo>
                  <a:lnTo>
                    <a:pt x="362" y="58"/>
                  </a:lnTo>
                  <a:lnTo>
                    <a:pt x="371" y="47"/>
                  </a:lnTo>
                  <a:lnTo>
                    <a:pt x="371" y="36"/>
                  </a:lnTo>
                  <a:lnTo>
                    <a:pt x="356"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0" name="Freeform 116"/>
            <p:cNvSpPr>
              <a:spLocks/>
            </p:cNvSpPr>
            <p:nvPr/>
          </p:nvSpPr>
          <p:spPr bwMode="auto">
            <a:xfrm>
              <a:off x="5517" y="2738"/>
              <a:ext cx="420" cy="180"/>
            </a:xfrm>
            <a:custGeom>
              <a:avLst/>
              <a:gdLst>
                <a:gd name="T0" fmla="*/ 466 w 359"/>
                <a:gd name="T1" fmla="*/ 0 h 159"/>
                <a:gd name="T2" fmla="*/ 449 w 359"/>
                <a:gd name="T3" fmla="*/ 26 h 159"/>
                <a:gd name="T4" fmla="*/ 413 w 359"/>
                <a:gd name="T5" fmla="*/ 43 h 159"/>
                <a:gd name="T6" fmla="*/ 370 w 359"/>
                <a:gd name="T7" fmla="*/ 70 h 159"/>
                <a:gd name="T8" fmla="*/ 332 w 359"/>
                <a:gd name="T9" fmla="*/ 93 h 159"/>
                <a:gd name="T10" fmla="*/ 292 w 359"/>
                <a:gd name="T11" fmla="*/ 110 h 159"/>
                <a:gd name="T12" fmla="*/ 252 w 359"/>
                <a:gd name="T13" fmla="*/ 128 h 159"/>
                <a:gd name="T14" fmla="*/ 212 w 359"/>
                <a:gd name="T15" fmla="*/ 142 h 159"/>
                <a:gd name="T16" fmla="*/ 172 w 359"/>
                <a:gd name="T17" fmla="*/ 154 h 159"/>
                <a:gd name="T18" fmla="*/ 108 w 359"/>
                <a:gd name="T19" fmla="*/ 166 h 159"/>
                <a:gd name="T20" fmla="*/ 0 w 359"/>
                <a:gd name="T21" fmla="*/ 203 h 159"/>
                <a:gd name="T22" fmla="*/ 73 w 359"/>
                <a:gd name="T23" fmla="*/ 194 h 159"/>
                <a:gd name="T24" fmla="*/ 168 w 359"/>
                <a:gd name="T25" fmla="*/ 172 h 159"/>
                <a:gd name="T26" fmla="*/ 233 w 359"/>
                <a:gd name="T27" fmla="*/ 157 h 159"/>
                <a:gd name="T28" fmla="*/ 297 w 359"/>
                <a:gd name="T29" fmla="*/ 142 h 159"/>
                <a:gd name="T30" fmla="*/ 349 w 359"/>
                <a:gd name="T31" fmla="*/ 123 h 159"/>
                <a:gd name="T32" fmla="*/ 401 w 359"/>
                <a:gd name="T33" fmla="*/ 101 h 159"/>
                <a:gd name="T34" fmla="*/ 490 w 359"/>
                <a:gd name="T35" fmla="*/ 52 h 159"/>
                <a:gd name="T36" fmla="*/ 490 w 359"/>
                <a:gd name="T37" fmla="*/ 31 h 159"/>
                <a:gd name="T38" fmla="*/ 466 w 359"/>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9" h="159">
                  <a:moveTo>
                    <a:pt x="340" y="0"/>
                  </a:moveTo>
                  <a:lnTo>
                    <a:pt x="328" y="20"/>
                  </a:lnTo>
                  <a:lnTo>
                    <a:pt x="302" y="34"/>
                  </a:lnTo>
                  <a:lnTo>
                    <a:pt x="270" y="55"/>
                  </a:lnTo>
                  <a:lnTo>
                    <a:pt x="243" y="72"/>
                  </a:lnTo>
                  <a:lnTo>
                    <a:pt x="214" y="86"/>
                  </a:lnTo>
                  <a:lnTo>
                    <a:pt x="184" y="100"/>
                  </a:lnTo>
                  <a:lnTo>
                    <a:pt x="155" y="110"/>
                  </a:lnTo>
                  <a:lnTo>
                    <a:pt x="126" y="120"/>
                  </a:lnTo>
                  <a:lnTo>
                    <a:pt x="79" y="130"/>
                  </a:lnTo>
                  <a:lnTo>
                    <a:pt x="0" y="158"/>
                  </a:lnTo>
                  <a:lnTo>
                    <a:pt x="53" y="151"/>
                  </a:lnTo>
                  <a:lnTo>
                    <a:pt x="123" y="134"/>
                  </a:lnTo>
                  <a:lnTo>
                    <a:pt x="170" y="123"/>
                  </a:lnTo>
                  <a:lnTo>
                    <a:pt x="217" y="110"/>
                  </a:lnTo>
                  <a:lnTo>
                    <a:pt x="255" y="96"/>
                  </a:lnTo>
                  <a:lnTo>
                    <a:pt x="293" y="79"/>
                  </a:lnTo>
                  <a:lnTo>
                    <a:pt x="358" y="41"/>
                  </a:lnTo>
                  <a:lnTo>
                    <a:pt x="358" y="24"/>
                  </a:lnTo>
                  <a:lnTo>
                    <a:pt x="34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1" name="Freeform 117"/>
            <p:cNvSpPr>
              <a:spLocks/>
            </p:cNvSpPr>
            <p:nvPr/>
          </p:nvSpPr>
          <p:spPr bwMode="auto">
            <a:xfrm>
              <a:off x="5525" y="2669"/>
              <a:ext cx="398" cy="199"/>
            </a:xfrm>
            <a:custGeom>
              <a:avLst/>
              <a:gdLst>
                <a:gd name="T0" fmla="*/ 419 w 340"/>
                <a:gd name="T1" fmla="*/ 0 h 176"/>
                <a:gd name="T2" fmla="*/ 363 w 340"/>
                <a:gd name="T3" fmla="*/ 28 h 176"/>
                <a:gd name="T4" fmla="*/ 0 w 340"/>
                <a:gd name="T5" fmla="*/ 224 h 176"/>
                <a:gd name="T6" fmla="*/ 163 w 340"/>
                <a:gd name="T7" fmla="*/ 167 h 176"/>
                <a:gd name="T8" fmla="*/ 240 w 340"/>
                <a:gd name="T9" fmla="*/ 135 h 176"/>
                <a:gd name="T10" fmla="*/ 297 w 340"/>
                <a:gd name="T11" fmla="*/ 111 h 176"/>
                <a:gd name="T12" fmla="*/ 343 w 340"/>
                <a:gd name="T13" fmla="*/ 79 h 176"/>
                <a:gd name="T14" fmla="*/ 371 w 340"/>
                <a:gd name="T15" fmla="*/ 60 h 176"/>
                <a:gd name="T16" fmla="*/ 391 w 340"/>
                <a:gd name="T17" fmla="*/ 37 h 176"/>
                <a:gd name="T18" fmla="*/ 465 w 340"/>
                <a:gd name="T19" fmla="*/ 9 h 176"/>
                <a:gd name="T20" fmla="*/ 444 w 340"/>
                <a:gd name="T21" fmla="*/ 6 h 176"/>
                <a:gd name="T22" fmla="*/ 419 w 340"/>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176">
                  <a:moveTo>
                    <a:pt x="306" y="0"/>
                  </a:moveTo>
                  <a:lnTo>
                    <a:pt x="265" y="22"/>
                  </a:lnTo>
                  <a:lnTo>
                    <a:pt x="0" y="175"/>
                  </a:lnTo>
                  <a:lnTo>
                    <a:pt x="119" y="131"/>
                  </a:lnTo>
                  <a:lnTo>
                    <a:pt x="175" y="105"/>
                  </a:lnTo>
                  <a:lnTo>
                    <a:pt x="217" y="87"/>
                  </a:lnTo>
                  <a:lnTo>
                    <a:pt x="250" y="62"/>
                  </a:lnTo>
                  <a:lnTo>
                    <a:pt x="271" y="47"/>
                  </a:lnTo>
                  <a:lnTo>
                    <a:pt x="285" y="29"/>
                  </a:lnTo>
                  <a:lnTo>
                    <a:pt x="339" y="7"/>
                  </a:lnTo>
                  <a:lnTo>
                    <a:pt x="324" y="4"/>
                  </a:lnTo>
                  <a:lnTo>
                    <a:pt x="30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2" name="Freeform 118"/>
            <p:cNvSpPr>
              <a:spLocks/>
            </p:cNvSpPr>
            <p:nvPr/>
          </p:nvSpPr>
          <p:spPr bwMode="auto">
            <a:xfrm>
              <a:off x="5664" y="2185"/>
              <a:ext cx="224" cy="387"/>
            </a:xfrm>
            <a:custGeom>
              <a:avLst/>
              <a:gdLst>
                <a:gd name="T0" fmla="*/ 177 w 191"/>
                <a:gd name="T1" fmla="*/ 0 h 343"/>
                <a:gd name="T2" fmla="*/ 150 w 191"/>
                <a:gd name="T3" fmla="*/ 73 h 343"/>
                <a:gd name="T4" fmla="*/ 150 w 191"/>
                <a:gd name="T5" fmla="*/ 121 h 343"/>
                <a:gd name="T6" fmla="*/ 113 w 191"/>
                <a:gd name="T7" fmla="*/ 186 h 343"/>
                <a:gd name="T8" fmla="*/ 47 w 191"/>
                <a:gd name="T9" fmla="*/ 212 h 343"/>
                <a:gd name="T10" fmla="*/ 47 w 191"/>
                <a:gd name="T11" fmla="*/ 240 h 343"/>
                <a:gd name="T12" fmla="*/ 9 w 191"/>
                <a:gd name="T13" fmla="*/ 288 h 343"/>
                <a:gd name="T14" fmla="*/ 0 w 191"/>
                <a:gd name="T15" fmla="*/ 370 h 343"/>
                <a:gd name="T16" fmla="*/ 19 w 191"/>
                <a:gd name="T17" fmla="*/ 407 h 343"/>
                <a:gd name="T18" fmla="*/ 74 w 191"/>
                <a:gd name="T19" fmla="*/ 426 h 343"/>
                <a:gd name="T20" fmla="*/ 168 w 191"/>
                <a:gd name="T21" fmla="*/ 436 h 343"/>
                <a:gd name="T22" fmla="*/ 196 w 191"/>
                <a:gd name="T23" fmla="*/ 417 h 343"/>
                <a:gd name="T24" fmla="*/ 242 w 191"/>
                <a:gd name="T25" fmla="*/ 379 h 343"/>
                <a:gd name="T26" fmla="*/ 242 w 191"/>
                <a:gd name="T27" fmla="*/ 353 h 343"/>
                <a:gd name="T28" fmla="*/ 262 w 191"/>
                <a:gd name="T29" fmla="*/ 297 h 343"/>
                <a:gd name="T30" fmla="*/ 262 w 191"/>
                <a:gd name="T31" fmla="*/ 278 h 343"/>
                <a:gd name="T32" fmla="*/ 177 w 191"/>
                <a:gd name="T33" fmla="*/ 0 h 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343">
                  <a:moveTo>
                    <a:pt x="129" y="0"/>
                  </a:moveTo>
                  <a:lnTo>
                    <a:pt x="109" y="58"/>
                  </a:lnTo>
                  <a:lnTo>
                    <a:pt x="109" y="95"/>
                  </a:lnTo>
                  <a:lnTo>
                    <a:pt x="82" y="146"/>
                  </a:lnTo>
                  <a:lnTo>
                    <a:pt x="34" y="167"/>
                  </a:lnTo>
                  <a:lnTo>
                    <a:pt x="34" y="189"/>
                  </a:lnTo>
                  <a:lnTo>
                    <a:pt x="7" y="226"/>
                  </a:lnTo>
                  <a:lnTo>
                    <a:pt x="0" y="291"/>
                  </a:lnTo>
                  <a:lnTo>
                    <a:pt x="14" y="320"/>
                  </a:lnTo>
                  <a:lnTo>
                    <a:pt x="54" y="335"/>
                  </a:lnTo>
                  <a:lnTo>
                    <a:pt x="122" y="342"/>
                  </a:lnTo>
                  <a:lnTo>
                    <a:pt x="142" y="328"/>
                  </a:lnTo>
                  <a:lnTo>
                    <a:pt x="176" y="298"/>
                  </a:lnTo>
                  <a:lnTo>
                    <a:pt x="176" y="277"/>
                  </a:lnTo>
                  <a:lnTo>
                    <a:pt x="190" y="233"/>
                  </a:lnTo>
                  <a:lnTo>
                    <a:pt x="190" y="218"/>
                  </a:lnTo>
                  <a:lnTo>
                    <a:pt x="12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3" name="Freeform 119"/>
            <p:cNvSpPr>
              <a:spLocks/>
            </p:cNvSpPr>
            <p:nvPr/>
          </p:nvSpPr>
          <p:spPr bwMode="auto">
            <a:xfrm>
              <a:off x="5504" y="2062"/>
              <a:ext cx="287" cy="404"/>
            </a:xfrm>
            <a:custGeom>
              <a:avLst/>
              <a:gdLst>
                <a:gd name="T0" fmla="*/ 286 w 245"/>
                <a:gd name="T1" fmla="*/ 0 h 358"/>
                <a:gd name="T2" fmla="*/ 246 w 245"/>
                <a:gd name="T3" fmla="*/ 65 h 358"/>
                <a:gd name="T4" fmla="*/ 219 w 245"/>
                <a:gd name="T5" fmla="*/ 82 h 358"/>
                <a:gd name="T6" fmla="*/ 179 w 245"/>
                <a:gd name="T7" fmla="*/ 102 h 358"/>
                <a:gd name="T8" fmla="*/ 97 w 245"/>
                <a:gd name="T9" fmla="*/ 130 h 358"/>
                <a:gd name="T10" fmla="*/ 74 w 245"/>
                <a:gd name="T11" fmla="*/ 158 h 358"/>
                <a:gd name="T12" fmla="*/ 49 w 245"/>
                <a:gd name="T13" fmla="*/ 167 h 358"/>
                <a:gd name="T14" fmla="*/ 25 w 245"/>
                <a:gd name="T15" fmla="*/ 249 h 358"/>
                <a:gd name="T16" fmla="*/ 25 w 245"/>
                <a:gd name="T17" fmla="*/ 343 h 358"/>
                <a:gd name="T18" fmla="*/ 0 w 245"/>
                <a:gd name="T19" fmla="*/ 351 h 358"/>
                <a:gd name="T20" fmla="*/ 25 w 245"/>
                <a:gd name="T21" fmla="*/ 407 h 358"/>
                <a:gd name="T22" fmla="*/ 97 w 245"/>
                <a:gd name="T23" fmla="*/ 436 h 358"/>
                <a:gd name="T24" fmla="*/ 105 w 245"/>
                <a:gd name="T25" fmla="*/ 455 h 358"/>
                <a:gd name="T26" fmla="*/ 130 w 245"/>
                <a:gd name="T27" fmla="*/ 398 h 358"/>
                <a:gd name="T28" fmla="*/ 155 w 245"/>
                <a:gd name="T29" fmla="*/ 306 h 358"/>
                <a:gd name="T30" fmla="*/ 197 w 245"/>
                <a:gd name="T31" fmla="*/ 269 h 358"/>
                <a:gd name="T32" fmla="*/ 235 w 245"/>
                <a:gd name="T33" fmla="*/ 240 h 358"/>
                <a:gd name="T34" fmla="*/ 269 w 245"/>
                <a:gd name="T35" fmla="*/ 176 h 358"/>
                <a:gd name="T36" fmla="*/ 335 w 245"/>
                <a:gd name="T37" fmla="*/ 73 h 358"/>
                <a:gd name="T38" fmla="*/ 335 w 245"/>
                <a:gd name="T39" fmla="*/ 73 h 358"/>
                <a:gd name="T40" fmla="*/ 286 w 245"/>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5" h="358">
                  <a:moveTo>
                    <a:pt x="208" y="0"/>
                  </a:moveTo>
                  <a:lnTo>
                    <a:pt x="179" y="51"/>
                  </a:lnTo>
                  <a:lnTo>
                    <a:pt x="160" y="65"/>
                  </a:lnTo>
                  <a:lnTo>
                    <a:pt x="131" y="80"/>
                  </a:lnTo>
                  <a:lnTo>
                    <a:pt x="71" y="102"/>
                  </a:lnTo>
                  <a:lnTo>
                    <a:pt x="54" y="124"/>
                  </a:lnTo>
                  <a:lnTo>
                    <a:pt x="36" y="131"/>
                  </a:lnTo>
                  <a:lnTo>
                    <a:pt x="18" y="196"/>
                  </a:lnTo>
                  <a:lnTo>
                    <a:pt x="18" y="269"/>
                  </a:lnTo>
                  <a:lnTo>
                    <a:pt x="0" y="276"/>
                  </a:lnTo>
                  <a:lnTo>
                    <a:pt x="18" y="320"/>
                  </a:lnTo>
                  <a:lnTo>
                    <a:pt x="71" y="342"/>
                  </a:lnTo>
                  <a:lnTo>
                    <a:pt x="77" y="357"/>
                  </a:lnTo>
                  <a:lnTo>
                    <a:pt x="95" y="313"/>
                  </a:lnTo>
                  <a:lnTo>
                    <a:pt x="113" y="240"/>
                  </a:lnTo>
                  <a:lnTo>
                    <a:pt x="143" y="211"/>
                  </a:lnTo>
                  <a:lnTo>
                    <a:pt x="172" y="189"/>
                  </a:lnTo>
                  <a:lnTo>
                    <a:pt x="196" y="138"/>
                  </a:lnTo>
                  <a:lnTo>
                    <a:pt x="244" y="58"/>
                  </a:lnTo>
                  <a:lnTo>
                    <a:pt x="2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4" name="Freeform 120"/>
            <p:cNvSpPr>
              <a:spLocks/>
            </p:cNvSpPr>
            <p:nvPr/>
          </p:nvSpPr>
          <p:spPr bwMode="auto">
            <a:xfrm>
              <a:off x="5573" y="2448"/>
              <a:ext cx="106" cy="100"/>
            </a:xfrm>
            <a:custGeom>
              <a:avLst/>
              <a:gdLst>
                <a:gd name="T0" fmla="*/ 114 w 91"/>
                <a:gd name="T1" fmla="*/ 0 h 88"/>
                <a:gd name="T2" fmla="*/ 49 w 91"/>
                <a:gd name="T3" fmla="*/ 0 h 88"/>
                <a:gd name="T4" fmla="*/ 16 w 91"/>
                <a:gd name="T5" fmla="*/ 38 h 88"/>
                <a:gd name="T6" fmla="*/ 0 w 91"/>
                <a:gd name="T7" fmla="*/ 113 h 88"/>
                <a:gd name="T8" fmla="*/ 65 w 91"/>
                <a:gd name="T9" fmla="*/ 113 h 88"/>
                <a:gd name="T10" fmla="*/ 122 w 91"/>
                <a:gd name="T11" fmla="*/ 113 h 88"/>
                <a:gd name="T12" fmla="*/ 122 w 91"/>
                <a:gd name="T13" fmla="*/ 103 h 88"/>
                <a:gd name="T14" fmla="*/ 114 w 91"/>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88">
                  <a:moveTo>
                    <a:pt x="84" y="0"/>
                  </a:moveTo>
                  <a:lnTo>
                    <a:pt x="36" y="0"/>
                  </a:lnTo>
                  <a:lnTo>
                    <a:pt x="12" y="29"/>
                  </a:lnTo>
                  <a:lnTo>
                    <a:pt x="0" y="87"/>
                  </a:lnTo>
                  <a:lnTo>
                    <a:pt x="48" y="87"/>
                  </a:lnTo>
                  <a:lnTo>
                    <a:pt x="90" y="87"/>
                  </a:lnTo>
                  <a:lnTo>
                    <a:pt x="90" y="80"/>
                  </a:lnTo>
                  <a:lnTo>
                    <a:pt x="8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5" name="Freeform 121"/>
            <p:cNvSpPr>
              <a:spLocks/>
            </p:cNvSpPr>
            <p:nvPr/>
          </p:nvSpPr>
          <p:spPr bwMode="auto">
            <a:xfrm>
              <a:off x="5372" y="2649"/>
              <a:ext cx="433" cy="210"/>
            </a:xfrm>
            <a:custGeom>
              <a:avLst/>
              <a:gdLst>
                <a:gd name="T0" fmla="*/ 506 w 370"/>
                <a:gd name="T1" fmla="*/ 0 h 186"/>
                <a:gd name="T2" fmla="*/ 444 w 370"/>
                <a:gd name="T3" fmla="*/ 0 h 186"/>
                <a:gd name="T4" fmla="*/ 387 w 370"/>
                <a:gd name="T5" fmla="*/ 21 h 186"/>
                <a:gd name="T6" fmla="*/ 343 w 370"/>
                <a:gd name="T7" fmla="*/ 49 h 186"/>
                <a:gd name="T8" fmla="*/ 276 w 370"/>
                <a:gd name="T9" fmla="*/ 93 h 186"/>
                <a:gd name="T10" fmla="*/ 217 w 370"/>
                <a:gd name="T11" fmla="*/ 120 h 186"/>
                <a:gd name="T12" fmla="*/ 123 w 370"/>
                <a:gd name="T13" fmla="*/ 177 h 186"/>
                <a:gd name="T14" fmla="*/ 41 w 370"/>
                <a:gd name="T15" fmla="*/ 218 h 186"/>
                <a:gd name="T16" fmla="*/ 0 w 370"/>
                <a:gd name="T17" fmla="*/ 236 h 186"/>
                <a:gd name="T18" fmla="*/ 118 w 370"/>
                <a:gd name="T19" fmla="*/ 221 h 186"/>
                <a:gd name="T20" fmla="*/ 266 w 370"/>
                <a:gd name="T21" fmla="*/ 141 h 186"/>
                <a:gd name="T22" fmla="*/ 266 w 370"/>
                <a:gd name="T23" fmla="*/ 141 h 186"/>
                <a:gd name="T24" fmla="*/ 506 w 370"/>
                <a:gd name="T25" fmla="*/ 0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0" h="186">
                  <a:moveTo>
                    <a:pt x="369" y="0"/>
                  </a:moveTo>
                  <a:lnTo>
                    <a:pt x="324" y="0"/>
                  </a:lnTo>
                  <a:lnTo>
                    <a:pt x="283" y="17"/>
                  </a:lnTo>
                  <a:lnTo>
                    <a:pt x="250" y="38"/>
                  </a:lnTo>
                  <a:lnTo>
                    <a:pt x="202" y="73"/>
                  </a:lnTo>
                  <a:lnTo>
                    <a:pt x="158" y="94"/>
                  </a:lnTo>
                  <a:lnTo>
                    <a:pt x="90" y="139"/>
                  </a:lnTo>
                  <a:lnTo>
                    <a:pt x="30" y="171"/>
                  </a:lnTo>
                  <a:lnTo>
                    <a:pt x="0" y="185"/>
                  </a:lnTo>
                  <a:lnTo>
                    <a:pt x="86" y="174"/>
                  </a:lnTo>
                  <a:lnTo>
                    <a:pt x="194" y="111"/>
                  </a:lnTo>
                  <a:lnTo>
                    <a:pt x="36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6" name="Freeform 122"/>
            <p:cNvSpPr>
              <a:spLocks/>
            </p:cNvSpPr>
            <p:nvPr/>
          </p:nvSpPr>
          <p:spPr bwMode="auto">
            <a:xfrm>
              <a:off x="5294" y="2636"/>
              <a:ext cx="404" cy="200"/>
            </a:xfrm>
            <a:custGeom>
              <a:avLst/>
              <a:gdLst>
                <a:gd name="T0" fmla="*/ 451 w 345"/>
                <a:gd name="T1" fmla="*/ 0 h 178"/>
                <a:gd name="T2" fmla="*/ 431 w 345"/>
                <a:gd name="T3" fmla="*/ 0 h 178"/>
                <a:gd name="T4" fmla="*/ 376 w 345"/>
                <a:gd name="T5" fmla="*/ 3 h 178"/>
                <a:gd name="T6" fmla="*/ 260 w 345"/>
                <a:gd name="T7" fmla="*/ 49 h 178"/>
                <a:gd name="T8" fmla="*/ 196 w 345"/>
                <a:gd name="T9" fmla="*/ 88 h 178"/>
                <a:gd name="T10" fmla="*/ 0 w 345"/>
                <a:gd name="T11" fmla="*/ 224 h 178"/>
                <a:gd name="T12" fmla="*/ 117 w 345"/>
                <a:gd name="T13" fmla="*/ 182 h 178"/>
                <a:gd name="T14" fmla="*/ 200 w 345"/>
                <a:gd name="T15" fmla="*/ 143 h 178"/>
                <a:gd name="T16" fmla="*/ 391 w 345"/>
                <a:gd name="T17" fmla="*/ 34 h 178"/>
                <a:gd name="T18" fmla="*/ 472 w 345"/>
                <a:gd name="T19" fmla="*/ 11 h 178"/>
                <a:gd name="T20" fmla="*/ 447 w 345"/>
                <a:gd name="T21" fmla="*/ 8 h 178"/>
                <a:gd name="T22" fmla="*/ 447 w 345"/>
                <a:gd name="T23" fmla="*/ 8 h 178"/>
                <a:gd name="T24" fmla="*/ 451 w 345"/>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5" h="178">
                  <a:moveTo>
                    <a:pt x="329" y="0"/>
                  </a:moveTo>
                  <a:lnTo>
                    <a:pt x="314" y="0"/>
                  </a:lnTo>
                  <a:lnTo>
                    <a:pt x="274" y="3"/>
                  </a:lnTo>
                  <a:lnTo>
                    <a:pt x="190" y="39"/>
                  </a:lnTo>
                  <a:lnTo>
                    <a:pt x="143" y="69"/>
                  </a:lnTo>
                  <a:lnTo>
                    <a:pt x="0" y="177"/>
                  </a:lnTo>
                  <a:lnTo>
                    <a:pt x="85" y="144"/>
                  </a:lnTo>
                  <a:lnTo>
                    <a:pt x="146" y="113"/>
                  </a:lnTo>
                  <a:lnTo>
                    <a:pt x="285" y="27"/>
                  </a:lnTo>
                  <a:lnTo>
                    <a:pt x="344" y="9"/>
                  </a:lnTo>
                  <a:lnTo>
                    <a:pt x="326" y="6"/>
                  </a:lnTo>
                  <a:lnTo>
                    <a:pt x="329"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7" name="Freeform 123"/>
            <p:cNvSpPr>
              <a:spLocks/>
            </p:cNvSpPr>
            <p:nvPr/>
          </p:nvSpPr>
          <p:spPr bwMode="auto">
            <a:xfrm>
              <a:off x="4085" y="3047"/>
              <a:ext cx="565" cy="257"/>
            </a:xfrm>
            <a:custGeom>
              <a:avLst/>
              <a:gdLst>
                <a:gd name="T0" fmla="*/ 368 w 482"/>
                <a:gd name="T1" fmla="*/ 94 h 227"/>
                <a:gd name="T2" fmla="*/ 286 w 482"/>
                <a:gd name="T3" fmla="*/ 46 h 227"/>
                <a:gd name="T4" fmla="*/ 213 w 482"/>
                <a:gd name="T5" fmla="*/ 19 h 227"/>
                <a:gd name="T6" fmla="*/ 97 w 482"/>
                <a:gd name="T7" fmla="*/ 0 h 227"/>
                <a:gd name="T8" fmla="*/ 66 w 482"/>
                <a:gd name="T9" fmla="*/ 0 h 227"/>
                <a:gd name="T10" fmla="*/ 8 w 482"/>
                <a:gd name="T11" fmla="*/ 19 h 227"/>
                <a:gd name="T12" fmla="*/ 0 w 482"/>
                <a:gd name="T13" fmla="*/ 75 h 227"/>
                <a:gd name="T14" fmla="*/ 41 w 482"/>
                <a:gd name="T15" fmla="*/ 122 h 227"/>
                <a:gd name="T16" fmla="*/ 105 w 482"/>
                <a:gd name="T17" fmla="*/ 168 h 227"/>
                <a:gd name="T18" fmla="*/ 213 w 482"/>
                <a:gd name="T19" fmla="*/ 205 h 227"/>
                <a:gd name="T20" fmla="*/ 270 w 482"/>
                <a:gd name="T21" fmla="*/ 223 h 227"/>
                <a:gd name="T22" fmla="*/ 352 w 482"/>
                <a:gd name="T23" fmla="*/ 262 h 227"/>
                <a:gd name="T24" fmla="*/ 433 w 482"/>
                <a:gd name="T25" fmla="*/ 290 h 227"/>
                <a:gd name="T26" fmla="*/ 530 w 482"/>
                <a:gd name="T27" fmla="*/ 290 h 227"/>
                <a:gd name="T28" fmla="*/ 572 w 482"/>
                <a:gd name="T29" fmla="*/ 290 h 227"/>
                <a:gd name="T30" fmla="*/ 620 w 482"/>
                <a:gd name="T31" fmla="*/ 262 h 227"/>
                <a:gd name="T32" fmla="*/ 661 w 482"/>
                <a:gd name="T33" fmla="*/ 215 h 227"/>
                <a:gd name="T34" fmla="*/ 661 w 482"/>
                <a:gd name="T35" fmla="*/ 159 h 227"/>
                <a:gd name="T36" fmla="*/ 628 w 482"/>
                <a:gd name="T37" fmla="*/ 122 h 227"/>
                <a:gd name="T38" fmla="*/ 604 w 482"/>
                <a:gd name="T39" fmla="*/ 122 h 227"/>
                <a:gd name="T40" fmla="*/ 368 w 482"/>
                <a:gd name="T41" fmla="*/ 94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2" h="227">
                  <a:moveTo>
                    <a:pt x="268" y="73"/>
                  </a:moveTo>
                  <a:lnTo>
                    <a:pt x="208" y="36"/>
                  </a:lnTo>
                  <a:lnTo>
                    <a:pt x="155" y="15"/>
                  </a:lnTo>
                  <a:lnTo>
                    <a:pt x="71" y="0"/>
                  </a:lnTo>
                  <a:lnTo>
                    <a:pt x="48" y="0"/>
                  </a:lnTo>
                  <a:lnTo>
                    <a:pt x="6" y="15"/>
                  </a:lnTo>
                  <a:lnTo>
                    <a:pt x="0" y="58"/>
                  </a:lnTo>
                  <a:lnTo>
                    <a:pt x="30" y="95"/>
                  </a:lnTo>
                  <a:lnTo>
                    <a:pt x="77" y="131"/>
                  </a:lnTo>
                  <a:lnTo>
                    <a:pt x="155" y="160"/>
                  </a:lnTo>
                  <a:lnTo>
                    <a:pt x="196" y="174"/>
                  </a:lnTo>
                  <a:lnTo>
                    <a:pt x="256" y="204"/>
                  </a:lnTo>
                  <a:lnTo>
                    <a:pt x="315" y="226"/>
                  </a:lnTo>
                  <a:lnTo>
                    <a:pt x="386" y="226"/>
                  </a:lnTo>
                  <a:lnTo>
                    <a:pt x="416" y="226"/>
                  </a:lnTo>
                  <a:lnTo>
                    <a:pt x="451" y="204"/>
                  </a:lnTo>
                  <a:lnTo>
                    <a:pt x="481" y="168"/>
                  </a:lnTo>
                  <a:lnTo>
                    <a:pt x="481" y="124"/>
                  </a:lnTo>
                  <a:lnTo>
                    <a:pt x="457" y="95"/>
                  </a:lnTo>
                  <a:lnTo>
                    <a:pt x="439" y="95"/>
                  </a:lnTo>
                  <a:lnTo>
                    <a:pt x="268" y="7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8" name="Freeform 124"/>
            <p:cNvSpPr>
              <a:spLocks/>
            </p:cNvSpPr>
            <p:nvPr/>
          </p:nvSpPr>
          <p:spPr bwMode="auto">
            <a:xfrm>
              <a:off x="4733" y="2883"/>
              <a:ext cx="417" cy="355"/>
            </a:xfrm>
            <a:custGeom>
              <a:avLst/>
              <a:gdLst>
                <a:gd name="T0" fmla="*/ 412 w 357"/>
                <a:gd name="T1" fmla="*/ 10 h 315"/>
                <a:gd name="T2" fmla="*/ 348 w 357"/>
                <a:gd name="T3" fmla="*/ 0 h 315"/>
                <a:gd name="T4" fmla="*/ 292 w 357"/>
                <a:gd name="T5" fmla="*/ 38 h 315"/>
                <a:gd name="T6" fmla="*/ 259 w 357"/>
                <a:gd name="T7" fmla="*/ 83 h 315"/>
                <a:gd name="T8" fmla="*/ 227 w 357"/>
                <a:gd name="T9" fmla="*/ 149 h 315"/>
                <a:gd name="T10" fmla="*/ 202 w 357"/>
                <a:gd name="T11" fmla="*/ 168 h 315"/>
                <a:gd name="T12" fmla="*/ 153 w 357"/>
                <a:gd name="T13" fmla="*/ 213 h 315"/>
                <a:gd name="T14" fmla="*/ 113 w 357"/>
                <a:gd name="T15" fmla="*/ 231 h 315"/>
                <a:gd name="T16" fmla="*/ 64 w 357"/>
                <a:gd name="T17" fmla="*/ 323 h 315"/>
                <a:gd name="T18" fmla="*/ 0 w 357"/>
                <a:gd name="T19" fmla="*/ 389 h 315"/>
                <a:gd name="T20" fmla="*/ 23 w 357"/>
                <a:gd name="T21" fmla="*/ 399 h 315"/>
                <a:gd name="T22" fmla="*/ 218 w 357"/>
                <a:gd name="T23" fmla="*/ 278 h 315"/>
                <a:gd name="T24" fmla="*/ 259 w 357"/>
                <a:gd name="T25" fmla="*/ 231 h 315"/>
                <a:gd name="T26" fmla="*/ 300 w 357"/>
                <a:gd name="T27" fmla="*/ 158 h 315"/>
                <a:gd name="T28" fmla="*/ 356 w 357"/>
                <a:gd name="T29" fmla="*/ 121 h 315"/>
                <a:gd name="T30" fmla="*/ 453 w 357"/>
                <a:gd name="T31" fmla="*/ 38 h 315"/>
                <a:gd name="T32" fmla="*/ 486 w 357"/>
                <a:gd name="T33" fmla="*/ 10 h 315"/>
                <a:gd name="T34" fmla="*/ 486 w 357"/>
                <a:gd name="T35" fmla="*/ 10 h 315"/>
                <a:gd name="T36" fmla="*/ 412 w 357"/>
                <a:gd name="T37" fmla="*/ 10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7" h="315">
                  <a:moveTo>
                    <a:pt x="302" y="8"/>
                  </a:moveTo>
                  <a:lnTo>
                    <a:pt x="255" y="0"/>
                  </a:lnTo>
                  <a:lnTo>
                    <a:pt x="214" y="30"/>
                  </a:lnTo>
                  <a:lnTo>
                    <a:pt x="190" y="66"/>
                  </a:lnTo>
                  <a:lnTo>
                    <a:pt x="166" y="117"/>
                  </a:lnTo>
                  <a:lnTo>
                    <a:pt x="148" y="132"/>
                  </a:lnTo>
                  <a:lnTo>
                    <a:pt x="112" y="168"/>
                  </a:lnTo>
                  <a:lnTo>
                    <a:pt x="83" y="182"/>
                  </a:lnTo>
                  <a:lnTo>
                    <a:pt x="47" y="255"/>
                  </a:lnTo>
                  <a:lnTo>
                    <a:pt x="0" y="306"/>
                  </a:lnTo>
                  <a:lnTo>
                    <a:pt x="17" y="314"/>
                  </a:lnTo>
                  <a:lnTo>
                    <a:pt x="160" y="219"/>
                  </a:lnTo>
                  <a:lnTo>
                    <a:pt x="190" y="182"/>
                  </a:lnTo>
                  <a:lnTo>
                    <a:pt x="220" y="124"/>
                  </a:lnTo>
                  <a:lnTo>
                    <a:pt x="261" y="95"/>
                  </a:lnTo>
                  <a:lnTo>
                    <a:pt x="332" y="30"/>
                  </a:lnTo>
                  <a:lnTo>
                    <a:pt x="356" y="8"/>
                  </a:lnTo>
                  <a:lnTo>
                    <a:pt x="302"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29" name="Freeform 125"/>
            <p:cNvSpPr>
              <a:spLocks/>
            </p:cNvSpPr>
            <p:nvPr/>
          </p:nvSpPr>
          <p:spPr bwMode="auto">
            <a:xfrm>
              <a:off x="4119" y="2279"/>
              <a:ext cx="966" cy="503"/>
            </a:xfrm>
            <a:custGeom>
              <a:avLst/>
              <a:gdLst>
                <a:gd name="T0" fmla="*/ 760 w 825"/>
                <a:gd name="T1" fmla="*/ 153 h 446"/>
                <a:gd name="T2" fmla="*/ 674 w 825"/>
                <a:gd name="T3" fmla="*/ 182 h 446"/>
                <a:gd name="T4" fmla="*/ 603 w 825"/>
                <a:gd name="T5" fmla="*/ 217 h 446"/>
                <a:gd name="T6" fmla="*/ 502 w 825"/>
                <a:gd name="T7" fmla="*/ 250 h 446"/>
                <a:gd name="T8" fmla="*/ 407 w 825"/>
                <a:gd name="T9" fmla="*/ 310 h 446"/>
                <a:gd name="T10" fmla="*/ 313 w 825"/>
                <a:gd name="T11" fmla="*/ 337 h 446"/>
                <a:gd name="T12" fmla="*/ 203 w 825"/>
                <a:gd name="T13" fmla="*/ 347 h 446"/>
                <a:gd name="T14" fmla="*/ 139 w 825"/>
                <a:gd name="T15" fmla="*/ 398 h 446"/>
                <a:gd name="T16" fmla="*/ 15 w 825"/>
                <a:gd name="T17" fmla="*/ 450 h 446"/>
                <a:gd name="T18" fmla="*/ 0 w 825"/>
                <a:gd name="T19" fmla="*/ 518 h 446"/>
                <a:gd name="T20" fmla="*/ 1 w 825"/>
                <a:gd name="T21" fmla="*/ 566 h 446"/>
                <a:gd name="T22" fmla="*/ 96 w 825"/>
                <a:gd name="T23" fmla="*/ 565 h 446"/>
                <a:gd name="T24" fmla="*/ 198 w 825"/>
                <a:gd name="T25" fmla="*/ 521 h 446"/>
                <a:gd name="T26" fmla="*/ 283 w 825"/>
                <a:gd name="T27" fmla="*/ 504 h 446"/>
                <a:gd name="T28" fmla="*/ 340 w 825"/>
                <a:gd name="T29" fmla="*/ 502 h 446"/>
                <a:gd name="T30" fmla="*/ 395 w 825"/>
                <a:gd name="T31" fmla="*/ 501 h 446"/>
                <a:gd name="T32" fmla="*/ 473 w 825"/>
                <a:gd name="T33" fmla="*/ 458 h 446"/>
                <a:gd name="T34" fmla="*/ 527 w 825"/>
                <a:gd name="T35" fmla="*/ 399 h 446"/>
                <a:gd name="T36" fmla="*/ 567 w 825"/>
                <a:gd name="T37" fmla="*/ 381 h 446"/>
                <a:gd name="T38" fmla="*/ 621 w 825"/>
                <a:gd name="T39" fmla="*/ 380 h 446"/>
                <a:gd name="T40" fmla="*/ 732 w 825"/>
                <a:gd name="T41" fmla="*/ 346 h 446"/>
                <a:gd name="T42" fmla="*/ 770 w 825"/>
                <a:gd name="T43" fmla="*/ 297 h 446"/>
                <a:gd name="T44" fmla="*/ 801 w 825"/>
                <a:gd name="T45" fmla="*/ 253 h 446"/>
                <a:gd name="T46" fmla="*/ 809 w 825"/>
                <a:gd name="T47" fmla="*/ 253 h 446"/>
                <a:gd name="T48" fmla="*/ 856 w 825"/>
                <a:gd name="T49" fmla="*/ 237 h 446"/>
                <a:gd name="T50" fmla="*/ 927 w 825"/>
                <a:gd name="T51" fmla="*/ 218 h 446"/>
                <a:gd name="T52" fmla="*/ 989 w 825"/>
                <a:gd name="T53" fmla="*/ 192 h 446"/>
                <a:gd name="T54" fmla="*/ 1005 w 825"/>
                <a:gd name="T55" fmla="*/ 159 h 446"/>
                <a:gd name="T56" fmla="*/ 981 w 825"/>
                <a:gd name="T57" fmla="*/ 126 h 446"/>
                <a:gd name="T58" fmla="*/ 1035 w 825"/>
                <a:gd name="T59" fmla="*/ 91 h 446"/>
                <a:gd name="T60" fmla="*/ 1130 w 825"/>
                <a:gd name="T61" fmla="*/ 81 h 446"/>
                <a:gd name="T62" fmla="*/ 1114 w 825"/>
                <a:gd name="T63" fmla="*/ 24 h 446"/>
                <a:gd name="T64" fmla="*/ 1074 w 825"/>
                <a:gd name="T65" fmla="*/ 0 h 446"/>
                <a:gd name="T66" fmla="*/ 1042 w 825"/>
                <a:gd name="T67" fmla="*/ 0 h 446"/>
                <a:gd name="T68" fmla="*/ 995 w 825"/>
                <a:gd name="T69" fmla="*/ 18 h 446"/>
                <a:gd name="T70" fmla="*/ 924 w 825"/>
                <a:gd name="T71" fmla="*/ 52 h 446"/>
                <a:gd name="T72" fmla="*/ 869 w 825"/>
                <a:gd name="T73" fmla="*/ 78 h 446"/>
                <a:gd name="T74" fmla="*/ 863 w 825"/>
                <a:gd name="T75" fmla="*/ 103 h 446"/>
                <a:gd name="T76" fmla="*/ 760 w 825"/>
                <a:gd name="T77" fmla="*/ 153 h 4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5" h="446">
                  <a:moveTo>
                    <a:pt x="554" y="121"/>
                  </a:moveTo>
                  <a:lnTo>
                    <a:pt x="492" y="143"/>
                  </a:lnTo>
                  <a:lnTo>
                    <a:pt x="440" y="170"/>
                  </a:lnTo>
                  <a:lnTo>
                    <a:pt x="366" y="197"/>
                  </a:lnTo>
                  <a:lnTo>
                    <a:pt x="297" y="244"/>
                  </a:lnTo>
                  <a:lnTo>
                    <a:pt x="228" y="265"/>
                  </a:lnTo>
                  <a:lnTo>
                    <a:pt x="148" y="273"/>
                  </a:lnTo>
                  <a:lnTo>
                    <a:pt x="102" y="313"/>
                  </a:lnTo>
                  <a:lnTo>
                    <a:pt x="11" y="354"/>
                  </a:lnTo>
                  <a:lnTo>
                    <a:pt x="0" y="407"/>
                  </a:lnTo>
                  <a:lnTo>
                    <a:pt x="1" y="445"/>
                  </a:lnTo>
                  <a:lnTo>
                    <a:pt x="70" y="444"/>
                  </a:lnTo>
                  <a:lnTo>
                    <a:pt x="144" y="410"/>
                  </a:lnTo>
                  <a:lnTo>
                    <a:pt x="207" y="396"/>
                  </a:lnTo>
                  <a:lnTo>
                    <a:pt x="248" y="395"/>
                  </a:lnTo>
                  <a:lnTo>
                    <a:pt x="288" y="394"/>
                  </a:lnTo>
                  <a:lnTo>
                    <a:pt x="345" y="360"/>
                  </a:lnTo>
                  <a:lnTo>
                    <a:pt x="384" y="314"/>
                  </a:lnTo>
                  <a:lnTo>
                    <a:pt x="413" y="300"/>
                  </a:lnTo>
                  <a:lnTo>
                    <a:pt x="453" y="299"/>
                  </a:lnTo>
                  <a:lnTo>
                    <a:pt x="534" y="272"/>
                  </a:lnTo>
                  <a:lnTo>
                    <a:pt x="562" y="233"/>
                  </a:lnTo>
                  <a:lnTo>
                    <a:pt x="584" y="199"/>
                  </a:lnTo>
                  <a:lnTo>
                    <a:pt x="590" y="199"/>
                  </a:lnTo>
                  <a:lnTo>
                    <a:pt x="624" y="186"/>
                  </a:lnTo>
                  <a:lnTo>
                    <a:pt x="676" y="171"/>
                  </a:lnTo>
                  <a:lnTo>
                    <a:pt x="722" y="151"/>
                  </a:lnTo>
                  <a:lnTo>
                    <a:pt x="733" y="125"/>
                  </a:lnTo>
                  <a:lnTo>
                    <a:pt x="716" y="99"/>
                  </a:lnTo>
                  <a:lnTo>
                    <a:pt x="755" y="72"/>
                  </a:lnTo>
                  <a:lnTo>
                    <a:pt x="824" y="64"/>
                  </a:lnTo>
                  <a:lnTo>
                    <a:pt x="812" y="19"/>
                  </a:lnTo>
                  <a:lnTo>
                    <a:pt x="783" y="0"/>
                  </a:lnTo>
                  <a:lnTo>
                    <a:pt x="760" y="0"/>
                  </a:lnTo>
                  <a:lnTo>
                    <a:pt x="726" y="14"/>
                  </a:lnTo>
                  <a:lnTo>
                    <a:pt x="674" y="41"/>
                  </a:lnTo>
                  <a:lnTo>
                    <a:pt x="634" y="61"/>
                  </a:lnTo>
                  <a:lnTo>
                    <a:pt x="629" y="81"/>
                  </a:lnTo>
                  <a:lnTo>
                    <a:pt x="554" y="12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0" name="Freeform 126"/>
            <p:cNvSpPr>
              <a:spLocks/>
            </p:cNvSpPr>
            <p:nvPr/>
          </p:nvSpPr>
          <p:spPr bwMode="auto">
            <a:xfrm>
              <a:off x="5024" y="2341"/>
              <a:ext cx="204" cy="256"/>
            </a:xfrm>
            <a:custGeom>
              <a:avLst/>
              <a:gdLst>
                <a:gd name="T0" fmla="*/ 64 w 174"/>
                <a:gd name="T1" fmla="*/ 0 h 227"/>
                <a:gd name="T2" fmla="*/ 25 w 174"/>
                <a:gd name="T3" fmla="*/ 28 h 227"/>
                <a:gd name="T4" fmla="*/ 33 w 174"/>
                <a:gd name="T5" fmla="*/ 56 h 227"/>
                <a:gd name="T6" fmla="*/ 8 w 174"/>
                <a:gd name="T7" fmla="*/ 37 h 227"/>
                <a:gd name="T8" fmla="*/ 25 w 174"/>
                <a:gd name="T9" fmla="*/ 73 h 227"/>
                <a:gd name="T10" fmla="*/ 33 w 174"/>
                <a:gd name="T11" fmla="*/ 140 h 227"/>
                <a:gd name="T12" fmla="*/ 0 w 174"/>
                <a:gd name="T13" fmla="*/ 222 h 227"/>
                <a:gd name="T14" fmla="*/ 0 w 174"/>
                <a:gd name="T15" fmla="*/ 241 h 227"/>
                <a:gd name="T16" fmla="*/ 33 w 174"/>
                <a:gd name="T17" fmla="*/ 288 h 227"/>
                <a:gd name="T18" fmla="*/ 41 w 174"/>
                <a:gd name="T19" fmla="*/ 288 h 227"/>
                <a:gd name="T20" fmla="*/ 81 w 174"/>
                <a:gd name="T21" fmla="*/ 288 h 227"/>
                <a:gd name="T22" fmla="*/ 130 w 174"/>
                <a:gd name="T23" fmla="*/ 231 h 227"/>
                <a:gd name="T24" fmla="*/ 181 w 174"/>
                <a:gd name="T25" fmla="*/ 195 h 227"/>
                <a:gd name="T26" fmla="*/ 222 w 174"/>
                <a:gd name="T27" fmla="*/ 167 h 227"/>
                <a:gd name="T28" fmla="*/ 238 w 174"/>
                <a:gd name="T29" fmla="*/ 149 h 227"/>
                <a:gd name="T30" fmla="*/ 238 w 174"/>
                <a:gd name="T31" fmla="*/ 101 h 227"/>
                <a:gd name="T32" fmla="*/ 213 w 174"/>
                <a:gd name="T33" fmla="*/ 83 h 227"/>
                <a:gd name="T34" fmla="*/ 189 w 174"/>
                <a:gd name="T35" fmla="*/ 73 h 227"/>
                <a:gd name="T36" fmla="*/ 155 w 174"/>
                <a:gd name="T37" fmla="*/ 56 h 227"/>
                <a:gd name="T38" fmla="*/ 122 w 174"/>
                <a:gd name="T39" fmla="*/ 46 h 227"/>
                <a:gd name="T40" fmla="*/ 122 w 174"/>
                <a:gd name="T41" fmla="*/ 46 h 227"/>
                <a:gd name="T42" fmla="*/ 64 w 174"/>
                <a:gd name="T43" fmla="*/ 0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227">
                  <a:moveTo>
                    <a:pt x="47" y="0"/>
                  </a:moveTo>
                  <a:lnTo>
                    <a:pt x="18" y="22"/>
                  </a:lnTo>
                  <a:lnTo>
                    <a:pt x="24" y="44"/>
                  </a:lnTo>
                  <a:lnTo>
                    <a:pt x="6" y="29"/>
                  </a:lnTo>
                  <a:lnTo>
                    <a:pt x="18" y="58"/>
                  </a:lnTo>
                  <a:lnTo>
                    <a:pt x="24" y="110"/>
                  </a:lnTo>
                  <a:lnTo>
                    <a:pt x="0" y="175"/>
                  </a:lnTo>
                  <a:lnTo>
                    <a:pt x="0" y="190"/>
                  </a:lnTo>
                  <a:lnTo>
                    <a:pt x="24" y="226"/>
                  </a:lnTo>
                  <a:lnTo>
                    <a:pt x="30" y="226"/>
                  </a:lnTo>
                  <a:lnTo>
                    <a:pt x="59" y="226"/>
                  </a:lnTo>
                  <a:lnTo>
                    <a:pt x="95" y="182"/>
                  </a:lnTo>
                  <a:lnTo>
                    <a:pt x="131" y="153"/>
                  </a:lnTo>
                  <a:lnTo>
                    <a:pt x="161" y="131"/>
                  </a:lnTo>
                  <a:lnTo>
                    <a:pt x="173" y="117"/>
                  </a:lnTo>
                  <a:lnTo>
                    <a:pt x="173" y="80"/>
                  </a:lnTo>
                  <a:lnTo>
                    <a:pt x="155" y="66"/>
                  </a:lnTo>
                  <a:lnTo>
                    <a:pt x="137" y="58"/>
                  </a:lnTo>
                  <a:lnTo>
                    <a:pt x="113" y="44"/>
                  </a:lnTo>
                  <a:lnTo>
                    <a:pt x="89" y="36"/>
                  </a:lnTo>
                  <a:lnTo>
                    <a:pt x="4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1" name="Freeform 127"/>
            <p:cNvSpPr>
              <a:spLocks/>
            </p:cNvSpPr>
            <p:nvPr/>
          </p:nvSpPr>
          <p:spPr bwMode="auto">
            <a:xfrm>
              <a:off x="4655" y="2498"/>
              <a:ext cx="523" cy="296"/>
            </a:xfrm>
            <a:custGeom>
              <a:avLst/>
              <a:gdLst>
                <a:gd name="T0" fmla="*/ 432 w 447"/>
                <a:gd name="T1" fmla="*/ 0 h 262"/>
                <a:gd name="T2" fmla="*/ 406 w 447"/>
                <a:gd name="T3" fmla="*/ 27 h 262"/>
                <a:gd name="T4" fmla="*/ 301 w 447"/>
                <a:gd name="T5" fmla="*/ 55 h 262"/>
                <a:gd name="T6" fmla="*/ 235 w 447"/>
                <a:gd name="T7" fmla="*/ 93 h 262"/>
                <a:gd name="T8" fmla="*/ 187 w 447"/>
                <a:gd name="T9" fmla="*/ 148 h 262"/>
                <a:gd name="T10" fmla="*/ 171 w 447"/>
                <a:gd name="T11" fmla="*/ 148 h 262"/>
                <a:gd name="T12" fmla="*/ 90 w 447"/>
                <a:gd name="T13" fmla="*/ 223 h 262"/>
                <a:gd name="T14" fmla="*/ 0 w 447"/>
                <a:gd name="T15" fmla="*/ 242 h 262"/>
                <a:gd name="T16" fmla="*/ 0 w 447"/>
                <a:gd name="T17" fmla="*/ 287 h 262"/>
                <a:gd name="T18" fmla="*/ 106 w 447"/>
                <a:gd name="T19" fmla="*/ 333 h 262"/>
                <a:gd name="T20" fmla="*/ 138 w 447"/>
                <a:gd name="T21" fmla="*/ 333 h 262"/>
                <a:gd name="T22" fmla="*/ 163 w 447"/>
                <a:gd name="T23" fmla="*/ 259 h 262"/>
                <a:gd name="T24" fmla="*/ 227 w 447"/>
                <a:gd name="T25" fmla="*/ 230 h 262"/>
                <a:gd name="T26" fmla="*/ 317 w 447"/>
                <a:gd name="T27" fmla="*/ 203 h 262"/>
                <a:gd name="T28" fmla="*/ 384 w 447"/>
                <a:gd name="T29" fmla="*/ 166 h 262"/>
                <a:gd name="T30" fmla="*/ 464 w 447"/>
                <a:gd name="T31" fmla="*/ 139 h 262"/>
                <a:gd name="T32" fmla="*/ 504 w 447"/>
                <a:gd name="T33" fmla="*/ 120 h 262"/>
                <a:gd name="T34" fmla="*/ 537 w 447"/>
                <a:gd name="T35" fmla="*/ 101 h 262"/>
                <a:gd name="T36" fmla="*/ 570 w 447"/>
                <a:gd name="T37" fmla="*/ 75 h 262"/>
                <a:gd name="T38" fmla="*/ 603 w 447"/>
                <a:gd name="T39" fmla="*/ 37 h 262"/>
                <a:gd name="T40" fmla="*/ 611 w 447"/>
                <a:gd name="T41" fmla="*/ 27 h 262"/>
                <a:gd name="T42" fmla="*/ 432 w 447"/>
                <a:gd name="T43" fmla="*/ 0 h 2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7" h="262">
                  <a:moveTo>
                    <a:pt x="315" y="0"/>
                  </a:moveTo>
                  <a:lnTo>
                    <a:pt x="297" y="21"/>
                  </a:lnTo>
                  <a:lnTo>
                    <a:pt x="220" y="43"/>
                  </a:lnTo>
                  <a:lnTo>
                    <a:pt x="172" y="73"/>
                  </a:lnTo>
                  <a:lnTo>
                    <a:pt x="137" y="116"/>
                  </a:lnTo>
                  <a:lnTo>
                    <a:pt x="125" y="116"/>
                  </a:lnTo>
                  <a:lnTo>
                    <a:pt x="66" y="174"/>
                  </a:lnTo>
                  <a:lnTo>
                    <a:pt x="0" y="189"/>
                  </a:lnTo>
                  <a:lnTo>
                    <a:pt x="0" y="225"/>
                  </a:lnTo>
                  <a:lnTo>
                    <a:pt x="78" y="261"/>
                  </a:lnTo>
                  <a:lnTo>
                    <a:pt x="101" y="261"/>
                  </a:lnTo>
                  <a:lnTo>
                    <a:pt x="119" y="203"/>
                  </a:lnTo>
                  <a:lnTo>
                    <a:pt x="166" y="181"/>
                  </a:lnTo>
                  <a:lnTo>
                    <a:pt x="232" y="159"/>
                  </a:lnTo>
                  <a:lnTo>
                    <a:pt x="280" y="130"/>
                  </a:lnTo>
                  <a:lnTo>
                    <a:pt x="339" y="109"/>
                  </a:lnTo>
                  <a:lnTo>
                    <a:pt x="368" y="94"/>
                  </a:lnTo>
                  <a:lnTo>
                    <a:pt x="392" y="79"/>
                  </a:lnTo>
                  <a:lnTo>
                    <a:pt x="416" y="58"/>
                  </a:lnTo>
                  <a:lnTo>
                    <a:pt x="440" y="29"/>
                  </a:lnTo>
                  <a:lnTo>
                    <a:pt x="446" y="21"/>
                  </a:lnTo>
                  <a:lnTo>
                    <a:pt x="31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2" name="Freeform 128"/>
            <p:cNvSpPr>
              <a:spLocks/>
            </p:cNvSpPr>
            <p:nvPr/>
          </p:nvSpPr>
          <p:spPr bwMode="auto">
            <a:xfrm>
              <a:off x="3967" y="2678"/>
              <a:ext cx="266" cy="448"/>
            </a:xfrm>
            <a:custGeom>
              <a:avLst/>
              <a:gdLst>
                <a:gd name="T0" fmla="*/ 250 w 227"/>
                <a:gd name="T1" fmla="*/ 97 h 397"/>
                <a:gd name="T2" fmla="*/ 192 w 227"/>
                <a:gd name="T3" fmla="*/ 0 h 397"/>
                <a:gd name="T4" fmla="*/ 93 w 227"/>
                <a:gd name="T5" fmla="*/ 111 h 397"/>
                <a:gd name="T6" fmla="*/ 98 w 227"/>
                <a:gd name="T7" fmla="*/ 120 h 397"/>
                <a:gd name="T8" fmla="*/ 74 w 227"/>
                <a:gd name="T9" fmla="*/ 139 h 397"/>
                <a:gd name="T10" fmla="*/ 40 w 227"/>
                <a:gd name="T11" fmla="*/ 168 h 397"/>
                <a:gd name="T12" fmla="*/ 22 w 227"/>
                <a:gd name="T13" fmla="*/ 195 h 397"/>
                <a:gd name="T14" fmla="*/ 22 w 227"/>
                <a:gd name="T15" fmla="*/ 214 h 397"/>
                <a:gd name="T16" fmla="*/ 0 w 227"/>
                <a:gd name="T17" fmla="*/ 269 h 397"/>
                <a:gd name="T18" fmla="*/ 0 w 227"/>
                <a:gd name="T19" fmla="*/ 324 h 397"/>
                <a:gd name="T20" fmla="*/ 33 w 227"/>
                <a:gd name="T21" fmla="*/ 379 h 397"/>
                <a:gd name="T22" fmla="*/ 69 w 227"/>
                <a:gd name="T23" fmla="*/ 434 h 397"/>
                <a:gd name="T24" fmla="*/ 90 w 227"/>
                <a:gd name="T25" fmla="*/ 473 h 397"/>
                <a:gd name="T26" fmla="*/ 8 w 227"/>
                <a:gd name="T27" fmla="*/ 360 h 397"/>
                <a:gd name="T28" fmla="*/ 141 w 227"/>
                <a:gd name="T29" fmla="*/ 504 h 397"/>
                <a:gd name="T30" fmla="*/ 180 w 227"/>
                <a:gd name="T31" fmla="*/ 414 h 397"/>
                <a:gd name="T32" fmla="*/ 163 w 227"/>
                <a:gd name="T33" fmla="*/ 343 h 397"/>
                <a:gd name="T34" fmla="*/ 294 w 227"/>
                <a:gd name="T35" fmla="*/ 343 h 397"/>
                <a:gd name="T36" fmla="*/ 311 w 227"/>
                <a:gd name="T37" fmla="*/ 343 h 397"/>
                <a:gd name="T38" fmla="*/ 311 w 227"/>
                <a:gd name="T39" fmla="*/ 343 h 397"/>
                <a:gd name="T40" fmla="*/ 250 w 227"/>
                <a:gd name="T41" fmla="*/ 97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 h="397">
                  <a:moveTo>
                    <a:pt x="182" y="76"/>
                  </a:moveTo>
                  <a:lnTo>
                    <a:pt x="140" y="0"/>
                  </a:lnTo>
                  <a:lnTo>
                    <a:pt x="67" y="87"/>
                  </a:lnTo>
                  <a:lnTo>
                    <a:pt x="72" y="94"/>
                  </a:lnTo>
                  <a:lnTo>
                    <a:pt x="54" y="109"/>
                  </a:lnTo>
                  <a:lnTo>
                    <a:pt x="29" y="132"/>
                  </a:lnTo>
                  <a:lnTo>
                    <a:pt x="16" y="153"/>
                  </a:lnTo>
                  <a:lnTo>
                    <a:pt x="16" y="168"/>
                  </a:lnTo>
                  <a:lnTo>
                    <a:pt x="0" y="211"/>
                  </a:lnTo>
                  <a:lnTo>
                    <a:pt x="0" y="254"/>
                  </a:lnTo>
                  <a:lnTo>
                    <a:pt x="24" y="298"/>
                  </a:lnTo>
                  <a:lnTo>
                    <a:pt x="50" y="341"/>
                  </a:lnTo>
                  <a:lnTo>
                    <a:pt x="66" y="371"/>
                  </a:lnTo>
                  <a:lnTo>
                    <a:pt x="6" y="283"/>
                  </a:lnTo>
                  <a:lnTo>
                    <a:pt x="102" y="396"/>
                  </a:lnTo>
                  <a:lnTo>
                    <a:pt x="131" y="325"/>
                  </a:lnTo>
                  <a:lnTo>
                    <a:pt x="119" y="269"/>
                  </a:lnTo>
                  <a:lnTo>
                    <a:pt x="214" y="269"/>
                  </a:lnTo>
                  <a:lnTo>
                    <a:pt x="226" y="269"/>
                  </a:lnTo>
                  <a:lnTo>
                    <a:pt x="182" y="7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3" name="Freeform 129"/>
            <p:cNvSpPr>
              <a:spLocks/>
            </p:cNvSpPr>
            <p:nvPr/>
          </p:nvSpPr>
          <p:spPr bwMode="auto">
            <a:xfrm>
              <a:off x="4191" y="2801"/>
              <a:ext cx="612" cy="355"/>
            </a:xfrm>
            <a:custGeom>
              <a:avLst/>
              <a:gdLst>
                <a:gd name="T0" fmla="*/ 16 w 523"/>
                <a:gd name="T1" fmla="*/ 66 h 314"/>
                <a:gd name="T2" fmla="*/ 85 w 523"/>
                <a:gd name="T3" fmla="*/ 37 h 314"/>
                <a:gd name="T4" fmla="*/ 195 w 523"/>
                <a:gd name="T5" fmla="*/ 37 h 314"/>
                <a:gd name="T6" fmla="*/ 256 w 523"/>
                <a:gd name="T7" fmla="*/ 18 h 314"/>
                <a:gd name="T8" fmla="*/ 289 w 523"/>
                <a:gd name="T9" fmla="*/ 9 h 314"/>
                <a:gd name="T10" fmla="*/ 315 w 523"/>
                <a:gd name="T11" fmla="*/ 0 h 314"/>
                <a:gd name="T12" fmla="*/ 373 w 523"/>
                <a:gd name="T13" fmla="*/ 37 h 314"/>
                <a:gd name="T14" fmla="*/ 373 w 523"/>
                <a:gd name="T15" fmla="*/ 120 h 314"/>
                <a:gd name="T16" fmla="*/ 408 w 523"/>
                <a:gd name="T17" fmla="*/ 157 h 314"/>
                <a:gd name="T18" fmla="*/ 426 w 523"/>
                <a:gd name="T19" fmla="*/ 176 h 314"/>
                <a:gd name="T20" fmla="*/ 467 w 523"/>
                <a:gd name="T21" fmla="*/ 205 h 314"/>
                <a:gd name="T22" fmla="*/ 493 w 523"/>
                <a:gd name="T23" fmla="*/ 205 h 314"/>
                <a:gd name="T24" fmla="*/ 502 w 523"/>
                <a:gd name="T25" fmla="*/ 233 h 314"/>
                <a:gd name="T26" fmla="*/ 562 w 523"/>
                <a:gd name="T27" fmla="*/ 270 h 314"/>
                <a:gd name="T28" fmla="*/ 638 w 523"/>
                <a:gd name="T29" fmla="*/ 297 h 314"/>
                <a:gd name="T30" fmla="*/ 707 w 523"/>
                <a:gd name="T31" fmla="*/ 324 h 314"/>
                <a:gd name="T32" fmla="*/ 715 w 523"/>
                <a:gd name="T33" fmla="*/ 335 h 314"/>
                <a:gd name="T34" fmla="*/ 707 w 523"/>
                <a:gd name="T35" fmla="*/ 391 h 314"/>
                <a:gd name="T36" fmla="*/ 665 w 523"/>
                <a:gd name="T37" fmla="*/ 400 h 314"/>
                <a:gd name="T38" fmla="*/ 612 w 523"/>
                <a:gd name="T39" fmla="*/ 363 h 314"/>
                <a:gd name="T40" fmla="*/ 528 w 523"/>
                <a:gd name="T41" fmla="*/ 335 h 314"/>
                <a:gd name="T42" fmla="*/ 417 w 523"/>
                <a:gd name="T43" fmla="*/ 306 h 314"/>
                <a:gd name="T44" fmla="*/ 315 w 523"/>
                <a:gd name="T45" fmla="*/ 297 h 314"/>
                <a:gd name="T46" fmla="*/ 264 w 523"/>
                <a:gd name="T47" fmla="*/ 297 h 314"/>
                <a:gd name="T48" fmla="*/ 111 w 523"/>
                <a:gd name="T49" fmla="*/ 233 h 314"/>
                <a:gd name="T50" fmla="*/ 67 w 523"/>
                <a:gd name="T51" fmla="*/ 194 h 314"/>
                <a:gd name="T52" fmla="*/ 42 w 523"/>
                <a:gd name="T53" fmla="*/ 185 h 314"/>
                <a:gd name="T54" fmla="*/ 16 w 523"/>
                <a:gd name="T55" fmla="*/ 139 h 314"/>
                <a:gd name="T56" fmla="*/ 0 w 523"/>
                <a:gd name="T57" fmla="*/ 83 h 314"/>
                <a:gd name="T58" fmla="*/ 0 w 523"/>
                <a:gd name="T59" fmla="*/ 75 h 314"/>
                <a:gd name="T60" fmla="*/ 16 w 523"/>
                <a:gd name="T61" fmla="*/ 66 h 3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3" h="314">
                  <a:moveTo>
                    <a:pt x="12" y="51"/>
                  </a:moveTo>
                  <a:lnTo>
                    <a:pt x="62" y="29"/>
                  </a:lnTo>
                  <a:lnTo>
                    <a:pt x="143" y="29"/>
                  </a:lnTo>
                  <a:lnTo>
                    <a:pt x="187" y="14"/>
                  </a:lnTo>
                  <a:lnTo>
                    <a:pt x="211" y="7"/>
                  </a:lnTo>
                  <a:lnTo>
                    <a:pt x="230" y="0"/>
                  </a:lnTo>
                  <a:lnTo>
                    <a:pt x="273" y="29"/>
                  </a:lnTo>
                  <a:lnTo>
                    <a:pt x="273" y="94"/>
                  </a:lnTo>
                  <a:lnTo>
                    <a:pt x="298" y="123"/>
                  </a:lnTo>
                  <a:lnTo>
                    <a:pt x="311" y="138"/>
                  </a:lnTo>
                  <a:lnTo>
                    <a:pt x="341" y="160"/>
                  </a:lnTo>
                  <a:lnTo>
                    <a:pt x="360" y="160"/>
                  </a:lnTo>
                  <a:lnTo>
                    <a:pt x="367" y="182"/>
                  </a:lnTo>
                  <a:lnTo>
                    <a:pt x="410" y="211"/>
                  </a:lnTo>
                  <a:lnTo>
                    <a:pt x="466" y="233"/>
                  </a:lnTo>
                  <a:lnTo>
                    <a:pt x="516" y="254"/>
                  </a:lnTo>
                  <a:lnTo>
                    <a:pt x="522" y="262"/>
                  </a:lnTo>
                  <a:lnTo>
                    <a:pt x="516" y="306"/>
                  </a:lnTo>
                  <a:lnTo>
                    <a:pt x="485" y="313"/>
                  </a:lnTo>
                  <a:lnTo>
                    <a:pt x="447" y="284"/>
                  </a:lnTo>
                  <a:lnTo>
                    <a:pt x="385" y="262"/>
                  </a:lnTo>
                  <a:lnTo>
                    <a:pt x="304" y="240"/>
                  </a:lnTo>
                  <a:lnTo>
                    <a:pt x="230" y="233"/>
                  </a:lnTo>
                  <a:lnTo>
                    <a:pt x="193" y="233"/>
                  </a:lnTo>
                  <a:lnTo>
                    <a:pt x="81" y="182"/>
                  </a:lnTo>
                  <a:lnTo>
                    <a:pt x="49" y="152"/>
                  </a:lnTo>
                  <a:lnTo>
                    <a:pt x="31" y="145"/>
                  </a:lnTo>
                  <a:lnTo>
                    <a:pt x="12" y="109"/>
                  </a:lnTo>
                  <a:lnTo>
                    <a:pt x="0" y="65"/>
                  </a:lnTo>
                  <a:lnTo>
                    <a:pt x="0" y="58"/>
                  </a:lnTo>
                  <a:lnTo>
                    <a:pt x="12"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4" name="Freeform 130"/>
            <p:cNvSpPr>
              <a:spLocks/>
            </p:cNvSpPr>
            <p:nvPr/>
          </p:nvSpPr>
          <p:spPr bwMode="auto">
            <a:xfrm>
              <a:off x="4462" y="2745"/>
              <a:ext cx="396" cy="254"/>
            </a:xfrm>
            <a:custGeom>
              <a:avLst/>
              <a:gdLst>
                <a:gd name="T0" fmla="*/ 184 w 338"/>
                <a:gd name="T1" fmla="*/ 0 h 225"/>
                <a:gd name="T2" fmla="*/ 105 w 338"/>
                <a:gd name="T3" fmla="*/ 0 h 225"/>
                <a:gd name="T4" fmla="*/ 67 w 338"/>
                <a:gd name="T5" fmla="*/ 0 h 225"/>
                <a:gd name="T6" fmla="*/ 19 w 338"/>
                <a:gd name="T7" fmla="*/ 51 h 225"/>
                <a:gd name="T8" fmla="*/ 19 w 338"/>
                <a:gd name="T9" fmla="*/ 59 h 225"/>
                <a:gd name="T10" fmla="*/ 0 w 338"/>
                <a:gd name="T11" fmla="*/ 76 h 225"/>
                <a:gd name="T12" fmla="*/ 0 w 338"/>
                <a:gd name="T13" fmla="*/ 117 h 225"/>
                <a:gd name="T14" fmla="*/ 105 w 338"/>
                <a:gd name="T15" fmla="*/ 117 h 225"/>
                <a:gd name="T16" fmla="*/ 67 w 338"/>
                <a:gd name="T17" fmla="*/ 117 h 225"/>
                <a:gd name="T18" fmla="*/ 115 w 338"/>
                <a:gd name="T19" fmla="*/ 151 h 225"/>
                <a:gd name="T20" fmla="*/ 153 w 338"/>
                <a:gd name="T21" fmla="*/ 176 h 225"/>
                <a:gd name="T22" fmla="*/ 251 w 338"/>
                <a:gd name="T23" fmla="*/ 227 h 225"/>
                <a:gd name="T24" fmla="*/ 299 w 338"/>
                <a:gd name="T25" fmla="*/ 253 h 225"/>
                <a:gd name="T26" fmla="*/ 328 w 338"/>
                <a:gd name="T27" fmla="*/ 269 h 225"/>
                <a:gd name="T28" fmla="*/ 367 w 338"/>
                <a:gd name="T29" fmla="*/ 269 h 225"/>
                <a:gd name="T30" fmla="*/ 424 w 338"/>
                <a:gd name="T31" fmla="*/ 286 h 225"/>
                <a:gd name="T32" fmla="*/ 453 w 338"/>
                <a:gd name="T33" fmla="*/ 260 h 225"/>
                <a:gd name="T34" fmla="*/ 463 w 338"/>
                <a:gd name="T35" fmla="*/ 236 h 225"/>
                <a:gd name="T36" fmla="*/ 463 w 338"/>
                <a:gd name="T37" fmla="*/ 219 h 225"/>
                <a:gd name="T38" fmla="*/ 463 w 338"/>
                <a:gd name="T39" fmla="*/ 185 h 225"/>
                <a:gd name="T40" fmla="*/ 463 w 338"/>
                <a:gd name="T41" fmla="*/ 168 h 225"/>
                <a:gd name="T42" fmla="*/ 395 w 338"/>
                <a:gd name="T43" fmla="*/ 142 h 225"/>
                <a:gd name="T44" fmla="*/ 347 w 338"/>
                <a:gd name="T45" fmla="*/ 100 h 225"/>
                <a:gd name="T46" fmla="*/ 347 w 338"/>
                <a:gd name="T47" fmla="*/ 91 h 225"/>
                <a:gd name="T48" fmla="*/ 337 w 338"/>
                <a:gd name="T49" fmla="*/ 91 h 225"/>
                <a:gd name="T50" fmla="*/ 184 w 338"/>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8" h="225">
                  <a:moveTo>
                    <a:pt x="134" y="0"/>
                  </a:moveTo>
                  <a:lnTo>
                    <a:pt x="77" y="0"/>
                  </a:lnTo>
                  <a:lnTo>
                    <a:pt x="49" y="0"/>
                  </a:lnTo>
                  <a:lnTo>
                    <a:pt x="14" y="40"/>
                  </a:lnTo>
                  <a:lnTo>
                    <a:pt x="14" y="46"/>
                  </a:lnTo>
                  <a:lnTo>
                    <a:pt x="0" y="59"/>
                  </a:lnTo>
                  <a:lnTo>
                    <a:pt x="0" y="92"/>
                  </a:lnTo>
                  <a:lnTo>
                    <a:pt x="77" y="92"/>
                  </a:lnTo>
                  <a:lnTo>
                    <a:pt x="49" y="92"/>
                  </a:lnTo>
                  <a:lnTo>
                    <a:pt x="84" y="119"/>
                  </a:lnTo>
                  <a:lnTo>
                    <a:pt x="112" y="138"/>
                  </a:lnTo>
                  <a:lnTo>
                    <a:pt x="183" y="178"/>
                  </a:lnTo>
                  <a:lnTo>
                    <a:pt x="218" y="198"/>
                  </a:lnTo>
                  <a:lnTo>
                    <a:pt x="239" y="211"/>
                  </a:lnTo>
                  <a:lnTo>
                    <a:pt x="267" y="211"/>
                  </a:lnTo>
                  <a:lnTo>
                    <a:pt x="309" y="224"/>
                  </a:lnTo>
                  <a:lnTo>
                    <a:pt x="330" y="204"/>
                  </a:lnTo>
                  <a:lnTo>
                    <a:pt x="337" y="185"/>
                  </a:lnTo>
                  <a:lnTo>
                    <a:pt x="337" y="172"/>
                  </a:lnTo>
                  <a:lnTo>
                    <a:pt x="337" y="145"/>
                  </a:lnTo>
                  <a:lnTo>
                    <a:pt x="337" y="132"/>
                  </a:lnTo>
                  <a:lnTo>
                    <a:pt x="288" y="112"/>
                  </a:lnTo>
                  <a:lnTo>
                    <a:pt x="253" y="79"/>
                  </a:lnTo>
                  <a:lnTo>
                    <a:pt x="253" y="72"/>
                  </a:lnTo>
                  <a:lnTo>
                    <a:pt x="246" y="72"/>
                  </a:lnTo>
                  <a:lnTo>
                    <a:pt x="13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5" name="Freeform 131"/>
            <p:cNvSpPr>
              <a:spLocks/>
            </p:cNvSpPr>
            <p:nvPr/>
          </p:nvSpPr>
          <p:spPr bwMode="auto">
            <a:xfrm>
              <a:off x="4705" y="3064"/>
              <a:ext cx="146" cy="198"/>
            </a:xfrm>
            <a:custGeom>
              <a:avLst/>
              <a:gdLst>
                <a:gd name="T0" fmla="*/ 161 w 125"/>
                <a:gd name="T1" fmla="*/ 0 h 175"/>
                <a:gd name="T2" fmla="*/ 41 w 125"/>
                <a:gd name="T3" fmla="*/ 0 h 175"/>
                <a:gd name="T4" fmla="*/ 0 w 125"/>
                <a:gd name="T5" fmla="*/ 9 h 175"/>
                <a:gd name="T6" fmla="*/ 16 w 125"/>
                <a:gd name="T7" fmla="*/ 84 h 175"/>
                <a:gd name="T8" fmla="*/ 33 w 125"/>
                <a:gd name="T9" fmla="*/ 157 h 175"/>
                <a:gd name="T10" fmla="*/ 8 w 125"/>
                <a:gd name="T11" fmla="*/ 177 h 175"/>
                <a:gd name="T12" fmla="*/ 33 w 125"/>
                <a:gd name="T13" fmla="*/ 223 h 175"/>
                <a:gd name="T14" fmla="*/ 49 w 125"/>
                <a:gd name="T15" fmla="*/ 223 h 175"/>
                <a:gd name="T16" fmla="*/ 138 w 125"/>
                <a:gd name="T17" fmla="*/ 148 h 175"/>
                <a:gd name="T18" fmla="*/ 161 w 125"/>
                <a:gd name="T19" fmla="*/ 103 h 175"/>
                <a:gd name="T20" fmla="*/ 169 w 125"/>
                <a:gd name="T21" fmla="*/ 55 h 175"/>
                <a:gd name="T22" fmla="*/ 169 w 125"/>
                <a:gd name="T23" fmla="*/ 55 h 175"/>
                <a:gd name="T24" fmla="*/ 161 w 125"/>
                <a:gd name="T25" fmla="*/ 0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175">
                  <a:moveTo>
                    <a:pt x="118" y="0"/>
                  </a:moveTo>
                  <a:lnTo>
                    <a:pt x="30" y="0"/>
                  </a:lnTo>
                  <a:lnTo>
                    <a:pt x="0" y="7"/>
                  </a:lnTo>
                  <a:lnTo>
                    <a:pt x="12" y="65"/>
                  </a:lnTo>
                  <a:lnTo>
                    <a:pt x="24" y="123"/>
                  </a:lnTo>
                  <a:lnTo>
                    <a:pt x="6" y="138"/>
                  </a:lnTo>
                  <a:lnTo>
                    <a:pt x="24" y="174"/>
                  </a:lnTo>
                  <a:lnTo>
                    <a:pt x="36" y="174"/>
                  </a:lnTo>
                  <a:lnTo>
                    <a:pt x="101" y="116"/>
                  </a:lnTo>
                  <a:lnTo>
                    <a:pt x="118" y="80"/>
                  </a:lnTo>
                  <a:lnTo>
                    <a:pt x="124" y="43"/>
                  </a:lnTo>
                  <a:lnTo>
                    <a:pt x="11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6" name="Freeform 132"/>
            <p:cNvSpPr>
              <a:spLocks/>
            </p:cNvSpPr>
            <p:nvPr/>
          </p:nvSpPr>
          <p:spPr bwMode="auto">
            <a:xfrm>
              <a:off x="4816" y="2489"/>
              <a:ext cx="620" cy="444"/>
            </a:xfrm>
            <a:custGeom>
              <a:avLst/>
              <a:gdLst>
                <a:gd name="T0" fmla="*/ 448 w 530"/>
                <a:gd name="T1" fmla="*/ 149 h 394"/>
                <a:gd name="T2" fmla="*/ 398 w 530"/>
                <a:gd name="T3" fmla="*/ 184 h 394"/>
                <a:gd name="T4" fmla="*/ 349 w 530"/>
                <a:gd name="T5" fmla="*/ 203 h 394"/>
                <a:gd name="T6" fmla="*/ 301 w 530"/>
                <a:gd name="T7" fmla="*/ 231 h 394"/>
                <a:gd name="T8" fmla="*/ 268 w 530"/>
                <a:gd name="T9" fmla="*/ 240 h 394"/>
                <a:gd name="T10" fmla="*/ 227 w 530"/>
                <a:gd name="T11" fmla="*/ 250 h 394"/>
                <a:gd name="T12" fmla="*/ 171 w 530"/>
                <a:gd name="T13" fmla="*/ 278 h 394"/>
                <a:gd name="T14" fmla="*/ 122 w 530"/>
                <a:gd name="T15" fmla="*/ 287 h 394"/>
                <a:gd name="T16" fmla="*/ 48 w 530"/>
                <a:gd name="T17" fmla="*/ 307 h 394"/>
                <a:gd name="T18" fmla="*/ 48 w 530"/>
                <a:gd name="T19" fmla="*/ 361 h 394"/>
                <a:gd name="T20" fmla="*/ 48 w 530"/>
                <a:gd name="T21" fmla="*/ 380 h 394"/>
                <a:gd name="T22" fmla="*/ 0 w 530"/>
                <a:gd name="T23" fmla="*/ 398 h 394"/>
                <a:gd name="T24" fmla="*/ 40 w 530"/>
                <a:gd name="T25" fmla="*/ 453 h 394"/>
                <a:gd name="T26" fmla="*/ 40 w 530"/>
                <a:gd name="T27" fmla="*/ 471 h 394"/>
                <a:gd name="T28" fmla="*/ 56 w 530"/>
                <a:gd name="T29" fmla="*/ 499 h 394"/>
                <a:gd name="T30" fmla="*/ 171 w 530"/>
                <a:gd name="T31" fmla="*/ 417 h 394"/>
                <a:gd name="T32" fmla="*/ 235 w 530"/>
                <a:gd name="T33" fmla="*/ 408 h 394"/>
                <a:gd name="T34" fmla="*/ 308 w 530"/>
                <a:gd name="T35" fmla="*/ 380 h 394"/>
                <a:gd name="T36" fmla="*/ 381 w 530"/>
                <a:gd name="T37" fmla="*/ 380 h 394"/>
                <a:gd name="T38" fmla="*/ 414 w 530"/>
                <a:gd name="T39" fmla="*/ 380 h 394"/>
                <a:gd name="T40" fmla="*/ 489 w 530"/>
                <a:gd name="T41" fmla="*/ 361 h 394"/>
                <a:gd name="T42" fmla="*/ 503 w 530"/>
                <a:gd name="T43" fmla="*/ 278 h 394"/>
                <a:gd name="T44" fmla="*/ 521 w 530"/>
                <a:gd name="T45" fmla="*/ 231 h 394"/>
                <a:gd name="T46" fmla="*/ 537 w 530"/>
                <a:gd name="T47" fmla="*/ 184 h 394"/>
                <a:gd name="T48" fmla="*/ 578 w 530"/>
                <a:gd name="T49" fmla="*/ 130 h 394"/>
                <a:gd name="T50" fmla="*/ 659 w 530"/>
                <a:gd name="T51" fmla="*/ 92 h 394"/>
                <a:gd name="T52" fmla="*/ 700 w 530"/>
                <a:gd name="T53" fmla="*/ 74 h 394"/>
                <a:gd name="T54" fmla="*/ 724 w 530"/>
                <a:gd name="T55" fmla="*/ 47 h 394"/>
                <a:gd name="T56" fmla="*/ 700 w 530"/>
                <a:gd name="T57" fmla="*/ 19 h 394"/>
                <a:gd name="T58" fmla="*/ 667 w 530"/>
                <a:gd name="T59" fmla="*/ 0 h 394"/>
                <a:gd name="T60" fmla="*/ 593 w 530"/>
                <a:gd name="T61" fmla="*/ 10 h 394"/>
                <a:gd name="T62" fmla="*/ 553 w 530"/>
                <a:gd name="T63" fmla="*/ 28 h 394"/>
                <a:gd name="T64" fmla="*/ 529 w 530"/>
                <a:gd name="T65" fmla="*/ 56 h 394"/>
                <a:gd name="T66" fmla="*/ 529 w 530"/>
                <a:gd name="T67" fmla="*/ 56 h 394"/>
                <a:gd name="T68" fmla="*/ 448 w 530"/>
                <a:gd name="T69" fmla="*/ 149 h 3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0" h="394">
                  <a:moveTo>
                    <a:pt x="327" y="117"/>
                  </a:moveTo>
                  <a:lnTo>
                    <a:pt x="291" y="145"/>
                  </a:lnTo>
                  <a:lnTo>
                    <a:pt x="255" y="160"/>
                  </a:lnTo>
                  <a:lnTo>
                    <a:pt x="220" y="182"/>
                  </a:lnTo>
                  <a:lnTo>
                    <a:pt x="196" y="189"/>
                  </a:lnTo>
                  <a:lnTo>
                    <a:pt x="166" y="197"/>
                  </a:lnTo>
                  <a:lnTo>
                    <a:pt x="125" y="219"/>
                  </a:lnTo>
                  <a:lnTo>
                    <a:pt x="89" y="226"/>
                  </a:lnTo>
                  <a:lnTo>
                    <a:pt x="35" y="241"/>
                  </a:lnTo>
                  <a:lnTo>
                    <a:pt x="35" y="284"/>
                  </a:lnTo>
                  <a:lnTo>
                    <a:pt x="35" y="299"/>
                  </a:lnTo>
                  <a:lnTo>
                    <a:pt x="0" y="313"/>
                  </a:lnTo>
                  <a:lnTo>
                    <a:pt x="29" y="357"/>
                  </a:lnTo>
                  <a:lnTo>
                    <a:pt x="29" y="371"/>
                  </a:lnTo>
                  <a:lnTo>
                    <a:pt x="41" y="393"/>
                  </a:lnTo>
                  <a:lnTo>
                    <a:pt x="125" y="328"/>
                  </a:lnTo>
                  <a:lnTo>
                    <a:pt x="172" y="321"/>
                  </a:lnTo>
                  <a:lnTo>
                    <a:pt x="225" y="299"/>
                  </a:lnTo>
                  <a:lnTo>
                    <a:pt x="279" y="299"/>
                  </a:lnTo>
                  <a:lnTo>
                    <a:pt x="303" y="299"/>
                  </a:lnTo>
                  <a:lnTo>
                    <a:pt x="357" y="284"/>
                  </a:lnTo>
                  <a:lnTo>
                    <a:pt x="368" y="219"/>
                  </a:lnTo>
                  <a:lnTo>
                    <a:pt x="380" y="182"/>
                  </a:lnTo>
                  <a:lnTo>
                    <a:pt x="392" y="145"/>
                  </a:lnTo>
                  <a:lnTo>
                    <a:pt x="422" y="102"/>
                  </a:lnTo>
                  <a:lnTo>
                    <a:pt x="481" y="73"/>
                  </a:lnTo>
                  <a:lnTo>
                    <a:pt x="511" y="59"/>
                  </a:lnTo>
                  <a:lnTo>
                    <a:pt x="529" y="37"/>
                  </a:lnTo>
                  <a:lnTo>
                    <a:pt x="511" y="15"/>
                  </a:lnTo>
                  <a:lnTo>
                    <a:pt x="487" y="0"/>
                  </a:lnTo>
                  <a:lnTo>
                    <a:pt x="433" y="8"/>
                  </a:lnTo>
                  <a:lnTo>
                    <a:pt x="404" y="22"/>
                  </a:lnTo>
                  <a:lnTo>
                    <a:pt x="386" y="44"/>
                  </a:lnTo>
                  <a:lnTo>
                    <a:pt x="327" y="11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7" name="Freeform 133"/>
            <p:cNvSpPr>
              <a:spLocks/>
            </p:cNvSpPr>
            <p:nvPr/>
          </p:nvSpPr>
          <p:spPr bwMode="auto">
            <a:xfrm>
              <a:off x="5329" y="2621"/>
              <a:ext cx="128" cy="116"/>
            </a:xfrm>
            <a:custGeom>
              <a:avLst/>
              <a:gdLst>
                <a:gd name="T0" fmla="*/ 141 w 109"/>
                <a:gd name="T1" fmla="*/ 0 h 103"/>
                <a:gd name="T2" fmla="*/ 82 w 109"/>
                <a:gd name="T3" fmla="*/ 0 h 103"/>
                <a:gd name="T4" fmla="*/ 58 w 109"/>
                <a:gd name="T5" fmla="*/ 27 h 103"/>
                <a:gd name="T6" fmla="*/ 16 w 109"/>
                <a:gd name="T7" fmla="*/ 73 h 103"/>
                <a:gd name="T8" fmla="*/ 8 w 109"/>
                <a:gd name="T9" fmla="*/ 101 h 103"/>
                <a:gd name="T10" fmla="*/ 0 w 109"/>
                <a:gd name="T11" fmla="*/ 130 h 103"/>
                <a:gd name="T12" fmla="*/ 8 w 109"/>
                <a:gd name="T13" fmla="*/ 130 h 103"/>
                <a:gd name="T14" fmla="*/ 74 w 109"/>
                <a:gd name="T15" fmla="*/ 91 h 103"/>
                <a:gd name="T16" fmla="*/ 133 w 109"/>
                <a:gd name="T17" fmla="*/ 63 h 103"/>
                <a:gd name="T18" fmla="*/ 149 w 109"/>
                <a:gd name="T19" fmla="*/ 36 h 103"/>
                <a:gd name="T20" fmla="*/ 141 w 109"/>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03">
                  <a:moveTo>
                    <a:pt x="102" y="0"/>
                  </a:moveTo>
                  <a:lnTo>
                    <a:pt x="60" y="0"/>
                  </a:lnTo>
                  <a:lnTo>
                    <a:pt x="42" y="21"/>
                  </a:lnTo>
                  <a:lnTo>
                    <a:pt x="12" y="58"/>
                  </a:lnTo>
                  <a:lnTo>
                    <a:pt x="6" y="80"/>
                  </a:lnTo>
                  <a:lnTo>
                    <a:pt x="0" y="102"/>
                  </a:lnTo>
                  <a:lnTo>
                    <a:pt x="6" y="102"/>
                  </a:lnTo>
                  <a:lnTo>
                    <a:pt x="54" y="72"/>
                  </a:lnTo>
                  <a:lnTo>
                    <a:pt x="96" y="50"/>
                  </a:lnTo>
                  <a:lnTo>
                    <a:pt x="108" y="28"/>
                  </a:lnTo>
                  <a:lnTo>
                    <a:pt x="10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8" name="Freeform 134"/>
            <p:cNvSpPr>
              <a:spLocks/>
            </p:cNvSpPr>
            <p:nvPr/>
          </p:nvSpPr>
          <p:spPr bwMode="auto">
            <a:xfrm>
              <a:off x="5219" y="1840"/>
              <a:ext cx="467" cy="650"/>
            </a:xfrm>
            <a:custGeom>
              <a:avLst/>
              <a:gdLst>
                <a:gd name="T0" fmla="*/ 463 w 399"/>
                <a:gd name="T1" fmla="*/ 38 h 576"/>
                <a:gd name="T2" fmla="*/ 391 w 399"/>
                <a:gd name="T3" fmla="*/ 9 h 576"/>
                <a:gd name="T4" fmla="*/ 366 w 399"/>
                <a:gd name="T5" fmla="*/ 0 h 576"/>
                <a:gd name="T6" fmla="*/ 332 w 399"/>
                <a:gd name="T7" fmla="*/ 9 h 576"/>
                <a:gd name="T8" fmla="*/ 332 w 399"/>
                <a:gd name="T9" fmla="*/ 73 h 576"/>
                <a:gd name="T10" fmla="*/ 332 w 399"/>
                <a:gd name="T11" fmla="*/ 121 h 576"/>
                <a:gd name="T12" fmla="*/ 301 w 399"/>
                <a:gd name="T13" fmla="*/ 204 h 576"/>
                <a:gd name="T14" fmla="*/ 260 w 399"/>
                <a:gd name="T15" fmla="*/ 288 h 576"/>
                <a:gd name="T16" fmla="*/ 252 w 399"/>
                <a:gd name="T17" fmla="*/ 334 h 576"/>
                <a:gd name="T18" fmla="*/ 227 w 399"/>
                <a:gd name="T19" fmla="*/ 389 h 576"/>
                <a:gd name="T20" fmla="*/ 186 w 399"/>
                <a:gd name="T21" fmla="*/ 446 h 576"/>
                <a:gd name="T22" fmla="*/ 145 w 399"/>
                <a:gd name="T23" fmla="*/ 492 h 576"/>
                <a:gd name="T24" fmla="*/ 129 w 399"/>
                <a:gd name="T25" fmla="*/ 547 h 576"/>
                <a:gd name="T26" fmla="*/ 48 w 399"/>
                <a:gd name="T27" fmla="*/ 603 h 576"/>
                <a:gd name="T28" fmla="*/ 0 w 399"/>
                <a:gd name="T29" fmla="*/ 667 h 576"/>
                <a:gd name="T30" fmla="*/ 73 w 399"/>
                <a:gd name="T31" fmla="*/ 677 h 576"/>
                <a:gd name="T32" fmla="*/ 129 w 399"/>
                <a:gd name="T33" fmla="*/ 667 h 576"/>
                <a:gd name="T34" fmla="*/ 170 w 399"/>
                <a:gd name="T35" fmla="*/ 667 h 576"/>
                <a:gd name="T36" fmla="*/ 170 w 399"/>
                <a:gd name="T37" fmla="*/ 732 h 576"/>
                <a:gd name="T38" fmla="*/ 219 w 399"/>
                <a:gd name="T39" fmla="*/ 686 h 576"/>
                <a:gd name="T40" fmla="*/ 227 w 399"/>
                <a:gd name="T41" fmla="*/ 585 h 576"/>
                <a:gd name="T42" fmla="*/ 276 w 399"/>
                <a:gd name="T43" fmla="*/ 446 h 576"/>
                <a:gd name="T44" fmla="*/ 316 w 399"/>
                <a:gd name="T45" fmla="*/ 353 h 576"/>
                <a:gd name="T46" fmla="*/ 407 w 399"/>
                <a:gd name="T47" fmla="*/ 278 h 576"/>
                <a:gd name="T48" fmla="*/ 496 w 399"/>
                <a:gd name="T49" fmla="*/ 251 h 576"/>
                <a:gd name="T50" fmla="*/ 545 w 399"/>
                <a:gd name="T51" fmla="*/ 214 h 576"/>
                <a:gd name="T52" fmla="*/ 545 w 399"/>
                <a:gd name="T53" fmla="*/ 195 h 576"/>
                <a:gd name="T54" fmla="*/ 545 w 399"/>
                <a:gd name="T55" fmla="*/ 195 h 576"/>
                <a:gd name="T56" fmla="*/ 463 w 399"/>
                <a:gd name="T57" fmla="*/ 38 h 5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9" h="576">
                  <a:moveTo>
                    <a:pt x="338" y="30"/>
                  </a:moveTo>
                  <a:lnTo>
                    <a:pt x="285" y="7"/>
                  </a:lnTo>
                  <a:lnTo>
                    <a:pt x="267" y="0"/>
                  </a:lnTo>
                  <a:lnTo>
                    <a:pt x="243" y="7"/>
                  </a:lnTo>
                  <a:lnTo>
                    <a:pt x="243" y="58"/>
                  </a:lnTo>
                  <a:lnTo>
                    <a:pt x="243" y="95"/>
                  </a:lnTo>
                  <a:lnTo>
                    <a:pt x="220" y="160"/>
                  </a:lnTo>
                  <a:lnTo>
                    <a:pt x="190" y="226"/>
                  </a:lnTo>
                  <a:lnTo>
                    <a:pt x="184" y="262"/>
                  </a:lnTo>
                  <a:lnTo>
                    <a:pt x="166" y="306"/>
                  </a:lnTo>
                  <a:lnTo>
                    <a:pt x="136" y="350"/>
                  </a:lnTo>
                  <a:lnTo>
                    <a:pt x="106" y="386"/>
                  </a:lnTo>
                  <a:lnTo>
                    <a:pt x="94" y="430"/>
                  </a:lnTo>
                  <a:lnTo>
                    <a:pt x="35" y="473"/>
                  </a:lnTo>
                  <a:lnTo>
                    <a:pt x="0" y="524"/>
                  </a:lnTo>
                  <a:lnTo>
                    <a:pt x="53" y="532"/>
                  </a:lnTo>
                  <a:lnTo>
                    <a:pt x="94" y="524"/>
                  </a:lnTo>
                  <a:lnTo>
                    <a:pt x="124" y="524"/>
                  </a:lnTo>
                  <a:lnTo>
                    <a:pt x="124" y="575"/>
                  </a:lnTo>
                  <a:lnTo>
                    <a:pt x="160" y="539"/>
                  </a:lnTo>
                  <a:lnTo>
                    <a:pt x="166" y="459"/>
                  </a:lnTo>
                  <a:lnTo>
                    <a:pt x="202" y="350"/>
                  </a:lnTo>
                  <a:lnTo>
                    <a:pt x="231" y="277"/>
                  </a:lnTo>
                  <a:lnTo>
                    <a:pt x="297" y="218"/>
                  </a:lnTo>
                  <a:lnTo>
                    <a:pt x="362" y="197"/>
                  </a:lnTo>
                  <a:lnTo>
                    <a:pt x="398" y="168"/>
                  </a:lnTo>
                  <a:lnTo>
                    <a:pt x="398" y="153"/>
                  </a:lnTo>
                  <a:lnTo>
                    <a:pt x="338" y="3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39" name="Freeform 135"/>
            <p:cNvSpPr>
              <a:spLocks/>
            </p:cNvSpPr>
            <p:nvPr/>
          </p:nvSpPr>
          <p:spPr bwMode="auto">
            <a:xfrm>
              <a:off x="5407" y="2473"/>
              <a:ext cx="188" cy="140"/>
            </a:xfrm>
            <a:custGeom>
              <a:avLst/>
              <a:gdLst>
                <a:gd name="T0" fmla="*/ 162 w 161"/>
                <a:gd name="T1" fmla="*/ 65 h 124"/>
                <a:gd name="T2" fmla="*/ 130 w 161"/>
                <a:gd name="T3" fmla="*/ 37 h 124"/>
                <a:gd name="T4" fmla="*/ 105 w 161"/>
                <a:gd name="T5" fmla="*/ 18 h 124"/>
                <a:gd name="T6" fmla="*/ 49 w 161"/>
                <a:gd name="T7" fmla="*/ 0 h 124"/>
                <a:gd name="T8" fmla="*/ 16 w 161"/>
                <a:gd name="T9" fmla="*/ 0 h 124"/>
                <a:gd name="T10" fmla="*/ 0 w 161"/>
                <a:gd name="T11" fmla="*/ 46 h 124"/>
                <a:gd name="T12" fmla="*/ 0 w 161"/>
                <a:gd name="T13" fmla="*/ 65 h 124"/>
                <a:gd name="T14" fmla="*/ 65 w 161"/>
                <a:gd name="T15" fmla="*/ 93 h 124"/>
                <a:gd name="T16" fmla="*/ 74 w 161"/>
                <a:gd name="T17" fmla="*/ 102 h 124"/>
                <a:gd name="T18" fmla="*/ 89 w 161"/>
                <a:gd name="T19" fmla="*/ 121 h 124"/>
                <a:gd name="T20" fmla="*/ 97 w 161"/>
                <a:gd name="T21" fmla="*/ 148 h 124"/>
                <a:gd name="T22" fmla="*/ 97 w 161"/>
                <a:gd name="T23" fmla="*/ 157 h 124"/>
                <a:gd name="T24" fmla="*/ 138 w 161"/>
                <a:gd name="T25" fmla="*/ 148 h 124"/>
                <a:gd name="T26" fmla="*/ 218 w 161"/>
                <a:gd name="T27" fmla="*/ 121 h 124"/>
                <a:gd name="T28" fmla="*/ 218 w 161"/>
                <a:gd name="T29" fmla="*/ 111 h 124"/>
                <a:gd name="T30" fmla="*/ 218 w 161"/>
                <a:gd name="T31" fmla="*/ 111 h 124"/>
                <a:gd name="T32" fmla="*/ 162 w 161"/>
                <a:gd name="T33" fmla="*/ 65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124">
                  <a:moveTo>
                    <a:pt x="119" y="51"/>
                  </a:moveTo>
                  <a:lnTo>
                    <a:pt x="95" y="29"/>
                  </a:lnTo>
                  <a:lnTo>
                    <a:pt x="77" y="14"/>
                  </a:lnTo>
                  <a:lnTo>
                    <a:pt x="36" y="0"/>
                  </a:lnTo>
                  <a:lnTo>
                    <a:pt x="12" y="0"/>
                  </a:lnTo>
                  <a:lnTo>
                    <a:pt x="0" y="36"/>
                  </a:lnTo>
                  <a:lnTo>
                    <a:pt x="0" y="51"/>
                  </a:lnTo>
                  <a:lnTo>
                    <a:pt x="48" y="73"/>
                  </a:lnTo>
                  <a:lnTo>
                    <a:pt x="54" y="80"/>
                  </a:lnTo>
                  <a:lnTo>
                    <a:pt x="65" y="95"/>
                  </a:lnTo>
                  <a:lnTo>
                    <a:pt x="71" y="116"/>
                  </a:lnTo>
                  <a:lnTo>
                    <a:pt x="71" y="123"/>
                  </a:lnTo>
                  <a:lnTo>
                    <a:pt x="101" y="116"/>
                  </a:lnTo>
                  <a:lnTo>
                    <a:pt x="160" y="95"/>
                  </a:lnTo>
                  <a:lnTo>
                    <a:pt x="160" y="87"/>
                  </a:lnTo>
                  <a:lnTo>
                    <a:pt x="119"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0" name="Freeform 136"/>
            <p:cNvSpPr>
              <a:spLocks/>
            </p:cNvSpPr>
            <p:nvPr/>
          </p:nvSpPr>
          <p:spPr bwMode="auto">
            <a:xfrm>
              <a:off x="5114" y="1824"/>
              <a:ext cx="315" cy="485"/>
            </a:xfrm>
            <a:custGeom>
              <a:avLst/>
              <a:gdLst>
                <a:gd name="T0" fmla="*/ 368 w 269"/>
                <a:gd name="T1" fmla="*/ 0 h 430"/>
                <a:gd name="T2" fmla="*/ 294 w 269"/>
                <a:gd name="T3" fmla="*/ 0 h 430"/>
                <a:gd name="T4" fmla="*/ 252 w 269"/>
                <a:gd name="T5" fmla="*/ 0 h 430"/>
                <a:gd name="T6" fmla="*/ 252 w 269"/>
                <a:gd name="T7" fmla="*/ 46 h 430"/>
                <a:gd name="T8" fmla="*/ 230 w 269"/>
                <a:gd name="T9" fmla="*/ 102 h 430"/>
                <a:gd name="T10" fmla="*/ 196 w 269"/>
                <a:gd name="T11" fmla="*/ 130 h 430"/>
                <a:gd name="T12" fmla="*/ 146 w 269"/>
                <a:gd name="T13" fmla="*/ 148 h 430"/>
                <a:gd name="T14" fmla="*/ 115 w 269"/>
                <a:gd name="T15" fmla="*/ 203 h 430"/>
                <a:gd name="T16" fmla="*/ 98 w 269"/>
                <a:gd name="T17" fmla="*/ 277 h 430"/>
                <a:gd name="T18" fmla="*/ 90 w 269"/>
                <a:gd name="T19" fmla="*/ 370 h 430"/>
                <a:gd name="T20" fmla="*/ 25 w 269"/>
                <a:gd name="T21" fmla="*/ 426 h 430"/>
                <a:gd name="T22" fmla="*/ 0 w 269"/>
                <a:gd name="T23" fmla="*/ 491 h 430"/>
                <a:gd name="T24" fmla="*/ 0 w 269"/>
                <a:gd name="T25" fmla="*/ 509 h 430"/>
                <a:gd name="T26" fmla="*/ 16 w 269"/>
                <a:gd name="T27" fmla="*/ 537 h 430"/>
                <a:gd name="T28" fmla="*/ 82 w 269"/>
                <a:gd name="T29" fmla="*/ 546 h 430"/>
                <a:gd name="T30" fmla="*/ 107 w 269"/>
                <a:gd name="T31" fmla="*/ 546 h 430"/>
                <a:gd name="T32" fmla="*/ 155 w 269"/>
                <a:gd name="T33" fmla="*/ 518 h 430"/>
                <a:gd name="T34" fmla="*/ 171 w 269"/>
                <a:gd name="T35" fmla="*/ 480 h 430"/>
                <a:gd name="T36" fmla="*/ 213 w 269"/>
                <a:gd name="T37" fmla="*/ 444 h 430"/>
                <a:gd name="T38" fmla="*/ 244 w 269"/>
                <a:gd name="T39" fmla="*/ 416 h 430"/>
                <a:gd name="T40" fmla="*/ 244 w 269"/>
                <a:gd name="T41" fmla="*/ 379 h 430"/>
                <a:gd name="T42" fmla="*/ 252 w 269"/>
                <a:gd name="T43" fmla="*/ 334 h 430"/>
                <a:gd name="T44" fmla="*/ 269 w 269"/>
                <a:gd name="T45" fmla="*/ 286 h 430"/>
                <a:gd name="T46" fmla="*/ 286 w 269"/>
                <a:gd name="T47" fmla="*/ 240 h 430"/>
                <a:gd name="T48" fmla="*/ 294 w 269"/>
                <a:gd name="T49" fmla="*/ 231 h 430"/>
                <a:gd name="T50" fmla="*/ 319 w 269"/>
                <a:gd name="T51" fmla="*/ 203 h 430"/>
                <a:gd name="T52" fmla="*/ 359 w 269"/>
                <a:gd name="T53" fmla="*/ 167 h 430"/>
                <a:gd name="T54" fmla="*/ 359 w 269"/>
                <a:gd name="T55" fmla="*/ 157 h 430"/>
                <a:gd name="T56" fmla="*/ 368 w 269"/>
                <a:gd name="T57" fmla="*/ 0 h 4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9" h="430">
                  <a:moveTo>
                    <a:pt x="268" y="0"/>
                  </a:moveTo>
                  <a:lnTo>
                    <a:pt x="214" y="0"/>
                  </a:lnTo>
                  <a:lnTo>
                    <a:pt x="184" y="0"/>
                  </a:lnTo>
                  <a:lnTo>
                    <a:pt x="184" y="36"/>
                  </a:lnTo>
                  <a:lnTo>
                    <a:pt x="167" y="80"/>
                  </a:lnTo>
                  <a:lnTo>
                    <a:pt x="143" y="102"/>
                  </a:lnTo>
                  <a:lnTo>
                    <a:pt x="107" y="116"/>
                  </a:lnTo>
                  <a:lnTo>
                    <a:pt x="84" y="160"/>
                  </a:lnTo>
                  <a:lnTo>
                    <a:pt x="72" y="218"/>
                  </a:lnTo>
                  <a:lnTo>
                    <a:pt x="66" y="291"/>
                  </a:lnTo>
                  <a:lnTo>
                    <a:pt x="18" y="335"/>
                  </a:lnTo>
                  <a:lnTo>
                    <a:pt x="0" y="386"/>
                  </a:lnTo>
                  <a:lnTo>
                    <a:pt x="0" y="400"/>
                  </a:lnTo>
                  <a:lnTo>
                    <a:pt x="12" y="422"/>
                  </a:lnTo>
                  <a:lnTo>
                    <a:pt x="60" y="429"/>
                  </a:lnTo>
                  <a:lnTo>
                    <a:pt x="78" y="429"/>
                  </a:lnTo>
                  <a:lnTo>
                    <a:pt x="113" y="407"/>
                  </a:lnTo>
                  <a:lnTo>
                    <a:pt x="125" y="378"/>
                  </a:lnTo>
                  <a:lnTo>
                    <a:pt x="155" y="349"/>
                  </a:lnTo>
                  <a:lnTo>
                    <a:pt x="178" y="327"/>
                  </a:lnTo>
                  <a:lnTo>
                    <a:pt x="178" y="298"/>
                  </a:lnTo>
                  <a:lnTo>
                    <a:pt x="184" y="262"/>
                  </a:lnTo>
                  <a:lnTo>
                    <a:pt x="196" y="225"/>
                  </a:lnTo>
                  <a:lnTo>
                    <a:pt x="208" y="189"/>
                  </a:lnTo>
                  <a:lnTo>
                    <a:pt x="214" y="182"/>
                  </a:lnTo>
                  <a:lnTo>
                    <a:pt x="232" y="160"/>
                  </a:lnTo>
                  <a:lnTo>
                    <a:pt x="262" y="131"/>
                  </a:lnTo>
                  <a:lnTo>
                    <a:pt x="262" y="123"/>
                  </a:lnTo>
                  <a:lnTo>
                    <a:pt x="26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1" name="Freeform 137"/>
            <p:cNvSpPr>
              <a:spLocks/>
            </p:cNvSpPr>
            <p:nvPr/>
          </p:nvSpPr>
          <p:spPr bwMode="auto">
            <a:xfrm>
              <a:off x="4836" y="2021"/>
              <a:ext cx="357" cy="215"/>
            </a:xfrm>
            <a:custGeom>
              <a:avLst/>
              <a:gdLst>
                <a:gd name="T0" fmla="*/ 368 w 305"/>
                <a:gd name="T1" fmla="*/ 101 h 191"/>
                <a:gd name="T2" fmla="*/ 335 w 305"/>
                <a:gd name="T3" fmla="*/ 92 h 191"/>
                <a:gd name="T4" fmla="*/ 270 w 305"/>
                <a:gd name="T5" fmla="*/ 19 h 191"/>
                <a:gd name="T6" fmla="*/ 246 w 305"/>
                <a:gd name="T7" fmla="*/ 0 h 191"/>
                <a:gd name="T8" fmla="*/ 220 w 305"/>
                <a:gd name="T9" fmla="*/ 0 h 191"/>
                <a:gd name="T10" fmla="*/ 172 w 305"/>
                <a:gd name="T11" fmla="*/ 28 h 191"/>
                <a:gd name="T12" fmla="*/ 156 w 305"/>
                <a:gd name="T13" fmla="*/ 38 h 191"/>
                <a:gd name="T14" fmla="*/ 98 w 305"/>
                <a:gd name="T15" fmla="*/ 64 h 191"/>
                <a:gd name="T16" fmla="*/ 49 w 305"/>
                <a:gd name="T17" fmla="*/ 83 h 191"/>
                <a:gd name="T18" fmla="*/ 33 w 305"/>
                <a:gd name="T19" fmla="*/ 120 h 191"/>
                <a:gd name="T20" fmla="*/ 8 w 305"/>
                <a:gd name="T21" fmla="*/ 204 h 191"/>
                <a:gd name="T22" fmla="*/ 0 w 305"/>
                <a:gd name="T23" fmla="*/ 241 h 191"/>
                <a:gd name="T24" fmla="*/ 98 w 305"/>
                <a:gd name="T25" fmla="*/ 241 h 191"/>
                <a:gd name="T26" fmla="*/ 139 w 305"/>
                <a:gd name="T27" fmla="*/ 213 h 191"/>
                <a:gd name="T28" fmla="*/ 187 w 305"/>
                <a:gd name="T29" fmla="*/ 204 h 191"/>
                <a:gd name="T30" fmla="*/ 246 w 305"/>
                <a:gd name="T31" fmla="*/ 194 h 191"/>
                <a:gd name="T32" fmla="*/ 302 w 305"/>
                <a:gd name="T33" fmla="*/ 213 h 191"/>
                <a:gd name="T34" fmla="*/ 327 w 305"/>
                <a:gd name="T35" fmla="*/ 241 h 191"/>
                <a:gd name="T36" fmla="*/ 351 w 305"/>
                <a:gd name="T37" fmla="*/ 213 h 191"/>
                <a:gd name="T38" fmla="*/ 400 w 305"/>
                <a:gd name="T39" fmla="*/ 168 h 191"/>
                <a:gd name="T40" fmla="*/ 417 w 305"/>
                <a:gd name="T41" fmla="*/ 149 h 191"/>
                <a:gd name="T42" fmla="*/ 417 w 305"/>
                <a:gd name="T43" fmla="*/ 149 h 191"/>
                <a:gd name="T44" fmla="*/ 368 w 305"/>
                <a:gd name="T45" fmla="*/ 101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5" h="191">
                  <a:moveTo>
                    <a:pt x="268" y="80"/>
                  </a:moveTo>
                  <a:lnTo>
                    <a:pt x="244" y="73"/>
                  </a:lnTo>
                  <a:lnTo>
                    <a:pt x="197" y="15"/>
                  </a:lnTo>
                  <a:lnTo>
                    <a:pt x="179" y="0"/>
                  </a:lnTo>
                  <a:lnTo>
                    <a:pt x="161" y="0"/>
                  </a:lnTo>
                  <a:lnTo>
                    <a:pt x="126" y="22"/>
                  </a:lnTo>
                  <a:lnTo>
                    <a:pt x="114" y="30"/>
                  </a:lnTo>
                  <a:lnTo>
                    <a:pt x="72" y="51"/>
                  </a:lnTo>
                  <a:lnTo>
                    <a:pt x="36" y="66"/>
                  </a:lnTo>
                  <a:lnTo>
                    <a:pt x="24" y="95"/>
                  </a:lnTo>
                  <a:lnTo>
                    <a:pt x="6" y="161"/>
                  </a:lnTo>
                  <a:lnTo>
                    <a:pt x="0" y="190"/>
                  </a:lnTo>
                  <a:lnTo>
                    <a:pt x="72" y="190"/>
                  </a:lnTo>
                  <a:lnTo>
                    <a:pt x="102" y="168"/>
                  </a:lnTo>
                  <a:lnTo>
                    <a:pt x="137" y="161"/>
                  </a:lnTo>
                  <a:lnTo>
                    <a:pt x="179" y="153"/>
                  </a:lnTo>
                  <a:lnTo>
                    <a:pt x="220" y="168"/>
                  </a:lnTo>
                  <a:lnTo>
                    <a:pt x="238" y="190"/>
                  </a:lnTo>
                  <a:lnTo>
                    <a:pt x="256" y="168"/>
                  </a:lnTo>
                  <a:lnTo>
                    <a:pt x="292" y="132"/>
                  </a:lnTo>
                  <a:lnTo>
                    <a:pt x="304" y="117"/>
                  </a:lnTo>
                  <a:lnTo>
                    <a:pt x="268" y="8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2" name="Freeform 138"/>
            <p:cNvSpPr>
              <a:spLocks/>
            </p:cNvSpPr>
            <p:nvPr/>
          </p:nvSpPr>
          <p:spPr bwMode="auto">
            <a:xfrm>
              <a:off x="4002" y="2300"/>
              <a:ext cx="432" cy="354"/>
            </a:xfrm>
            <a:custGeom>
              <a:avLst/>
              <a:gdLst>
                <a:gd name="T0" fmla="*/ 488 w 369"/>
                <a:gd name="T1" fmla="*/ 46 h 313"/>
                <a:gd name="T2" fmla="*/ 488 w 369"/>
                <a:gd name="T3" fmla="*/ 0 h 313"/>
                <a:gd name="T4" fmla="*/ 383 w 369"/>
                <a:gd name="T5" fmla="*/ 9 h 313"/>
                <a:gd name="T6" fmla="*/ 286 w 369"/>
                <a:gd name="T7" fmla="*/ 46 h 313"/>
                <a:gd name="T8" fmla="*/ 211 w 369"/>
                <a:gd name="T9" fmla="*/ 66 h 313"/>
                <a:gd name="T10" fmla="*/ 114 w 369"/>
                <a:gd name="T11" fmla="*/ 111 h 313"/>
                <a:gd name="T12" fmla="*/ 97 w 369"/>
                <a:gd name="T13" fmla="*/ 167 h 313"/>
                <a:gd name="T14" fmla="*/ 89 w 369"/>
                <a:gd name="T15" fmla="*/ 187 h 313"/>
                <a:gd name="T16" fmla="*/ 73 w 369"/>
                <a:gd name="T17" fmla="*/ 251 h 313"/>
                <a:gd name="T18" fmla="*/ 25 w 369"/>
                <a:gd name="T19" fmla="*/ 306 h 313"/>
                <a:gd name="T20" fmla="*/ 0 w 369"/>
                <a:gd name="T21" fmla="*/ 344 h 313"/>
                <a:gd name="T22" fmla="*/ 64 w 369"/>
                <a:gd name="T23" fmla="*/ 399 h 313"/>
                <a:gd name="T24" fmla="*/ 130 w 369"/>
                <a:gd name="T25" fmla="*/ 344 h 313"/>
                <a:gd name="T26" fmla="*/ 211 w 369"/>
                <a:gd name="T27" fmla="*/ 325 h 313"/>
                <a:gd name="T28" fmla="*/ 332 w 369"/>
                <a:gd name="T29" fmla="*/ 290 h 313"/>
                <a:gd name="T30" fmla="*/ 407 w 369"/>
                <a:gd name="T31" fmla="*/ 251 h 313"/>
                <a:gd name="T32" fmla="*/ 480 w 369"/>
                <a:gd name="T33" fmla="*/ 224 h 313"/>
                <a:gd name="T34" fmla="*/ 505 w 369"/>
                <a:gd name="T35" fmla="*/ 214 h 313"/>
                <a:gd name="T36" fmla="*/ 488 w 369"/>
                <a:gd name="T37" fmla="*/ 46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9" h="313">
                  <a:moveTo>
                    <a:pt x="356" y="36"/>
                  </a:moveTo>
                  <a:lnTo>
                    <a:pt x="356" y="0"/>
                  </a:lnTo>
                  <a:lnTo>
                    <a:pt x="279" y="7"/>
                  </a:lnTo>
                  <a:lnTo>
                    <a:pt x="208" y="36"/>
                  </a:lnTo>
                  <a:lnTo>
                    <a:pt x="154" y="51"/>
                  </a:lnTo>
                  <a:lnTo>
                    <a:pt x="83" y="87"/>
                  </a:lnTo>
                  <a:lnTo>
                    <a:pt x="71" y="131"/>
                  </a:lnTo>
                  <a:lnTo>
                    <a:pt x="65" y="146"/>
                  </a:lnTo>
                  <a:lnTo>
                    <a:pt x="53" y="196"/>
                  </a:lnTo>
                  <a:lnTo>
                    <a:pt x="18" y="240"/>
                  </a:lnTo>
                  <a:lnTo>
                    <a:pt x="0" y="269"/>
                  </a:lnTo>
                  <a:lnTo>
                    <a:pt x="47" y="312"/>
                  </a:lnTo>
                  <a:lnTo>
                    <a:pt x="95" y="269"/>
                  </a:lnTo>
                  <a:lnTo>
                    <a:pt x="154" y="254"/>
                  </a:lnTo>
                  <a:lnTo>
                    <a:pt x="243" y="226"/>
                  </a:lnTo>
                  <a:lnTo>
                    <a:pt x="297" y="196"/>
                  </a:lnTo>
                  <a:lnTo>
                    <a:pt x="350" y="175"/>
                  </a:lnTo>
                  <a:lnTo>
                    <a:pt x="368" y="167"/>
                  </a:lnTo>
                  <a:lnTo>
                    <a:pt x="356" y="3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3" name="Freeform 139"/>
            <p:cNvSpPr>
              <a:spLocks/>
            </p:cNvSpPr>
            <p:nvPr/>
          </p:nvSpPr>
          <p:spPr bwMode="auto">
            <a:xfrm>
              <a:off x="4422" y="2000"/>
              <a:ext cx="532" cy="482"/>
            </a:xfrm>
            <a:custGeom>
              <a:avLst/>
              <a:gdLst>
                <a:gd name="T0" fmla="*/ 13 w 454"/>
                <a:gd name="T1" fmla="*/ 414 h 427"/>
                <a:gd name="T2" fmla="*/ 0 w 454"/>
                <a:gd name="T3" fmla="*/ 514 h 427"/>
                <a:gd name="T4" fmla="*/ 23 w 454"/>
                <a:gd name="T5" fmla="*/ 543 h 427"/>
                <a:gd name="T6" fmla="*/ 163 w 454"/>
                <a:gd name="T7" fmla="*/ 494 h 427"/>
                <a:gd name="T8" fmla="*/ 216 w 454"/>
                <a:gd name="T9" fmla="*/ 475 h 427"/>
                <a:gd name="T10" fmla="*/ 314 w 454"/>
                <a:gd name="T11" fmla="*/ 431 h 427"/>
                <a:gd name="T12" fmla="*/ 421 w 454"/>
                <a:gd name="T13" fmla="*/ 385 h 427"/>
                <a:gd name="T14" fmla="*/ 477 w 454"/>
                <a:gd name="T15" fmla="*/ 347 h 427"/>
                <a:gd name="T16" fmla="*/ 622 w 454"/>
                <a:gd name="T17" fmla="*/ 242 h 427"/>
                <a:gd name="T18" fmla="*/ 495 w 454"/>
                <a:gd name="T19" fmla="*/ 274 h 427"/>
                <a:gd name="T20" fmla="*/ 485 w 454"/>
                <a:gd name="T21" fmla="*/ 274 h 427"/>
                <a:gd name="T22" fmla="*/ 445 w 454"/>
                <a:gd name="T23" fmla="*/ 274 h 427"/>
                <a:gd name="T24" fmla="*/ 381 w 454"/>
                <a:gd name="T25" fmla="*/ 274 h 427"/>
                <a:gd name="T26" fmla="*/ 320 w 454"/>
                <a:gd name="T27" fmla="*/ 255 h 427"/>
                <a:gd name="T28" fmla="*/ 239 w 454"/>
                <a:gd name="T29" fmla="*/ 229 h 427"/>
                <a:gd name="T30" fmla="*/ 203 w 454"/>
                <a:gd name="T31" fmla="*/ 196 h 427"/>
                <a:gd name="T32" fmla="*/ 176 w 454"/>
                <a:gd name="T33" fmla="*/ 152 h 427"/>
                <a:gd name="T34" fmla="*/ 151 w 454"/>
                <a:gd name="T35" fmla="*/ 97 h 427"/>
                <a:gd name="T36" fmla="*/ 138 w 454"/>
                <a:gd name="T37" fmla="*/ 0 h 427"/>
                <a:gd name="T38" fmla="*/ 81 w 454"/>
                <a:gd name="T39" fmla="*/ 12 h 427"/>
                <a:gd name="T40" fmla="*/ 47 w 454"/>
                <a:gd name="T41" fmla="*/ 73 h 427"/>
                <a:gd name="T42" fmla="*/ 23 w 454"/>
                <a:gd name="T43" fmla="*/ 181 h 427"/>
                <a:gd name="T44" fmla="*/ 21 w 454"/>
                <a:gd name="T45" fmla="*/ 125 h 427"/>
                <a:gd name="T46" fmla="*/ 21 w 454"/>
                <a:gd name="T47" fmla="*/ 219 h 427"/>
                <a:gd name="T48" fmla="*/ 41 w 454"/>
                <a:gd name="T49" fmla="*/ 288 h 427"/>
                <a:gd name="T50" fmla="*/ 53 w 454"/>
                <a:gd name="T51" fmla="*/ 359 h 427"/>
                <a:gd name="T52" fmla="*/ 18 w 454"/>
                <a:gd name="T53" fmla="*/ 410 h 427"/>
                <a:gd name="T54" fmla="*/ 0 w 454"/>
                <a:gd name="T55" fmla="*/ 449 h 427"/>
                <a:gd name="T56" fmla="*/ 13 w 454"/>
                <a:gd name="T57" fmla="*/ 414 h 4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4" h="427">
                  <a:moveTo>
                    <a:pt x="9" y="325"/>
                  </a:moveTo>
                  <a:lnTo>
                    <a:pt x="0" y="403"/>
                  </a:lnTo>
                  <a:lnTo>
                    <a:pt x="17" y="426"/>
                  </a:lnTo>
                  <a:lnTo>
                    <a:pt x="119" y="388"/>
                  </a:lnTo>
                  <a:lnTo>
                    <a:pt x="157" y="373"/>
                  </a:lnTo>
                  <a:lnTo>
                    <a:pt x="229" y="338"/>
                  </a:lnTo>
                  <a:lnTo>
                    <a:pt x="306" y="302"/>
                  </a:lnTo>
                  <a:lnTo>
                    <a:pt x="347" y="272"/>
                  </a:lnTo>
                  <a:lnTo>
                    <a:pt x="453" y="190"/>
                  </a:lnTo>
                  <a:lnTo>
                    <a:pt x="360" y="215"/>
                  </a:lnTo>
                  <a:lnTo>
                    <a:pt x="353" y="215"/>
                  </a:lnTo>
                  <a:lnTo>
                    <a:pt x="324" y="215"/>
                  </a:lnTo>
                  <a:lnTo>
                    <a:pt x="277" y="215"/>
                  </a:lnTo>
                  <a:lnTo>
                    <a:pt x="233" y="200"/>
                  </a:lnTo>
                  <a:lnTo>
                    <a:pt x="174" y="180"/>
                  </a:lnTo>
                  <a:lnTo>
                    <a:pt x="148" y="154"/>
                  </a:lnTo>
                  <a:lnTo>
                    <a:pt x="128" y="120"/>
                  </a:lnTo>
                  <a:lnTo>
                    <a:pt x="110" y="76"/>
                  </a:lnTo>
                  <a:lnTo>
                    <a:pt x="101" y="0"/>
                  </a:lnTo>
                  <a:lnTo>
                    <a:pt x="59" y="10"/>
                  </a:lnTo>
                  <a:lnTo>
                    <a:pt x="34" y="58"/>
                  </a:lnTo>
                  <a:lnTo>
                    <a:pt x="17" y="142"/>
                  </a:lnTo>
                  <a:lnTo>
                    <a:pt x="15" y="98"/>
                  </a:lnTo>
                  <a:lnTo>
                    <a:pt x="15" y="172"/>
                  </a:lnTo>
                  <a:lnTo>
                    <a:pt x="30" y="226"/>
                  </a:lnTo>
                  <a:lnTo>
                    <a:pt x="38" y="282"/>
                  </a:lnTo>
                  <a:lnTo>
                    <a:pt x="13" y="322"/>
                  </a:lnTo>
                  <a:lnTo>
                    <a:pt x="0" y="353"/>
                  </a:lnTo>
                  <a:lnTo>
                    <a:pt x="9" y="32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4" name="Freeform 140"/>
            <p:cNvSpPr>
              <a:spLocks/>
            </p:cNvSpPr>
            <p:nvPr/>
          </p:nvSpPr>
          <p:spPr bwMode="auto">
            <a:xfrm>
              <a:off x="3933" y="2078"/>
              <a:ext cx="522" cy="297"/>
            </a:xfrm>
            <a:custGeom>
              <a:avLst/>
              <a:gdLst>
                <a:gd name="T0" fmla="*/ 562 w 446"/>
                <a:gd name="T1" fmla="*/ 0 h 263"/>
                <a:gd name="T2" fmla="*/ 496 w 446"/>
                <a:gd name="T3" fmla="*/ 0 h 263"/>
                <a:gd name="T4" fmla="*/ 432 w 446"/>
                <a:gd name="T5" fmla="*/ 28 h 263"/>
                <a:gd name="T6" fmla="*/ 335 w 446"/>
                <a:gd name="T7" fmla="*/ 45 h 263"/>
                <a:gd name="T8" fmla="*/ 291 w 446"/>
                <a:gd name="T9" fmla="*/ 65 h 263"/>
                <a:gd name="T10" fmla="*/ 218 w 446"/>
                <a:gd name="T11" fmla="*/ 70 h 263"/>
                <a:gd name="T12" fmla="*/ 143 w 446"/>
                <a:gd name="T13" fmla="*/ 96 h 263"/>
                <a:gd name="T14" fmla="*/ 90 w 446"/>
                <a:gd name="T15" fmla="*/ 122 h 263"/>
                <a:gd name="T16" fmla="*/ 48 w 446"/>
                <a:gd name="T17" fmla="*/ 158 h 263"/>
                <a:gd name="T18" fmla="*/ 0 w 446"/>
                <a:gd name="T19" fmla="*/ 195 h 263"/>
                <a:gd name="T20" fmla="*/ 0 w 446"/>
                <a:gd name="T21" fmla="*/ 243 h 263"/>
                <a:gd name="T22" fmla="*/ 39 w 446"/>
                <a:gd name="T23" fmla="*/ 285 h 263"/>
                <a:gd name="T24" fmla="*/ 73 w 446"/>
                <a:gd name="T25" fmla="*/ 297 h 263"/>
                <a:gd name="T26" fmla="*/ 105 w 446"/>
                <a:gd name="T27" fmla="*/ 325 h 263"/>
                <a:gd name="T28" fmla="*/ 114 w 446"/>
                <a:gd name="T29" fmla="*/ 334 h 263"/>
                <a:gd name="T30" fmla="*/ 252 w 446"/>
                <a:gd name="T31" fmla="*/ 279 h 263"/>
                <a:gd name="T32" fmla="*/ 324 w 446"/>
                <a:gd name="T33" fmla="*/ 260 h 263"/>
                <a:gd name="T34" fmla="*/ 407 w 446"/>
                <a:gd name="T35" fmla="*/ 224 h 263"/>
                <a:gd name="T36" fmla="*/ 455 w 446"/>
                <a:gd name="T37" fmla="*/ 215 h 263"/>
                <a:gd name="T38" fmla="*/ 496 w 446"/>
                <a:gd name="T39" fmla="*/ 186 h 263"/>
                <a:gd name="T40" fmla="*/ 554 w 446"/>
                <a:gd name="T41" fmla="*/ 177 h 263"/>
                <a:gd name="T42" fmla="*/ 606 w 446"/>
                <a:gd name="T43" fmla="*/ 155 h 263"/>
                <a:gd name="T44" fmla="*/ 610 w 446"/>
                <a:gd name="T45" fmla="*/ 112 h 263"/>
                <a:gd name="T46" fmla="*/ 610 w 446"/>
                <a:gd name="T47" fmla="*/ 65 h 263"/>
                <a:gd name="T48" fmla="*/ 610 w 446"/>
                <a:gd name="T49" fmla="*/ 28 h 263"/>
                <a:gd name="T50" fmla="*/ 562 w 446"/>
                <a:gd name="T51" fmla="*/ 0 h 2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6" h="263">
                  <a:moveTo>
                    <a:pt x="410" y="0"/>
                  </a:moveTo>
                  <a:lnTo>
                    <a:pt x="362" y="0"/>
                  </a:lnTo>
                  <a:lnTo>
                    <a:pt x="315" y="22"/>
                  </a:lnTo>
                  <a:lnTo>
                    <a:pt x="244" y="35"/>
                  </a:lnTo>
                  <a:lnTo>
                    <a:pt x="213" y="51"/>
                  </a:lnTo>
                  <a:lnTo>
                    <a:pt x="159" y="55"/>
                  </a:lnTo>
                  <a:lnTo>
                    <a:pt x="104" y="75"/>
                  </a:lnTo>
                  <a:lnTo>
                    <a:pt x="66" y="96"/>
                  </a:lnTo>
                  <a:lnTo>
                    <a:pt x="35" y="124"/>
                  </a:lnTo>
                  <a:lnTo>
                    <a:pt x="0" y="153"/>
                  </a:lnTo>
                  <a:lnTo>
                    <a:pt x="0" y="190"/>
                  </a:lnTo>
                  <a:lnTo>
                    <a:pt x="28" y="223"/>
                  </a:lnTo>
                  <a:lnTo>
                    <a:pt x="53" y="233"/>
                  </a:lnTo>
                  <a:lnTo>
                    <a:pt x="77" y="255"/>
                  </a:lnTo>
                  <a:lnTo>
                    <a:pt x="83" y="262"/>
                  </a:lnTo>
                  <a:lnTo>
                    <a:pt x="184" y="219"/>
                  </a:lnTo>
                  <a:lnTo>
                    <a:pt x="237" y="204"/>
                  </a:lnTo>
                  <a:lnTo>
                    <a:pt x="297" y="175"/>
                  </a:lnTo>
                  <a:lnTo>
                    <a:pt x="332" y="168"/>
                  </a:lnTo>
                  <a:lnTo>
                    <a:pt x="362" y="146"/>
                  </a:lnTo>
                  <a:lnTo>
                    <a:pt x="404" y="139"/>
                  </a:lnTo>
                  <a:lnTo>
                    <a:pt x="443" y="121"/>
                  </a:lnTo>
                  <a:lnTo>
                    <a:pt x="445" y="88"/>
                  </a:lnTo>
                  <a:lnTo>
                    <a:pt x="445" y="51"/>
                  </a:lnTo>
                  <a:lnTo>
                    <a:pt x="445" y="22"/>
                  </a:lnTo>
                  <a:lnTo>
                    <a:pt x="41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5" name="Freeform 141"/>
            <p:cNvSpPr>
              <a:spLocks/>
            </p:cNvSpPr>
            <p:nvPr/>
          </p:nvSpPr>
          <p:spPr bwMode="auto">
            <a:xfrm>
              <a:off x="3614" y="2587"/>
              <a:ext cx="452" cy="236"/>
            </a:xfrm>
            <a:custGeom>
              <a:avLst/>
              <a:gdLst>
                <a:gd name="T0" fmla="*/ 439 w 386"/>
                <a:gd name="T1" fmla="*/ 0 h 209"/>
                <a:gd name="T2" fmla="*/ 348 w 386"/>
                <a:gd name="T3" fmla="*/ 26 h 209"/>
                <a:gd name="T4" fmla="*/ 280 w 386"/>
                <a:gd name="T5" fmla="*/ 38 h 209"/>
                <a:gd name="T6" fmla="*/ 158 w 386"/>
                <a:gd name="T7" fmla="*/ 97 h 209"/>
                <a:gd name="T8" fmla="*/ 104 w 386"/>
                <a:gd name="T9" fmla="*/ 102 h 209"/>
                <a:gd name="T10" fmla="*/ 0 w 386"/>
                <a:gd name="T11" fmla="*/ 112 h 209"/>
                <a:gd name="T12" fmla="*/ 0 w 386"/>
                <a:gd name="T13" fmla="*/ 140 h 209"/>
                <a:gd name="T14" fmla="*/ 23 w 386"/>
                <a:gd name="T15" fmla="*/ 234 h 209"/>
                <a:gd name="T16" fmla="*/ 94 w 386"/>
                <a:gd name="T17" fmla="*/ 265 h 209"/>
                <a:gd name="T18" fmla="*/ 158 w 386"/>
                <a:gd name="T19" fmla="*/ 265 h 209"/>
                <a:gd name="T20" fmla="*/ 280 w 386"/>
                <a:gd name="T21" fmla="*/ 239 h 209"/>
                <a:gd name="T22" fmla="*/ 398 w 386"/>
                <a:gd name="T23" fmla="*/ 206 h 209"/>
                <a:gd name="T24" fmla="*/ 478 w 386"/>
                <a:gd name="T25" fmla="*/ 130 h 209"/>
                <a:gd name="T26" fmla="*/ 505 w 386"/>
                <a:gd name="T27" fmla="*/ 73 h 209"/>
                <a:gd name="T28" fmla="*/ 521 w 386"/>
                <a:gd name="T29" fmla="*/ 65 h 209"/>
                <a:gd name="T30" fmla="*/ 528 w 386"/>
                <a:gd name="T31" fmla="*/ 56 h 209"/>
                <a:gd name="T32" fmla="*/ 439 w 386"/>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6" h="209">
                  <a:moveTo>
                    <a:pt x="320" y="0"/>
                  </a:moveTo>
                  <a:lnTo>
                    <a:pt x="254" y="20"/>
                  </a:lnTo>
                  <a:lnTo>
                    <a:pt x="204" y="30"/>
                  </a:lnTo>
                  <a:lnTo>
                    <a:pt x="115" y="76"/>
                  </a:lnTo>
                  <a:lnTo>
                    <a:pt x="76" y="80"/>
                  </a:lnTo>
                  <a:lnTo>
                    <a:pt x="0" y="88"/>
                  </a:lnTo>
                  <a:lnTo>
                    <a:pt x="0" y="110"/>
                  </a:lnTo>
                  <a:lnTo>
                    <a:pt x="17" y="183"/>
                  </a:lnTo>
                  <a:lnTo>
                    <a:pt x="68" y="208"/>
                  </a:lnTo>
                  <a:lnTo>
                    <a:pt x="115" y="208"/>
                  </a:lnTo>
                  <a:lnTo>
                    <a:pt x="204" y="188"/>
                  </a:lnTo>
                  <a:lnTo>
                    <a:pt x="290" y="161"/>
                  </a:lnTo>
                  <a:lnTo>
                    <a:pt x="348" y="102"/>
                  </a:lnTo>
                  <a:lnTo>
                    <a:pt x="368" y="58"/>
                  </a:lnTo>
                  <a:lnTo>
                    <a:pt x="380" y="51"/>
                  </a:lnTo>
                  <a:lnTo>
                    <a:pt x="385" y="44"/>
                  </a:lnTo>
                  <a:lnTo>
                    <a:pt x="32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6" name="Freeform 142"/>
            <p:cNvSpPr>
              <a:spLocks/>
            </p:cNvSpPr>
            <p:nvPr/>
          </p:nvSpPr>
          <p:spPr bwMode="auto">
            <a:xfrm>
              <a:off x="3981" y="1487"/>
              <a:ext cx="383" cy="626"/>
            </a:xfrm>
            <a:custGeom>
              <a:avLst/>
              <a:gdLst>
                <a:gd name="T0" fmla="*/ 213 w 327"/>
                <a:gd name="T1" fmla="*/ 0 h 555"/>
                <a:gd name="T2" fmla="*/ 82 w 327"/>
                <a:gd name="T3" fmla="*/ 37 h 555"/>
                <a:gd name="T4" fmla="*/ 25 w 327"/>
                <a:gd name="T5" fmla="*/ 83 h 555"/>
                <a:gd name="T6" fmla="*/ 25 w 327"/>
                <a:gd name="T7" fmla="*/ 112 h 555"/>
                <a:gd name="T8" fmla="*/ 8 w 327"/>
                <a:gd name="T9" fmla="*/ 186 h 555"/>
                <a:gd name="T10" fmla="*/ 0 w 327"/>
                <a:gd name="T11" fmla="*/ 240 h 555"/>
                <a:gd name="T12" fmla="*/ 0 w 327"/>
                <a:gd name="T13" fmla="*/ 268 h 555"/>
                <a:gd name="T14" fmla="*/ 8 w 327"/>
                <a:gd name="T15" fmla="*/ 325 h 555"/>
                <a:gd name="T16" fmla="*/ 8 w 327"/>
                <a:gd name="T17" fmla="*/ 325 h 555"/>
                <a:gd name="T18" fmla="*/ 47 w 327"/>
                <a:gd name="T19" fmla="*/ 355 h 555"/>
                <a:gd name="T20" fmla="*/ 82 w 327"/>
                <a:gd name="T21" fmla="*/ 370 h 555"/>
                <a:gd name="T22" fmla="*/ 114 w 327"/>
                <a:gd name="T23" fmla="*/ 398 h 555"/>
                <a:gd name="T24" fmla="*/ 138 w 327"/>
                <a:gd name="T25" fmla="*/ 464 h 555"/>
                <a:gd name="T26" fmla="*/ 138 w 327"/>
                <a:gd name="T27" fmla="*/ 538 h 555"/>
                <a:gd name="T28" fmla="*/ 145 w 327"/>
                <a:gd name="T29" fmla="*/ 607 h 555"/>
                <a:gd name="T30" fmla="*/ 230 w 327"/>
                <a:gd name="T31" fmla="*/ 640 h 555"/>
                <a:gd name="T32" fmla="*/ 261 w 327"/>
                <a:gd name="T33" fmla="*/ 658 h 555"/>
                <a:gd name="T34" fmla="*/ 261 w 327"/>
                <a:gd name="T35" fmla="*/ 695 h 555"/>
                <a:gd name="T36" fmla="*/ 296 w 327"/>
                <a:gd name="T37" fmla="*/ 705 h 555"/>
                <a:gd name="T38" fmla="*/ 390 w 327"/>
                <a:gd name="T39" fmla="*/ 705 h 555"/>
                <a:gd name="T40" fmla="*/ 447 w 327"/>
                <a:gd name="T41" fmla="*/ 665 h 555"/>
                <a:gd name="T42" fmla="*/ 391 w 327"/>
                <a:gd name="T43" fmla="*/ 620 h 555"/>
                <a:gd name="T44" fmla="*/ 391 w 327"/>
                <a:gd name="T45" fmla="*/ 547 h 555"/>
                <a:gd name="T46" fmla="*/ 391 w 327"/>
                <a:gd name="T47" fmla="*/ 455 h 555"/>
                <a:gd name="T48" fmla="*/ 384 w 327"/>
                <a:gd name="T49" fmla="*/ 305 h 555"/>
                <a:gd name="T50" fmla="*/ 343 w 327"/>
                <a:gd name="T51" fmla="*/ 268 h 555"/>
                <a:gd name="T52" fmla="*/ 302 w 327"/>
                <a:gd name="T53" fmla="*/ 177 h 555"/>
                <a:gd name="T54" fmla="*/ 294 w 327"/>
                <a:gd name="T55" fmla="*/ 83 h 555"/>
                <a:gd name="T56" fmla="*/ 261 w 327"/>
                <a:gd name="T57" fmla="*/ 47 h 555"/>
                <a:gd name="T58" fmla="*/ 261 w 327"/>
                <a:gd name="T59" fmla="*/ 47 h 555"/>
                <a:gd name="T60" fmla="*/ 213 w 327"/>
                <a:gd name="T61" fmla="*/ 0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7" h="555">
                  <a:moveTo>
                    <a:pt x="155" y="0"/>
                  </a:moveTo>
                  <a:lnTo>
                    <a:pt x="60" y="29"/>
                  </a:lnTo>
                  <a:lnTo>
                    <a:pt x="18" y="66"/>
                  </a:lnTo>
                  <a:lnTo>
                    <a:pt x="18" y="88"/>
                  </a:lnTo>
                  <a:lnTo>
                    <a:pt x="6" y="146"/>
                  </a:lnTo>
                  <a:lnTo>
                    <a:pt x="0" y="189"/>
                  </a:lnTo>
                  <a:lnTo>
                    <a:pt x="0" y="211"/>
                  </a:lnTo>
                  <a:lnTo>
                    <a:pt x="6" y="255"/>
                  </a:lnTo>
                  <a:lnTo>
                    <a:pt x="34" y="279"/>
                  </a:lnTo>
                  <a:lnTo>
                    <a:pt x="60" y="291"/>
                  </a:lnTo>
                  <a:lnTo>
                    <a:pt x="83" y="313"/>
                  </a:lnTo>
                  <a:lnTo>
                    <a:pt x="101" y="364"/>
                  </a:lnTo>
                  <a:lnTo>
                    <a:pt x="101" y="423"/>
                  </a:lnTo>
                  <a:lnTo>
                    <a:pt x="106" y="477"/>
                  </a:lnTo>
                  <a:lnTo>
                    <a:pt x="167" y="503"/>
                  </a:lnTo>
                  <a:lnTo>
                    <a:pt x="190" y="517"/>
                  </a:lnTo>
                  <a:lnTo>
                    <a:pt x="190" y="546"/>
                  </a:lnTo>
                  <a:lnTo>
                    <a:pt x="216" y="554"/>
                  </a:lnTo>
                  <a:lnTo>
                    <a:pt x="284" y="554"/>
                  </a:lnTo>
                  <a:lnTo>
                    <a:pt x="326" y="523"/>
                  </a:lnTo>
                  <a:lnTo>
                    <a:pt x="285" y="488"/>
                  </a:lnTo>
                  <a:lnTo>
                    <a:pt x="285" y="430"/>
                  </a:lnTo>
                  <a:lnTo>
                    <a:pt x="285" y="357"/>
                  </a:lnTo>
                  <a:lnTo>
                    <a:pt x="280" y="239"/>
                  </a:lnTo>
                  <a:lnTo>
                    <a:pt x="250" y="211"/>
                  </a:lnTo>
                  <a:lnTo>
                    <a:pt x="220" y="139"/>
                  </a:lnTo>
                  <a:lnTo>
                    <a:pt x="214" y="66"/>
                  </a:lnTo>
                  <a:lnTo>
                    <a:pt x="190" y="37"/>
                  </a:lnTo>
                  <a:lnTo>
                    <a:pt x="15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7" name="Freeform 143"/>
            <p:cNvSpPr>
              <a:spLocks/>
            </p:cNvSpPr>
            <p:nvPr/>
          </p:nvSpPr>
          <p:spPr bwMode="auto">
            <a:xfrm>
              <a:off x="3884" y="2070"/>
              <a:ext cx="91" cy="191"/>
            </a:xfrm>
            <a:custGeom>
              <a:avLst/>
              <a:gdLst>
                <a:gd name="T0" fmla="*/ 89 w 78"/>
                <a:gd name="T1" fmla="*/ 0 h 169"/>
                <a:gd name="T2" fmla="*/ 25 w 78"/>
                <a:gd name="T3" fmla="*/ 37 h 169"/>
                <a:gd name="T4" fmla="*/ 0 w 78"/>
                <a:gd name="T5" fmla="*/ 66 h 169"/>
                <a:gd name="T6" fmla="*/ 0 w 78"/>
                <a:gd name="T7" fmla="*/ 121 h 169"/>
                <a:gd name="T8" fmla="*/ 25 w 78"/>
                <a:gd name="T9" fmla="*/ 205 h 169"/>
                <a:gd name="T10" fmla="*/ 48 w 78"/>
                <a:gd name="T11" fmla="*/ 215 h 169"/>
                <a:gd name="T12" fmla="*/ 81 w 78"/>
                <a:gd name="T13" fmla="*/ 176 h 169"/>
                <a:gd name="T14" fmla="*/ 97 w 78"/>
                <a:gd name="T15" fmla="*/ 158 h 169"/>
                <a:gd name="T16" fmla="*/ 105 w 78"/>
                <a:gd name="T17" fmla="*/ 139 h 169"/>
                <a:gd name="T18" fmla="*/ 89 w 7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69">
                  <a:moveTo>
                    <a:pt x="65" y="0"/>
                  </a:moveTo>
                  <a:lnTo>
                    <a:pt x="18" y="29"/>
                  </a:lnTo>
                  <a:lnTo>
                    <a:pt x="0" y="51"/>
                  </a:lnTo>
                  <a:lnTo>
                    <a:pt x="0" y="95"/>
                  </a:lnTo>
                  <a:lnTo>
                    <a:pt x="18" y="160"/>
                  </a:lnTo>
                  <a:lnTo>
                    <a:pt x="35" y="168"/>
                  </a:lnTo>
                  <a:lnTo>
                    <a:pt x="59" y="138"/>
                  </a:lnTo>
                  <a:lnTo>
                    <a:pt x="71" y="124"/>
                  </a:lnTo>
                  <a:lnTo>
                    <a:pt x="77" y="109"/>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8" name="Freeform 144"/>
            <p:cNvSpPr>
              <a:spLocks/>
            </p:cNvSpPr>
            <p:nvPr/>
          </p:nvSpPr>
          <p:spPr bwMode="auto">
            <a:xfrm>
              <a:off x="5066" y="1676"/>
              <a:ext cx="203" cy="157"/>
            </a:xfrm>
            <a:custGeom>
              <a:avLst/>
              <a:gdLst>
                <a:gd name="T0" fmla="*/ 23 w 173"/>
                <a:gd name="T1" fmla="*/ 9 h 139"/>
                <a:gd name="T2" fmla="*/ 15 w 173"/>
                <a:gd name="T3" fmla="*/ 0 h 139"/>
                <a:gd name="T4" fmla="*/ 0 w 173"/>
                <a:gd name="T5" fmla="*/ 37 h 139"/>
                <a:gd name="T6" fmla="*/ 0 w 173"/>
                <a:gd name="T7" fmla="*/ 82 h 139"/>
                <a:gd name="T8" fmla="*/ 23 w 173"/>
                <a:gd name="T9" fmla="*/ 111 h 139"/>
                <a:gd name="T10" fmla="*/ 48 w 173"/>
                <a:gd name="T11" fmla="*/ 139 h 139"/>
                <a:gd name="T12" fmla="*/ 48 w 173"/>
                <a:gd name="T13" fmla="*/ 139 h 139"/>
                <a:gd name="T14" fmla="*/ 106 w 173"/>
                <a:gd name="T15" fmla="*/ 148 h 139"/>
                <a:gd name="T16" fmla="*/ 164 w 173"/>
                <a:gd name="T17" fmla="*/ 167 h 139"/>
                <a:gd name="T18" fmla="*/ 172 w 173"/>
                <a:gd name="T19" fmla="*/ 167 h 139"/>
                <a:gd name="T20" fmla="*/ 189 w 173"/>
                <a:gd name="T21" fmla="*/ 167 h 139"/>
                <a:gd name="T22" fmla="*/ 212 w 173"/>
                <a:gd name="T23" fmla="*/ 176 h 139"/>
                <a:gd name="T24" fmla="*/ 237 w 173"/>
                <a:gd name="T25" fmla="*/ 139 h 139"/>
                <a:gd name="T26" fmla="*/ 189 w 173"/>
                <a:gd name="T27" fmla="*/ 91 h 139"/>
                <a:gd name="T28" fmla="*/ 164 w 173"/>
                <a:gd name="T29" fmla="*/ 75 h 139"/>
                <a:gd name="T30" fmla="*/ 164 w 173"/>
                <a:gd name="T31" fmla="*/ 75 h 139"/>
                <a:gd name="T32" fmla="*/ 23 w 173"/>
                <a:gd name="T33" fmla="*/ 9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 h="139">
                  <a:moveTo>
                    <a:pt x="17" y="7"/>
                  </a:moveTo>
                  <a:lnTo>
                    <a:pt x="11" y="0"/>
                  </a:lnTo>
                  <a:lnTo>
                    <a:pt x="0" y="29"/>
                  </a:lnTo>
                  <a:lnTo>
                    <a:pt x="0" y="65"/>
                  </a:lnTo>
                  <a:lnTo>
                    <a:pt x="17" y="87"/>
                  </a:lnTo>
                  <a:lnTo>
                    <a:pt x="35" y="109"/>
                  </a:lnTo>
                  <a:lnTo>
                    <a:pt x="77" y="116"/>
                  </a:lnTo>
                  <a:lnTo>
                    <a:pt x="119" y="131"/>
                  </a:lnTo>
                  <a:lnTo>
                    <a:pt x="125" y="131"/>
                  </a:lnTo>
                  <a:lnTo>
                    <a:pt x="137" y="131"/>
                  </a:lnTo>
                  <a:lnTo>
                    <a:pt x="154" y="138"/>
                  </a:lnTo>
                  <a:lnTo>
                    <a:pt x="172" y="109"/>
                  </a:lnTo>
                  <a:lnTo>
                    <a:pt x="137" y="72"/>
                  </a:lnTo>
                  <a:lnTo>
                    <a:pt x="119" y="58"/>
                  </a:lnTo>
                  <a:lnTo>
                    <a:pt x="1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49" name="Freeform 145"/>
            <p:cNvSpPr>
              <a:spLocks/>
            </p:cNvSpPr>
            <p:nvPr/>
          </p:nvSpPr>
          <p:spPr bwMode="auto">
            <a:xfrm>
              <a:off x="5031" y="1857"/>
              <a:ext cx="250" cy="214"/>
            </a:xfrm>
            <a:custGeom>
              <a:avLst/>
              <a:gdLst>
                <a:gd name="T0" fmla="*/ 291 w 214"/>
                <a:gd name="T1" fmla="*/ 87 h 190"/>
                <a:gd name="T2" fmla="*/ 195 w 214"/>
                <a:gd name="T3" fmla="*/ 54 h 190"/>
                <a:gd name="T4" fmla="*/ 97 w 214"/>
                <a:gd name="T5" fmla="*/ 19 h 190"/>
                <a:gd name="T6" fmla="*/ 33 w 214"/>
                <a:gd name="T7" fmla="*/ 0 h 190"/>
                <a:gd name="T8" fmla="*/ 0 w 214"/>
                <a:gd name="T9" fmla="*/ 0 h 190"/>
                <a:gd name="T10" fmla="*/ 16 w 214"/>
                <a:gd name="T11" fmla="*/ 54 h 190"/>
                <a:gd name="T12" fmla="*/ 42 w 214"/>
                <a:gd name="T13" fmla="*/ 87 h 190"/>
                <a:gd name="T14" fmla="*/ 89 w 214"/>
                <a:gd name="T15" fmla="*/ 139 h 190"/>
                <a:gd name="T16" fmla="*/ 121 w 214"/>
                <a:gd name="T17" fmla="*/ 167 h 190"/>
                <a:gd name="T18" fmla="*/ 121 w 214"/>
                <a:gd name="T19" fmla="*/ 203 h 190"/>
                <a:gd name="T20" fmla="*/ 146 w 214"/>
                <a:gd name="T21" fmla="*/ 231 h 190"/>
                <a:gd name="T22" fmla="*/ 179 w 214"/>
                <a:gd name="T23" fmla="*/ 240 h 190"/>
                <a:gd name="T24" fmla="*/ 204 w 214"/>
                <a:gd name="T25" fmla="*/ 189 h 190"/>
                <a:gd name="T26" fmla="*/ 238 w 214"/>
                <a:gd name="T27" fmla="*/ 119 h 190"/>
                <a:gd name="T28" fmla="*/ 268 w 214"/>
                <a:gd name="T29" fmla="*/ 100 h 190"/>
                <a:gd name="T30" fmla="*/ 276 w 214"/>
                <a:gd name="T31" fmla="*/ 54 h 190"/>
                <a:gd name="T32" fmla="*/ 276 w 214"/>
                <a:gd name="T33" fmla="*/ 54 h 190"/>
                <a:gd name="T34" fmla="*/ 291 w 214"/>
                <a:gd name="T35" fmla="*/ 8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 h="190">
                  <a:moveTo>
                    <a:pt x="213" y="68"/>
                  </a:moveTo>
                  <a:lnTo>
                    <a:pt x="143" y="43"/>
                  </a:lnTo>
                  <a:lnTo>
                    <a:pt x="71" y="15"/>
                  </a:lnTo>
                  <a:lnTo>
                    <a:pt x="24" y="0"/>
                  </a:lnTo>
                  <a:lnTo>
                    <a:pt x="0" y="0"/>
                  </a:lnTo>
                  <a:lnTo>
                    <a:pt x="12" y="43"/>
                  </a:lnTo>
                  <a:lnTo>
                    <a:pt x="31" y="68"/>
                  </a:lnTo>
                  <a:lnTo>
                    <a:pt x="65" y="109"/>
                  </a:lnTo>
                  <a:lnTo>
                    <a:pt x="89" y="131"/>
                  </a:lnTo>
                  <a:lnTo>
                    <a:pt x="89" y="160"/>
                  </a:lnTo>
                  <a:lnTo>
                    <a:pt x="107" y="182"/>
                  </a:lnTo>
                  <a:lnTo>
                    <a:pt x="131" y="189"/>
                  </a:lnTo>
                  <a:lnTo>
                    <a:pt x="150" y="149"/>
                  </a:lnTo>
                  <a:lnTo>
                    <a:pt x="175" y="94"/>
                  </a:lnTo>
                  <a:lnTo>
                    <a:pt x="196" y="79"/>
                  </a:lnTo>
                  <a:lnTo>
                    <a:pt x="202" y="43"/>
                  </a:lnTo>
                  <a:lnTo>
                    <a:pt x="213" y="6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0" name="Freeform 146"/>
            <p:cNvSpPr>
              <a:spLocks/>
            </p:cNvSpPr>
            <p:nvPr/>
          </p:nvSpPr>
          <p:spPr bwMode="auto">
            <a:xfrm>
              <a:off x="5024" y="1454"/>
              <a:ext cx="454" cy="338"/>
            </a:xfrm>
            <a:custGeom>
              <a:avLst/>
              <a:gdLst>
                <a:gd name="T0" fmla="*/ 530 w 388"/>
                <a:gd name="T1" fmla="*/ 317 h 299"/>
                <a:gd name="T2" fmla="*/ 530 w 388"/>
                <a:gd name="T3" fmla="*/ 363 h 299"/>
                <a:gd name="T4" fmla="*/ 505 w 388"/>
                <a:gd name="T5" fmla="*/ 381 h 299"/>
                <a:gd name="T6" fmla="*/ 481 w 388"/>
                <a:gd name="T7" fmla="*/ 381 h 299"/>
                <a:gd name="T8" fmla="*/ 465 w 388"/>
                <a:gd name="T9" fmla="*/ 381 h 299"/>
                <a:gd name="T10" fmla="*/ 456 w 388"/>
                <a:gd name="T11" fmla="*/ 335 h 299"/>
                <a:gd name="T12" fmla="*/ 415 w 388"/>
                <a:gd name="T13" fmla="*/ 335 h 299"/>
                <a:gd name="T14" fmla="*/ 373 w 388"/>
                <a:gd name="T15" fmla="*/ 326 h 299"/>
                <a:gd name="T16" fmla="*/ 317 w 388"/>
                <a:gd name="T17" fmla="*/ 306 h 299"/>
                <a:gd name="T18" fmla="*/ 268 w 388"/>
                <a:gd name="T19" fmla="*/ 278 h 299"/>
                <a:gd name="T20" fmla="*/ 179 w 388"/>
                <a:gd name="T21" fmla="*/ 224 h 299"/>
                <a:gd name="T22" fmla="*/ 130 w 388"/>
                <a:gd name="T23" fmla="*/ 205 h 299"/>
                <a:gd name="T24" fmla="*/ 89 w 388"/>
                <a:gd name="T25" fmla="*/ 187 h 299"/>
                <a:gd name="T26" fmla="*/ 41 w 388"/>
                <a:gd name="T27" fmla="*/ 158 h 299"/>
                <a:gd name="T28" fmla="*/ 0 w 388"/>
                <a:gd name="T29" fmla="*/ 121 h 299"/>
                <a:gd name="T30" fmla="*/ 0 w 388"/>
                <a:gd name="T31" fmla="*/ 0 h 299"/>
                <a:gd name="T32" fmla="*/ 57 w 388"/>
                <a:gd name="T33" fmla="*/ 0 h 299"/>
                <a:gd name="T34" fmla="*/ 105 w 388"/>
                <a:gd name="T35" fmla="*/ 0 h 299"/>
                <a:gd name="T36" fmla="*/ 171 w 388"/>
                <a:gd name="T37" fmla="*/ 94 h 299"/>
                <a:gd name="T38" fmla="*/ 276 w 388"/>
                <a:gd name="T39" fmla="*/ 140 h 299"/>
                <a:gd name="T40" fmla="*/ 349 w 388"/>
                <a:gd name="T41" fmla="*/ 158 h 299"/>
                <a:gd name="T42" fmla="*/ 432 w 388"/>
                <a:gd name="T43" fmla="*/ 196 h 299"/>
                <a:gd name="T44" fmla="*/ 522 w 388"/>
                <a:gd name="T45" fmla="*/ 278 h 299"/>
                <a:gd name="T46" fmla="*/ 522 w 388"/>
                <a:gd name="T47" fmla="*/ 278 h 299"/>
                <a:gd name="T48" fmla="*/ 530 w 388"/>
                <a:gd name="T49" fmla="*/ 317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8" h="299">
                  <a:moveTo>
                    <a:pt x="387" y="248"/>
                  </a:moveTo>
                  <a:lnTo>
                    <a:pt x="387" y="284"/>
                  </a:lnTo>
                  <a:lnTo>
                    <a:pt x="369" y="298"/>
                  </a:lnTo>
                  <a:lnTo>
                    <a:pt x="351" y="298"/>
                  </a:lnTo>
                  <a:lnTo>
                    <a:pt x="339" y="298"/>
                  </a:lnTo>
                  <a:lnTo>
                    <a:pt x="333" y="262"/>
                  </a:lnTo>
                  <a:lnTo>
                    <a:pt x="303" y="262"/>
                  </a:lnTo>
                  <a:lnTo>
                    <a:pt x="273" y="255"/>
                  </a:lnTo>
                  <a:lnTo>
                    <a:pt x="232" y="240"/>
                  </a:lnTo>
                  <a:lnTo>
                    <a:pt x="196" y="218"/>
                  </a:lnTo>
                  <a:lnTo>
                    <a:pt x="131" y="175"/>
                  </a:lnTo>
                  <a:lnTo>
                    <a:pt x="95" y="160"/>
                  </a:lnTo>
                  <a:lnTo>
                    <a:pt x="65" y="146"/>
                  </a:lnTo>
                  <a:lnTo>
                    <a:pt x="30" y="124"/>
                  </a:lnTo>
                  <a:lnTo>
                    <a:pt x="0" y="95"/>
                  </a:lnTo>
                  <a:lnTo>
                    <a:pt x="0" y="0"/>
                  </a:lnTo>
                  <a:lnTo>
                    <a:pt x="42" y="0"/>
                  </a:lnTo>
                  <a:lnTo>
                    <a:pt x="77" y="0"/>
                  </a:lnTo>
                  <a:lnTo>
                    <a:pt x="125" y="73"/>
                  </a:lnTo>
                  <a:lnTo>
                    <a:pt x="202" y="110"/>
                  </a:lnTo>
                  <a:lnTo>
                    <a:pt x="255" y="124"/>
                  </a:lnTo>
                  <a:lnTo>
                    <a:pt x="315" y="153"/>
                  </a:lnTo>
                  <a:lnTo>
                    <a:pt x="381" y="218"/>
                  </a:lnTo>
                  <a:lnTo>
                    <a:pt x="387" y="24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1" name="Freeform 147"/>
            <p:cNvSpPr>
              <a:spLocks/>
            </p:cNvSpPr>
            <p:nvPr/>
          </p:nvSpPr>
          <p:spPr bwMode="auto">
            <a:xfrm>
              <a:off x="4580" y="1552"/>
              <a:ext cx="313" cy="647"/>
            </a:xfrm>
            <a:custGeom>
              <a:avLst/>
              <a:gdLst>
                <a:gd name="T0" fmla="*/ 366 w 267"/>
                <a:gd name="T1" fmla="*/ 65 h 573"/>
                <a:gd name="T2" fmla="*/ 260 w 267"/>
                <a:gd name="T3" fmla="*/ 0 h 573"/>
                <a:gd name="T4" fmla="*/ 195 w 267"/>
                <a:gd name="T5" fmla="*/ 0 h 573"/>
                <a:gd name="T6" fmla="*/ 162 w 267"/>
                <a:gd name="T7" fmla="*/ 0 h 573"/>
                <a:gd name="T8" fmla="*/ 101 w 267"/>
                <a:gd name="T9" fmla="*/ 81 h 573"/>
                <a:gd name="T10" fmla="*/ 82 w 267"/>
                <a:gd name="T11" fmla="*/ 113 h 573"/>
                <a:gd name="T12" fmla="*/ 162 w 267"/>
                <a:gd name="T13" fmla="*/ 233 h 573"/>
                <a:gd name="T14" fmla="*/ 141 w 267"/>
                <a:gd name="T15" fmla="*/ 361 h 573"/>
                <a:gd name="T16" fmla="*/ 96 w 267"/>
                <a:gd name="T17" fmla="*/ 549 h 573"/>
                <a:gd name="T18" fmla="*/ 0 w 267"/>
                <a:gd name="T19" fmla="*/ 567 h 573"/>
                <a:gd name="T20" fmla="*/ 25 w 267"/>
                <a:gd name="T21" fmla="*/ 632 h 573"/>
                <a:gd name="T22" fmla="*/ 88 w 267"/>
                <a:gd name="T23" fmla="*/ 670 h 573"/>
                <a:gd name="T24" fmla="*/ 129 w 267"/>
                <a:gd name="T25" fmla="*/ 679 h 573"/>
                <a:gd name="T26" fmla="*/ 145 w 267"/>
                <a:gd name="T27" fmla="*/ 688 h 573"/>
                <a:gd name="T28" fmla="*/ 178 w 267"/>
                <a:gd name="T29" fmla="*/ 698 h 573"/>
                <a:gd name="T30" fmla="*/ 203 w 267"/>
                <a:gd name="T31" fmla="*/ 698 h 573"/>
                <a:gd name="T32" fmla="*/ 260 w 267"/>
                <a:gd name="T33" fmla="*/ 698 h 573"/>
                <a:gd name="T34" fmla="*/ 309 w 267"/>
                <a:gd name="T35" fmla="*/ 729 h 573"/>
                <a:gd name="T36" fmla="*/ 351 w 267"/>
                <a:gd name="T37" fmla="*/ 605 h 573"/>
                <a:gd name="T38" fmla="*/ 293 w 267"/>
                <a:gd name="T39" fmla="*/ 576 h 573"/>
                <a:gd name="T40" fmla="*/ 280 w 267"/>
                <a:gd name="T41" fmla="*/ 490 h 573"/>
                <a:gd name="T42" fmla="*/ 280 w 267"/>
                <a:gd name="T43" fmla="*/ 379 h 573"/>
                <a:gd name="T44" fmla="*/ 333 w 267"/>
                <a:gd name="T45" fmla="*/ 251 h 573"/>
                <a:gd name="T46" fmla="*/ 358 w 267"/>
                <a:gd name="T47" fmla="*/ 186 h 573"/>
                <a:gd name="T48" fmla="*/ 358 w 267"/>
                <a:gd name="T49" fmla="*/ 167 h 573"/>
                <a:gd name="T50" fmla="*/ 366 w 267"/>
                <a:gd name="T51" fmla="*/ 65 h 5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573">
                  <a:moveTo>
                    <a:pt x="266" y="51"/>
                  </a:moveTo>
                  <a:lnTo>
                    <a:pt x="189" y="0"/>
                  </a:lnTo>
                  <a:lnTo>
                    <a:pt x="142" y="0"/>
                  </a:lnTo>
                  <a:lnTo>
                    <a:pt x="118" y="0"/>
                  </a:lnTo>
                  <a:lnTo>
                    <a:pt x="73" y="64"/>
                  </a:lnTo>
                  <a:lnTo>
                    <a:pt x="60" y="89"/>
                  </a:lnTo>
                  <a:lnTo>
                    <a:pt x="118" y="182"/>
                  </a:lnTo>
                  <a:lnTo>
                    <a:pt x="102" y="283"/>
                  </a:lnTo>
                  <a:lnTo>
                    <a:pt x="70" y="430"/>
                  </a:lnTo>
                  <a:lnTo>
                    <a:pt x="0" y="445"/>
                  </a:lnTo>
                  <a:lnTo>
                    <a:pt x="18" y="496"/>
                  </a:lnTo>
                  <a:lnTo>
                    <a:pt x="64" y="525"/>
                  </a:lnTo>
                  <a:lnTo>
                    <a:pt x="94" y="532"/>
                  </a:lnTo>
                  <a:lnTo>
                    <a:pt x="106" y="539"/>
                  </a:lnTo>
                  <a:lnTo>
                    <a:pt x="130" y="547"/>
                  </a:lnTo>
                  <a:lnTo>
                    <a:pt x="148" y="547"/>
                  </a:lnTo>
                  <a:lnTo>
                    <a:pt x="189" y="547"/>
                  </a:lnTo>
                  <a:lnTo>
                    <a:pt x="225" y="572"/>
                  </a:lnTo>
                  <a:lnTo>
                    <a:pt x="255" y="475"/>
                  </a:lnTo>
                  <a:lnTo>
                    <a:pt x="213" y="452"/>
                  </a:lnTo>
                  <a:lnTo>
                    <a:pt x="204" y="384"/>
                  </a:lnTo>
                  <a:lnTo>
                    <a:pt x="204" y="298"/>
                  </a:lnTo>
                  <a:lnTo>
                    <a:pt x="242" y="197"/>
                  </a:lnTo>
                  <a:lnTo>
                    <a:pt x="260" y="146"/>
                  </a:lnTo>
                  <a:lnTo>
                    <a:pt x="260" y="131"/>
                  </a:lnTo>
                  <a:lnTo>
                    <a:pt x="266"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2" name="Freeform 148"/>
            <p:cNvSpPr>
              <a:spLocks/>
            </p:cNvSpPr>
            <p:nvPr/>
          </p:nvSpPr>
          <p:spPr bwMode="auto">
            <a:xfrm>
              <a:off x="4884" y="1619"/>
              <a:ext cx="204" cy="373"/>
            </a:xfrm>
            <a:custGeom>
              <a:avLst/>
              <a:gdLst>
                <a:gd name="T0" fmla="*/ 147 w 175"/>
                <a:gd name="T1" fmla="*/ 0 h 331"/>
                <a:gd name="T2" fmla="*/ 124 w 175"/>
                <a:gd name="T3" fmla="*/ 0 h 331"/>
                <a:gd name="T4" fmla="*/ 99 w 175"/>
                <a:gd name="T5" fmla="*/ 56 h 331"/>
                <a:gd name="T6" fmla="*/ 107 w 175"/>
                <a:gd name="T7" fmla="*/ 110 h 331"/>
                <a:gd name="T8" fmla="*/ 58 w 175"/>
                <a:gd name="T9" fmla="*/ 193 h 331"/>
                <a:gd name="T10" fmla="*/ 23 w 175"/>
                <a:gd name="T11" fmla="*/ 284 h 331"/>
                <a:gd name="T12" fmla="*/ 7 w 175"/>
                <a:gd name="T13" fmla="*/ 335 h 331"/>
                <a:gd name="T14" fmla="*/ 0 w 175"/>
                <a:gd name="T15" fmla="*/ 419 h 331"/>
                <a:gd name="T16" fmla="*/ 42 w 175"/>
                <a:gd name="T17" fmla="*/ 415 h 331"/>
                <a:gd name="T18" fmla="*/ 98 w 175"/>
                <a:gd name="T19" fmla="*/ 374 h 331"/>
                <a:gd name="T20" fmla="*/ 147 w 175"/>
                <a:gd name="T21" fmla="*/ 350 h 331"/>
                <a:gd name="T22" fmla="*/ 180 w 175"/>
                <a:gd name="T23" fmla="*/ 350 h 331"/>
                <a:gd name="T24" fmla="*/ 196 w 175"/>
                <a:gd name="T25" fmla="*/ 322 h 331"/>
                <a:gd name="T26" fmla="*/ 207 w 175"/>
                <a:gd name="T27" fmla="*/ 270 h 331"/>
                <a:gd name="T28" fmla="*/ 224 w 175"/>
                <a:gd name="T29" fmla="*/ 220 h 331"/>
                <a:gd name="T30" fmla="*/ 237 w 175"/>
                <a:gd name="T31" fmla="*/ 168 h 331"/>
                <a:gd name="T32" fmla="*/ 196 w 175"/>
                <a:gd name="T33" fmla="*/ 119 h 331"/>
                <a:gd name="T34" fmla="*/ 231 w 175"/>
                <a:gd name="T35" fmla="*/ 51 h 331"/>
                <a:gd name="T36" fmla="*/ 190 w 175"/>
                <a:gd name="T37" fmla="*/ 46 h 331"/>
                <a:gd name="T38" fmla="*/ 147 w 175"/>
                <a:gd name="T39" fmla="*/ 0 h 3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331">
                  <a:moveTo>
                    <a:pt x="108" y="0"/>
                  </a:moveTo>
                  <a:lnTo>
                    <a:pt x="91" y="0"/>
                  </a:lnTo>
                  <a:lnTo>
                    <a:pt x="73" y="44"/>
                  </a:lnTo>
                  <a:lnTo>
                    <a:pt x="79" y="87"/>
                  </a:lnTo>
                  <a:lnTo>
                    <a:pt x="43" y="152"/>
                  </a:lnTo>
                  <a:lnTo>
                    <a:pt x="17" y="224"/>
                  </a:lnTo>
                  <a:lnTo>
                    <a:pt x="5" y="264"/>
                  </a:lnTo>
                  <a:lnTo>
                    <a:pt x="0" y="330"/>
                  </a:lnTo>
                  <a:lnTo>
                    <a:pt x="31" y="327"/>
                  </a:lnTo>
                  <a:lnTo>
                    <a:pt x="72" y="295"/>
                  </a:lnTo>
                  <a:lnTo>
                    <a:pt x="108" y="276"/>
                  </a:lnTo>
                  <a:lnTo>
                    <a:pt x="132" y="276"/>
                  </a:lnTo>
                  <a:lnTo>
                    <a:pt x="144" y="254"/>
                  </a:lnTo>
                  <a:lnTo>
                    <a:pt x="153" y="213"/>
                  </a:lnTo>
                  <a:lnTo>
                    <a:pt x="165" y="173"/>
                  </a:lnTo>
                  <a:lnTo>
                    <a:pt x="174" y="132"/>
                  </a:lnTo>
                  <a:lnTo>
                    <a:pt x="144" y="94"/>
                  </a:lnTo>
                  <a:lnTo>
                    <a:pt x="170" y="40"/>
                  </a:lnTo>
                  <a:lnTo>
                    <a:pt x="140" y="36"/>
                  </a:lnTo>
                  <a:lnTo>
                    <a:pt x="1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3" name="Freeform 149"/>
            <p:cNvSpPr>
              <a:spLocks/>
            </p:cNvSpPr>
            <p:nvPr/>
          </p:nvSpPr>
          <p:spPr bwMode="auto">
            <a:xfrm>
              <a:off x="4740" y="1348"/>
              <a:ext cx="292" cy="264"/>
            </a:xfrm>
            <a:custGeom>
              <a:avLst/>
              <a:gdLst>
                <a:gd name="T0" fmla="*/ 137 w 250"/>
                <a:gd name="T1" fmla="*/ 9 h 234"/>
                <a:gd name="T2" fmla="*/ 112 w 250"/>
                <a:gd name="T3" fmla="*/ 9 h 234"/>
                <a:gd name="T4" fmla="*/ 64 w 250"/>
                <a:gd name="T5" fmla="*/ 9 h 234"/>
                <a:gd name="T6" fmla="*/ 8 w 250"/>
                <a:gd name="T7" fmla="*/ 9 h 234"/>
                <a:gd name="T8" fmla="*/ 0 w 250"/>
                <a:gd name="T9" fmla="*/ 63 h 234"/>
                <a:gd name="T10" fmla="*/ 0 w 250"/>
                <a:gd name="T11" fmla="*/ 148 h 234"/>
                <a:gd name="T12" fmla="*/ 0 w 250"/>
                <a:gd name="T13" fmla="*/ 166 h 234"/>
                <a:gd name="T14" fmla="*/ 40 w 250"/>
                <a:gd name="T15" fmla="*/ 221 h 234"/>
                <a:gd name="T16" fmla="*/ 81 w 250"/>
                <a:gd name="T17" fmla="*/ 240 h 234"/>
                <a:gd name="T18" fmla="*/ 112 w 250"/>
                <a:gd name="T19" fmla="*/ 259 h 234"/>
                <a:gd name="T20" fmla="*/ 194 w 250"/>
                <a:gd name="T21" fmla="*/ 269 h 234"/>
                <a:gd name="T22" fmla="*/ 235 w 250"/>
                <a:gd name="T23" fmla="*/ 297 h 234"/>
                <a:gd name="T24" fmla="*/ 243 w 250"/>
                <a:gd name="T25" fmla="*/ 297 h 234"/>
                <a:gd name="T26" fmla="*/ 340 w 250"/>
                <a:gd name="T27" fmla="*/ 269 h 234"/>
                <a:gd name="T28" fmla="*/ 332 w 250"/>
                <a:gd name="T29" fmla="*/ 130 h 234"/>
                <a:gd name="T30" fmla="*/ 235 w 250"/>
                <a:gd name="T31" fmla="*/ 91 h 234"/>
                <a:gd name="T32" fmla="*/ 178 w 250"/>
                <a:gd name="T33" fmla="*/ 0 h 234"/>
                <a:gd name="T34" fmla="*/ 186 w 250"/>
                <a:gd name="T35" fmla="*/ 0 h 234"/>
                <a:gd name="T36" fmla="*/ 137 w 250"/>
                <a:gd name="T37" fmla="*/ 9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0" h="234">
                  <a:moveTo>
                    <a:pt x="100" y="7"/>
                  </a:moveTo>
                  <a:lnTo>
                    <a:pt x="82" y="7"/>
                  </a:lnTo>
                  <a:lnTo>
                    <a:pt x="47" y="7"/>
                  </a:lnTo>
                  <a:lnTo>
                    <a:pt x="6" y="7"/>
                  </a:lnTo>
                  <a:lnTo>
                    <a:pt x="0" y="50"/>
                  </a:lnTo>
                  <a:lnTo>
                    <a:pt x="0" y="116"/>
                  </a:lnTo>
                  <a:lnTo>
                    <a:pt x="0" y="130"/>
                  </a:lnTo>
                  <a:lnTo>
                    <a:pt x="29" y="174"/>
                  </a:lnTo>
                  <a:lnTo>
                    <a:pt x="59" y="189"/>
                  </a:lnTo>
                  <a:lnTo>
                    <a:pt x="82" y="204"/>
                  </a:lnTo>
                  <a:lnTo>
                    <a:pt x="142" y="211"/>
                  </a:lnTo>
                  <a:lnTo>
                    <a:pt x="172" y="233"/>
                  </a:lnTo>
                  <a:lnTo>
                    <a:pt x="178" y="233"/>
                  </a:lnTo>
                  <a:lnTo>
                    <a:pt x="249" y="211"/>
                  </a:lnTo>
                  <a:lnTo>
                    <a:pt x="243" y="102"/>
                  </a:lnTo>
                  <a:lnTo>
                    <a:pt x="172" y="72"/>
                  </a:lnTo>
                  <a:lnTo>
                    <a:pt x="130" y="0"/>
                  </a:lnTo>
                  <a:lnTo>
                    <a:pt x="136" y="0"/>
                  </a:lnTo>
                  <a:lnTo>
                    <a:pt x="100"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4" name="Freeform 150"/>
            <p:cNvSpPr>
              <a:spLocks/>
            </p:cNvSpPr>
            <p:nvPr/>
          </p:nvSpPr>
          <p:spPr bwMode="auto">
            <a:xfrm>
              <a:off x="5191" y="2727"/>
              <a:ext cx="127" cy="100"/>
            </a:xfrm>
            <a:custGeom>
              <a:avLst/>
              <a:gdLst>
                <a:gd name="T0" fmla="*/ 148 w 108"/>
                <a:gd name="T1" fmla="*/ 0 h 89"/>
                <a:gd name="T2" fmla="*/ 89 w 108"/>
                <a:gd name="T3" fmla="*/ 10 h 89"/>
                <a:gd name="T4" fmla="*/ 41 w 108"/>
                <a:gd name="T5" fmla="*/ 28 h 89"/>
                <a:gd name="T6" fmla="*/ 25 w 108"/>
                <a:gd name="T7" fmla="*/ 73 h 89"/>
                <a:gd name="T8" fmla="*/ 0 w 108"/>
                <a:gd name="T9" fmla="*/ 101 h 89"/>
                <a:gd name="T10" fmla="*/ 16 w 108"/>
                <a:gd name="T11" fmla="*/ 111 h 89"/>
                <a:gd name="T12" fmla="*/ 73 w 108"/>
                <a:gd name="T13" fmla="*/ 101 h 89"/>
                <a:gd name="T14" fmla="*/ 115 w 108"/>
                <a:gd name="T15" fmla="*/ 64 h 89"/>
                <a:gd name="T16" fmla="*/ 123 w 108"/>
                <a:gd name="T17" fmla="*/ 47 h 89"/>
                <a:gd name="T18" fmla="*/ 148 w 108"/>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89">
                  <a:moveTo>
                    <a:pt x="107" y="0"/>
                  </a:moveTo>
                  <a:lnTo>
                    <a:pt x="65" y="8"/>
                  </a:lnTo>
                  <a:lnTo>
                    <a:pt x="30" y="22"/>
                  </a:lnTo>
                  <a:lnTo>
                    <a:pt x="18" y="58"/>
                  </a:lnTo>
                  <a:lnTo>
                    <a:pt x="0" y="80"/>
                  </a:lnTo>
                  <a:lnTo>
                    <a:pt x="12" y="88"/>
                  </a:lnTo>
                  <a:lnTo>
                    <a:pt x="53" y="80"/>
                  </a:lnTo>
                  <a:lnTo>
                    <a:pt x="83" y="51"/>
                  </a:lnTo>
                  <a:lnTo>
                    <a:pt x="89" y="37"/>
                  </a:lnTo>
                  <a:lnTo>
                    <a:pt x="10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5" name="Freeform 151"/>
            <p:cNvSpPr>
              <a:spLocks/>
            </p:cNvSpPr>
            <p:nvPr/>
          </p:nvSpPr>
          <p:spPr bwMode="auto">
            <a:xfrm>
              <a:off x="4620" y="3228"/>
              <a:ext cx="107" cy="59"/>
            </a:xfrm>
            <a:custGeom>
              <a:avLst/>
              <a:gdLst>
                <a:gd name="T0" fmla="*/ 92 w 91"/>
                <a:gd name="T1" fmla="*/ 10 h 52"/>
                <a:gd name="T2" fmla="*/ 8 w 91"/>
                <a:gd name="T3" fmla="*/ 10 h 52"/>
                <a:gd name="T4" fmla="*/ 0 w 91"/>
                <a:gd name="T5" fmla="*/ 66 h 52"/>
                <a:gd name="T6" fmla="*/ 125 w 91"/>
                <a:gd name="T7" fmla="*/ 37 h 52"/>
                <a:gd name="T8" fmla="*/ 125 w 91"/>
                <a:gd name="T9" fmla="*/ 0 h 52"/>
                <a:gd name="T10" fmla="*/ 92 w 91"/>
                <a:gd name="T11" fmla="*/ 1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52">
                  <a:moveTo>
                    <a:pt x="66" y="8"/>
                  </a:moveTo>
                  <a:lnTo>
                    <a:pt x="6" y="8"/>
                  </a:lnTo>
                  <a:lnTo>
                    <a:pt x="0" y="51"/>
                  </a:lnTo>
                  <a:lnTo>
                    <a:pt x="90" y="29"/>
                  </a:lnTo>
                  <a:lnTo>
                    <a:pt x="90" y="0"/>
                  </a:lnTo>
                  <a:lnTo>
                    <a:pt x="66"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6" name="Freeform 152"/>
            <p:cNvSpPr>
              <a:spLocks/>
            </p:cNvSpPr>
            <p:nvPr/>
          </p:nvSpPr>
          <p:spPr bwMode="auto">
            <a:xfrm>
              <a:off x="3545" y="1842"/>
              <a:ext cx="368" cy="583"/>
            </a:xfrm>
            <a:custGeom>
              <a:avLst/>
              <a:gdLst>
                <a:gd name="T0" fmla="*/ 421 w 315"/>
                <a:gd name="T1" fmla="*/ 276 h 516"/>
                <a:gd name="T2" fmla="*/ 355 w 315"/>
                <a:gd name="T3" fmla="*/ 195 h 516"/>
                <a:gd name="T4" fmla="*/ 307 w 315"/>
                <a:gd name="T5" fmla="*/ 50 h 516"/>
                <a:gd name="T6" fmla="*/ 277 w 315"/>
                <a:gd name="T7" fmla="*/ 0 h 516"/>
                <a:gd name="T8" fmla="*/ 112 w 315"/>
                <a:gd name="T9" fmla="*/ 32 h 516"/>
                <a:gd name="T10" fmla="*/ 0 w 315"/>
                <a:gd name="T11" fmla="*/ 90 h 516"/>
                <a:gd name="T12" fmla="*/ 34 w 315"/>
                <a:gd name="T13" fmla="*/ 149 h 516"/>
                <a:gd name="T14" fmla="*/ 51 w 315"/>
                <a:gd name="T15" fmla="*/ 227 h 516"/>
                <a:gd name="T16" fmla="*/ 40 w 315"/>
                <a:gd name="T17" fmla="*/ 278 h 516"/>
                <a:gd name="T18" fmla="*/ 193 w 315"/>
                <a:gd name="T19" fmla="*/ 414 h 516"/>
                <a:gd name="T20" fmla="*/ 258 w 315"/>
                <a:gd name="T21" fmla="*/ 503 h 516"/>
                <a:gd name="T22" fmla="*/ 299 w 315"/>
                <a:gd name="T23" fmla="*/ 576 h 516"/>
                <a:gd name="T24" fmla="*/ 355 w 315"/>
                <a:gd name="T25" fmla="*/ 658 h 516"/>
                <a:gd name="T26" fmla="*/ 404 w 315"/>
                <a:gd name="T27" fmla="*/ 512 h 516"/>
                <a:gd name="T28" fmla="*/ 421 w 315"/>
                <a:gd name="T29" fmla="*/ 485 h 516"/>
                <a:gd name="T30" fmla="*/ 429 w 315"/>
                <a:gd name="T31" fmla="*/ 459 h 516"/>
                <a:gd name="T32" fmla="*/ 421 w 315"/>
                <a:gd name="T33" fmla="*/ 276 h 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5" h="516">
                  <a:moveTo>
                    <a:pt x="308" y="216"/>
                  </a:moveTo>
                  <a:lnTo>
                    <a:pt x="260" y="153"/>
                  </a:lnTo>
                  <a:lnTo>
                    <a:pt x="225" y="39"/>
                  </a:lnTo>
                  <a:lnTo>
                    <a:pt x="203" y="0"/>
                  </a:lnTo>
                  <a:lnTo>
                    <a:pt x="82" y="25"/>
                  </a:lnTo>
                  <a:lnTo>
                    <a:pt x="0" y="71"/>
                  </a:lnTo>
                  <a:lnTo>
                    <a:pt x="25" y="117"/>
                  </a:lnTo>
                  <a:lnTo>
                    <a:pt x="38" y="178"/>
                  </a:lnTo>
                  <a:lnTo>
                    <a:pt x="29" y="218"/>
                  </a:lnTo>
                  <a:lnTo>
                    <a:pt x="141" y="324"/>
                  </a:lnTo>
                  <a:lnTo>
                    <a:pt x="189" y="394"/>
                  </a:lnTo>
                  <a:lnTo>
                    <a:pt x="219" y="451"/>
                  </a:lnTo>
                  <a:lnTo>
                    <a:pt x="260" y="515"/>
                  </a:lnTo>
                  <a:lnTo>
                    <a:pt x="296" y="401"/>
                  </a:lnTo>
                  <a:lnTo>
                    <a:pt x="308" y="380"/>
                  </a:lnTo>
                  <a:lnTo>
                    <a:pt x="314" y="359"/>
                  </a:lnTo>
                  <a:lnTo>
                    <a:pt x="308" y="21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7" name="Freeform 153"/>
            <p:cNvSpPr>
              <a:spLocks/>
            </p:cNvSpPr>
            <p:nvPr/>
          </p:nvSpPr>
          <p:spPr bwMode="auto">
            <a:xfrm>
              <a:off x="3848" y="2333"/>
              <a:ext cx="134" cy="301"/>
            </a:xfrm>
            <a:custGeom>
              <a:avLst/>
              <a:gdLst>
                <a:gd name="T0" fmla="*/ 66 w 115"/>
                <a:gd name="T1" fmla="*/ 19 h 267"/>
                <a:gd name="T2" fmla="*/ 26 w 115"/>
                <a:gd name="T3" fmla="*/ 0 h 267"/>
                <a:gd name="T4" fmla="*/ 1 w 115"/>
                <a:gd name="T5" fmla="*/ 121 h 267"/>
                <a:gd name="T6" fmla="*/ 6 w 115"/>
                <a:gd name="T7" fmla="*/ 189 h 267"/>
                <a:gd name="T8" fmla="*/ 6 w 115"/>
                <a:gd name="T9" fmla="*/ 280 h 267"/>
                <a:gd name="T10" fmla="*/ 0 w 115"/>
                <a:gd name="T11" fmla="*/ 324 h 267"/>
                <a:gd name="T12" fmla="*/ 104 w 115"/>
                <a:gd name="T13" fmla="*/ 338 h 267"/>
                <a:gd name="T14" fmla="*/ 155 w 115"/>
                <a:gd name="T15" fmla="*/ 286 h 267"/>
                <a:gd name="T16" fmla="*/ 147 w 115"/>
                <a:gd name="T17" fmla="*/ 212 h 267"/>
                <a:gd name="T18" fmla="*/ 155 w 115"/>
                <a:gd name="T19" fmla="*/ 177 h 267"/>
                <a:gd name="T20" fmla="*/ 155 w 115"/>
                <a:gd name="T21" fmla="*/ 130 h 267"/>
                <a:gd name="T22" fmla="*/ 131 w 115"/>
                <a:gd name="T23" fmla="*/ 92 h 267"/>
                <a:gd name="T24" fmla="*/ 66 w 115"/>
                <a:gd name="T25" fmla="*/ 19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267">
                  <a:moveTo>
                    <a:pt x="49" y="15"/>
                  </a:moveTo>
                  <a:lnTo>
                    <a:pt x="19" y="0"/>
                  </a:lnTo>
                  <a:lnTo>
                    <a:pt x="1" y="95"/>
                  </a:lnTo>
                  <a:lnTo>
                    <a:pt x="4" y="149"/>
                  </a:lnTo>
                  <a:lnTo>
                    <a:pt x="4" y="220"/>
                  </a:lnTo>
                  <a:lnTo>
                    <a:pt x="0" y="255"/>
                  </a:lnTo>
                  <a:lnTo>
                    <a:pt x="76" y="266"/>
                  </a:lnTo>
                  <a:lnTo>
                    <a:pt x="114" y="225"/>
                  </a:lnTo>
                  <a:lnTo>
                    <a:pt x="108" y="167"/>
                  </a:lnTo>
                  <a:lnTo>
                    <a:pt x="114" y="139"/>
                  </a:lnTo>
                  <a:lnTo>
                    <a:pt x="114" y="102"/>
                  </a:lnTo>
                  <a:lnTo>
                    <a:pt x="96" y="73"/>
                  </a:lnTo>
                  <a:lnTo>
                    <a:pt x="49" y="1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8" name="Freeform 154"/>
            <p:cNvSpPr>
              <a:spLocks/>
            </p:cNvSpPr>
            <p:nvPr/>
          </p:nvSpPr>
          <p:spPr bwMode="auto">
            <a:xfrm>
              <a:off x="4030" y="2062"/>
              <a:ext cx="112" cy="96"/>
            </a:xfrm>
            <a:custGeom>
              <a:avLst/>
              <a:gdLst>
                <a:gd name="T0" fmla="*/ 8 w 95"/>
                <a:gd name="T1" fmla="*/ 0 h 85"/>
                <a:gd name="T2" fmla="*/ 0 w 95"/>
                <a:gd name="T3" fmla="*/ 66 h 85"/>
                <a:gd name="T4" fmla="*/ 25 w 95"/>
                <a:gd name="T5" fmla="*/ 102 h 85"/>
                <a:gd name="T6" fmla="*/ 84 w 95"/>
                <a:gd name="T7" fmla="*/ 107 h 85"/>
                <a:gd name="T8" fmla="*/ 131 w 95"/>
                <a:gd name="T9" fmla="*/ 76 h 85"/>
                <a:gd name="T10" fmla="*/ 8 w 9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85">
                  <a:moveTo>
                    <a:pt x="6" y="0"/>
                  </a:moveTo>
                  <a:lnTo>
                    <a:pt x="0" y="51"/>
                  </a:lnTo>
                  <a:lnTo>
                    <a:pt x="18" y="80"/>
                  </a:lnTo>
                  <a:lnTo>
                    <a:pt x="60" y="84"/>
                  </a:lnTo>
                  <a:lnTo>
                    <a:pt x="94" y="59"/>
                  </a:lnTo>
                  <a:lnTo>
                    <a:pt x="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59" name="Freeform 155"/>
            <p:cNvSpPr>
              <a:spLocks/>
            </p:cNvSpPr>
            <p:nvPr/>
          </p:nvSpPr>
          <p:spPr bwMode="auto">
            <a:xfrm>
              <a:off x="3842" y="1775"/>
              <a:ext cx="195" cy="296"/>
            </a:xfrm>
            <a:custGeom>
              <a:avLst/>
              <a:gdLst>
                <a:gd name="T0" fmla="*/ 57 w 167"/>
                <a:gd name="T1" fmla="*/ 0 h 263"/>
                <a:gd name="T2" fmla="*/ 25 w 167"/>
                <a:gd name="T3" fmla="*/ 9 h 263"/>
                <a:gd name="T4" fmla="*/ 0 w 167"/>
                <a:gd name="T5" fmla="*/ 37 h 263"/>
                <a:gd name="T6" fmla="*/ 33 w 167"/>
                <a:gd name="T7" fmla="*/ 138 h 263"/>
                <a:gd name="T8" fmla="*/ 105 w 167"/>
                <a:gd name="T9" fmla="*/ 231 h 263"/>
                <a:gd name="T10" fmla="*/ 105 w 167"/>
                <a:gd name="T11" fmla="*/ 267 h 263"/>
                <a:gd name="T12" fmla="*/ 138 w 167"/>
                <a:gd name="T13" fmla="*/ 286 h 263"/>
                <a:gd name="T14" fmla="*/ 211 w 167"/>
                <a:gd name="T15" fmla="*/ 332 h 263"/>
                <a:gd name="T16" fmla="*/ 220 w 167"/>
                <a:gd name="T17" fmla="*/ 295 h 263"/>
                <a:gd name="T18" fmla="*/ 227 w 167"/>
                <a:gd name="T19" fmla="*/ 240 h 263"/>
                <a:gd name="T20" fmla="*/ 227 w 167"/>
                <a:gd name="T21" fmla="*/ 174 h 263"/>
                <a:gd name="T22" fmla="*/ 227 w 167"/>
                <a:gd name="T23" fmla="*/ 147 h 263"/>
                <a:gd name="T24" fmla="*/ 227 w 167"/>
                <a:gd name="T25" fmla="*/ 147 h 263"/>
                <a:gd name="T26" fmla="*/ 57 w 167"/>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263">
                  <a:moveTo>
                    <a:pt x="42" y="0"/>
                  </a:moveTo>
                  <a:lnTo>
                    <a:pt x="18" y="7"/>
                  </a:lnTo>
                  <a:lnTo>
                    <a:pt x="0" y="29"/>
                  </a:lnTo>
                  <a:lnTo>
                    <a:pt x="24" y="109"/>
                  </a:lnTo>
                  <a:lnTo>
                    <a:pt x="77" y="182"/>
                  </a:lnTo>
                  <a:lnTo>
                    <a:pt x="77" y="211"/>
                  </a:lnTo>
                  <a:lnTo>
                    <a:pt x="101" y="226"/>
                  </a:lnTo>
                  <a:lnTo>
                    <a:pt x="155" y="262"/>
                  </a:lnTo>
                  <a:lnTo>
                    <a:pt x="161" y="233"/>
                  </a:lnTo>
                  <a:lnTo>
                    <a:pt x="166" y="189"/>
                  </a:lnTo>
                  <a:lnTo>
                    <a:pt x="166" y="138"/>
                  </a:lnTo>
                  <a:lnTo>
                    <a:pt x="166" y="116"/>
                  </a:lnTo>
                  <a:lnTo>
                    <a:pt x="4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0" name="Freeform 156"/>
            <p:cNvSpPr>
              <a:spLocks/>
            </p:cNvSpPr>
            <p:nvPr/>
          </p:nvSpPr>
          <p:spPr bwMode="auto">
            <a:xfrm>
              <a:off x="4371" y="1700"/>
              <a:ext cx="266" cy="363"/>
            </a:xfrm>
            <a:custGeom>
              <a:avLst/>
              <a:gdLst>
                <a:gd name="T0" fmla="*/ 261 w 227"/>
                <a:gd name="T1" fmla="*/ 0 h 322"/>
                <a:gd name="T2" fmla="*/ 163 w 227"/>
                <a:gd name="T3" fmla="*/ 19 h 322"/>
                <a:gd name="T4" fmla="*/ 89 w 227"/>
                <a:gd name="T5" fmla="*/ 38 h 322"/>
                <a:gd name="T6" fmla="*/ 41 w 227"/>
                <a:gd name="T7" fmla="*/ 76 h 322"/>
                <a:gd name="T8" fmla="*/ 25 w 227"/>
                <a:gd name="T9" fmla="*/ 112 h 322"/>
                <a:gd name="T10" fmla="*/ 8 w 227"/>
                <a:gd name="T11" fmla="*/ 158 h 322"/>
                <a:gd name="T12" fmla="*/ 0 w 227"/>
                <a:gd name="T13" fmla="*/ 231 h 322"/>
                <a:gd name="T14" fmla="*/ 0 w 227"/>
                <a:gd name="T15" fmla="*/ 287 h 322"/>
                <a:gd name="T16" fmla="*/ 42 w 227"/>
                <a:gd name="T17" fmla="*/ 353 h 322"/>
                <a:gd name="T18" fmla="*/ 105 w 227"/>
                <a:gd name="T19" fmla="*/ 408 h 322"/>
                <a:gd name="T20" fmla="*/ 155 w 227"/>
                <a:gd name="T21" fmla="*/ 380 h 322"/>
                <a:gd name="T22" fmla="*/ 195 w 227"/>
                <a:gd name="T23" fmla="*/ 334 h 322"/>
                <a:gd name="T24" fmla="*/ 293 w 227"/>
                <a:gd name="T25" fmla="*/ 287 h 322"/>
                <a:gd name="T26" fmla="*/ 305 w 227"/>
                <a:gd name="T27" fmla="*/ 212 h 322"/>
                <a:gd name="T28" fmla="*/ 305 w 227"/>
                <a:gd name="T29" fmla="*/ 129 h 322"/>
                <a:gd name="T30" fmla="*/ 311 w 227"/>
                <a:gd name="T31" fmla="*/ 101 h 322"/>
                <a:gd name="T32" fmla="*/ 311 w 227"/>
                <a:gd name="T33" fmla="*/ 82 h 322"/>
                <a:gd name="T34" fmla="*/ 261 w 227"/>
                <a:gd name="T35" fmla="*/ 0 h 3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7" h="322">
                  <a:moveTo>
                    <a:pt x="190" y="0"/>
                  </a:moveTo>
                  <a:lnTo>
                    <a:pt x="119" y="15"/>
                  </a:lnTo>
                  <a:lnTo>
                    <a:pt x="65" y="30"/>
                  </a:lnTo>
                  <a:lnTo>
                    <a:pt x="30" y="59"/>
                  </a:lnTo>
                  <a:lnTo>
                    <a:pt x="18" y="88"/>
                  </a:lnTo>
                  <a:lnTo>
                    <a:pt x="6" y="124"/>
                  </a:lnTo>
                  <a:lnTo>
                    <a:pt x="0" y="182"/>
                  </a:lnTo>
                  <a:lnTo>
                    <a:pt x="0" y="226"/>
                  </a:lnTo>
                  <a:lnTo>
                    <a:pt x="31" y="278"/>
                  </a:lnTo>
                  <a:lnTo>
                    <a:pt x="77" y="321"/>
                  </a:lnTo>
                  <a:lnTo>
                    <a:pt x="113" y="299"/>
                  </a:lnTo>
                  <a:lnTo>
                    <a:pt x="142" y="263"/>
                  </a:lnTo>
                  <a:lnTo>
                    <a:pt x="213" y="226"/>
                  </a:lnTo>
                  <a:lnTo>
                    <a:pt x="222" y="167"/>
                  </a:lnTo>
                  <a:lnTo>
                    <a:pt x="222" y="101"/>
                  </a:lnTo>
                  <a:lnTo>
                    <a:pt x="226" y="80"/>
                  </a:lnTo>
                  <a:lnTo>
                    <a:pt x="226" y="65"/>
                  </a:lnTo>
                  <a:lnTo>
                    <a:pt x="19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1" name="Freeform 157"/>
            <p:cNvSpPr>
              <a:spLocks/>
            </p:cNvSpPr>
            <p:nvPr/>
          </p:nvSpPr>
          <p:spPr bwMode="auto">
            <a:xfrm>
              <a:off x="4308" y="1421"/>
              <a:ext cx="182" cy="330"/>
            </a:xfrm>
            <a:custGeom>
              <a:avLst/>
              <a:gdLst>
                <a:gd name="T0" fmla="*/ 98 w 156"/>
                <a:gd name="T1" fmla="*/ 0 h 292"/>
                <a:gd name="T2" fmla="*/ 16 w 156"/>
                <a:gd name="T3" fmla="*/ 28 h 292"/>
                <a:gd name="T4" fmla="*/ 0 w 156"/>
                <a:gd name="T5" fmla="*/ 94 h 292"/>
                <a:gd name="T6" fmla="*/ 0 w 156"/>
                <a:gd name="T7" fmla="*/ 186 h 292"/>
                <a:gd name="T8" fmla="*/ 8 w 156"/>
                <a:gd name="T9" fmla="*/ 233 h 292"/>
                <a:gd name="T10" fmla="*/ 49 w 156"/>
                <a:gd name="T11" fmla="*/ 280 h 292"/>
                <a:gd name="T12" fmla="*/ 74 w 156"/>
                <a:gd name="T13" fmla="*/ 344 h 292"/>
                <a:gd name="T14" fmla="*/ 138 w 156"/>
                <a:gd name="T15" fmla="*/ 372 h 292"/>
                <a:gd name="T16" fmla="*/ 211 w 156"/>
                <a:gd name="T17" fmla="*/ 344 h 292"/>
                <a:gd name="T18" fmla="*/ 211 w 156"/>
                <a:gd name="T19" fmla="*/ 315 h 292"/>
                <a:gd name="T20" fmla="*/ 211 w 156"/>
                <a:gd name="T21" fmla="*/ 261 h 292"/>
                <a:gd name="T22" fmla="*/ 211 w 156"/>
                <a:gd name="T23" fmla="*/ 224 h 292"/>
                <a:gd name="T24" fmla="*/ 195 w 156"/>
                <a:gd name="T25" fmla="*/ 186 h 292"/>
                <a:gd name="T26" fmla="*/ 98 w 156"/>
                <a:gd name="T27" fmla="*/ 0 h 2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92">
                  <a:moveTo>
                    <a:pt x="72" y="0"/>
                  </a:moveTo>
                  <a:lnTo>
                    <a:pt x="12" y="22"/>
                  </a:lnTo>
                  <a:lnTo>
                    <a:pt x="0" y="73"/>
                  </a:lnTo>
                  <a:lnTo>
                    <a:pt x="0" y="146"/>
                  </a:lnTo>
                  <a:lnTo>
                    <a:pt x="6" y="182"/>
                  </a:lnTo>
                  <a:lnTo>
                    <a:pt x="36" y="219"/>
                  </a:lnTo>
                  <a:lnTo>
                    <a:pt x="54" y="269"/>
                  </a:lnTo>
                  <a:lnTo>
                    <a:pt x="101" y="291"/>
                  </a:lnTo>
                  <a:lnTo>
                    <a:pt x="155" y="269"/>
                  </a:lnTo>
                  <a:lnTo>
                    <a:pt x="155" y="247"/>
                  </a:lnTo>
                  <a:lnTo>
                    <a:pt x="155" y="204"/>
                  </a:lnTo>
                  <a:lnTo>
                    <a:pt x="155" y="175"/>
                  </a:lnTo>
                  <a:lnTo>
                    <a:pt x="143" y="146"/>
                  </a:lnTo>
                  <a:lnTo>
                    <a:pt x="7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2" name="Freeform 158"/>
            <p:cNvSpPr>
              <a:spLocks/>
            </p:cNvSpPr>
            <p:nvPr/>
          </p:nvSpPr>
          <p:spPr bwMode="auto">
            <a:xfrm>
              <a:off x="4467" y="1287"/>
              <a:ext cx="225" cy="437"/>
            </a:xfrm>
            <a:custGeom>
              <a:avLst/>
              <a:gdLst>
                <a:gd name="T0" fmla="*/ 128 w 192"/>
                <a:gd name="T1" fmla="*/ 110 h 387"/>
                <a:gd name="T2" fmla="*/ 29 w 192"/>
                <a:gd name="T3" fmla="*/ 129 h 387"/>
                <a:gd name="T4" fmla="*/ 0 w 192"/>
                <a:gd name="T5" fmla="*/ 155 h 387"/>
                <a:gd name="T6" fmla="*/ 23 w 192"/>
                <a:gd name="T7" fmla="*/ 187 h 387"/>
                <a:gd name="T8" fmla="*/ 64 w 192"/>
                <a:gd name="T9" fmla="*/ 236 h 387"/>
                <a:gd name="T10" fmla="*/ 82 w 192"/>
                <a:gd name="T11" fmla="*/ 282 h 387"/>
                <a:gd name="T12" fmla="*/ 26 w 192"/>
                <a:gd name="T13" fmla="*/ 375 h 387"/>
                <a:gd name="T14" fmla="*/ 29 w 192"/>
                <a:gd name="T15" fmla="*/ 484 h 387"/>
                <a:gd name="T16" fmla="*/ 158 w 192"/>
                <a:gd name="T17" fmla="*/ 492 h 387"/>
                <a:gd name="T18" fmla="*/ 128 w 192"/>
                <a:gd name="T19" fmla="*/ 413 h 387"/>
                <a:gd name="T20" fmla="*/ 155 w 192"/>
                <a:gd name="T21" fmla="*/ 338 h 387"/>
                <a:gd name="T22" fmla="*/ 205 w 192"/>
                <a:gd name="T23" fmla="*/ 285 h 387"/>
                <a:gd name="T24" fmla="*/ 221 w 192"/>
                <a:gd name="T25" fmla="*/ 238 h 387"/>
                <a:gd name="T26" fmla="*/ 213 w 192"/>
                <a:gd name="T27" fmla="*/ 171 h 387"/>
                <a:gd name="T28" fmla="*/ 221 w 192"/>
                <a:gd name="T29" fmla="*/ 132 h 387"/>
                <a:gd name="T30" fmla="*/ 263 w 192"/>
                <a:gd name="T31" fmla="*/ 0 h 387"/>
                <a:gd name="T32" fmla="*/ 189 w 192"/>
                <a:gd name="T33" fmla="*/ 41 h 387"/>
                <a:gd name="T34" fmla="*/ 155 w 192"/>
                <a:gd name="T35" fmla="*/ 50 h 387"/>
                <a:gd name="T36" fmla="*/ 155 w 192"/>
                <a:gd name="T37" fmla="*/ 50 h 387"/>
                <a:gd name="T38" fmla="*/ 128 w 192"/>
                <a:gd name="T39" fmla="*/ 110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387">
                  <a:moveTo>
                    <a:pt x="93" y="86"/>
                  </a:moveTo>
                  <a:lnTo>
                    <a:pt x="21" y="101"/>
                  </a:lnTo>
                  <a:lnTo>
                    <a:pt x="0" y="121"/>
                  </a:lnTo>
                  <a:lnTo>
                    <a:pt x="17" y="147"/>
                  </a:lnTo>
                  <a:lnTo>
                    <a:pt x="47" y="185"/>
                  </a:lnTo>
                  <a:lnTo>
                    <a:pt x="60" y="221"/>
                  </a:lnTo>
                  <a:lnTo>
                    <a:pt x="19" y="294"/>
                  </a:lnTo>
                  <a:lnTo>
                    <a:pt x="21" y="380"/>
                  </a:lnTo>
                  <a:lnTo>
                    <a:pt x="115" y="386"/>
                  </a:lnTo>
                  <a:lnTo>
                    <a:pt x="93" y="324"/>
                  </a:lnTo>
                  <a:lnTo>
                    <a:pt x="113" y="265"/>
                  </a:lnTo>
                  <a:lnTo>
                    <a:pt x="149" y="223"/>
                  </a:lnTo>
                  <a:lnTo>
                    <a:pt x="161" y="187"/>
                  </a:lnTo>
                  <a:lnTo>
                    <a:pt x="155" y="134"/>
                  </a:lnTo>
                  <a:lnTo>
                    <a:pt x="161" y="104"/>
                  </a:lnTo>
                  <a:lnTo>
                    <a:pt x="191" y="0"/>
                  </a:lnTo>
                  <a:lnTo>
                    <a:pt x="137" y="32"/>
                  </a:lnTo>
                  <a:lnTo>
                    <a:pt x="113" y="39"/>
                  </a:lnTo>
                  <a:lnTo>
                    <a:pt x="93" y="8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3" name="Freeform 159"/>
            <p:cNvSpPr>
              <a:spLocks/>
            </p:cNvSpPr>
            <p:nvPr/>
          </p:nvSpPr>
          <p:spPr bwMode="auto">
            <a:xfrm>
              <a:off x="4201" y="1237"/>
              <a:ext cx="474" cy="109"/>
            </a:xfrm>
            <a:custGeom>
              <a:avLst/>
              <a:gdLst>
                <a:gd name="T0" fmla="*/ 554 w 405"/>
                <a:gd name="T1" fmla="*/ 57 h 96"/>
                <a:gd name="T2" fmla="*/ 399 w 405"/>
                <a:gd name="T3" fmla="*/ 28 h 96"/>
                <a:gd name="T4" fmla="*/ 270 w 405"/>
                <a:gd name="T5" fmla="*/ 10 h 96"/>
                <a:gd name="T6" fmla="*/ 220 w 405"/>
                <a:gd name="T7" fmla="*/ 0 h 96"/>
                <a:gd name="T8" fmla="*/ 90 w 405"/>
                <a:gd name="T9" fmla="*/ 0 h 96"/>
                <a:gd name="T10" fmla="*/ 41 w 405"/>
                <a:gd name="T11" fmla="*/ 0 h 96"/>
                <a:gd name="T12" fmla="*/ 0 w 405"/>
                <a:gd name="T13" fmla="*/ 28 h 96"/>
                <a:gd name="T14" fmla="*/ 0 w 405"/>
                <a:gd name="T15" fmla="*/ 94 h 96"/>
                <a:gd name="T16" fmla="*/ 16 w 405"/>
                <a:gd name="T17" fmla="*/ 123 h 96"/>
                <a:gd name="T18" fmla="*/ 82 w 405"/>
                <a:gd name="T19" fmla="*/ 123 h 96"/>
                <a:gd name="T20" fmla="*/ 212 w 405"/>
                <a:gd name="T21" fmla="*/ 123 h 96"/>
                <a:gd name="T22" fmla="*/ 343 w 405"/>
                <a:gd name="T23" fmla="*/ 94 h 96"/>
                <a:gd name="T24" fmla="*/ 343 w 405"/>
                <a:gd name="T25" fmla="*/ 94 h 96"/>
                <a:gd name="T26" fmla="*/ 424 w 405"/>
                <a:gd name="T27" fmla="*/ 104 h 96"/>
                <a:gd name="T28" fmla="*/ 456 w 405"/>
                <a:gd name="T29" fmla="*/ 123 h 96"/>
                <a:gd name="T30" fmla="*/ 554 w 405"/>
                <a:gd name="T31" fmla="*/ 57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96">
                  <a:moveTo>
                    <a:pt x="404" y="44"/>
                  </a:moveTo>
                  <a:lnTo>
                    <a:pt x="291" y="22"/>
                  </a:lnTo>
                  <a:lnTo>
                    <a:pt x="197" y="8"/>
                  </a:lnTo>
                  <a:lnTo>
                    <a:pt x="161" y="0"/>
                  </a:lnTo>
                  <a:lnTo>
                    <a:pt x="66" y="0"/>
                  </a:lnTo>
                  <a:lnTo>
                    <a:pt x="30" y="0"/>
                  </a:lnTo>
                  <a:lnTo>
                    <a:pt x="0" y="22"/>
                  </a:lnTo>
                  <a:lnTo>
                    <a:pt x="0" y="73"/>
                  </a:lnTo>
                  <a:lnTo>
                    <a:pt x="12" y="95"/>
                  </a:lnTo>
                  <a:lnTo>
                    <a:pt x="60" y="95"/>
                  </a:lnTo>
                  <a:lnTo>
                    <a:pt x="155" y="95"/>
                  </a:lnTo>
                  <a:lnTo>
                    <a:pt x="250" y="73"/>
                  </a:lnTo>
                  <a:lnTo>
                    <a:pt x="309" y="81"/>
                  </a:lnTo>
                  <a:lnTo>
                    <a:pt x="333" y="95"/>
                  </a:lnTo>
                  <a:lnTo>
                    <a:pt x="404"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4" name="Freeform 160"/>
            <p:cNvSpPr>
              <a:spLocks/>
            </p:cNvSpPr>
            <p:nvPr/>
          </p:nvSpPr>
          <p:spPr bwMode="auto">
            <a:xfrm>
              <a:off x="4205" y="1344"/>
              <a:ext cx="194" cy="133"/>
            </a:xfrm>
            <a:custGeom>
              <a:avLst/>
              <a:gdLst>
                <a:gd name="T0" fmla="*/ 226 w 166"/>
                <a:gd name="T1" fmla="*/ 0 h 118"/>
                <a:gd name="T2" fmla="*/ 86 w 166"/>
                <a:gd name="T3" fmla="*/ 0 h 118"/>
                <a:gd name="T4" fmla="*/ 16 w 166"/>
                <a:gd name="T5" fmla="*/ 7 h 118"/>
                <a:gd name="T6" fmla="*/ 0 w 166"/>
                <a:gd name="T7" fmla="*/ 33 h 118"/>
                <a:gd name="T8" fmla="*/ 34 w 166"/>
                <a:gd name="T9" fmla="*/ 104 h 118"/>
                <a:gd name="T10" fmla="*/ 104 w 166"/>
                <a:gd name="T11" fmla="*/ 149 h 118"/>
                <a:gd name="T12" fmla="*/ 159 w 166"/>
                <a:gd name="T13" fmla="*/ 131 h 118"/>
                <a:gd name="T14" fmla="*/ 208 w 166"/>
                <a:gd name="T15" fmla="*/ 104 h 118"/>
                <a:gd name="T16" fmla="*/ 208 w 166"/>
                <a:gd name="T17" fmla="*/ 104 h 118"/>
                <a:gd name="T18" fmla="*/ 226 w 166"/>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6" h="118">
                  <a:moveTo>
                    <a:pt x="165" y="0"/>
                  </a:moveTo>
                  <a:lnTo>
                    <a:pt x="63" y="0"/>
                  </a:lnTo>
                  <a:lnTo>
                    <a:pt x="12" y="5"/>
                  </a:lnTo>
                  <a:lnTo>
                    <a:pt x="0" y="26"/>
                  </a:lnTo>
                  <a:lnTo>
                    <a:pt x="25" y="82"/>
                  </a:lnTo>
                  <a:lnTo>
                    <a:pt x="76" y="117"/>
                  </a:lnTo>
                  <a:lnTo>
                    <a:pt x="116" y="103"/>
                  </a:lnTo>
                  <a:lnTo>
                    <a:pt x="152" y="82"/>
                  </a:lnTo>
                  <a:lnTo>
                    <a:pt x="1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5" name="Freeform 161"/>
            <p:cNvSpPr>
              <a:spLocks/>
            </p:cNvSpPr>
            <p:nvPr/>
          </p:nvSpPr>
          <p:spPr bwMode="auto">
            <a:xfrm>
              <a:off x="3848" y="1271"/>
              <a:ext cx="312" cy="272"/>
            </a:xfrm>
            <a:custGeom>
              <a:avLst/>
              <a:gdLst>
                <a:gd name="T0" fmla="*/ 291 w 267"/>
                <a:gd name="T1" fmla="*/ 56 h 241"/>
                <a:gd name="T2" fmla="*/ 202 w 267"/>
                <a:gd name="T3" fmla="*/ 27 h 241"/>
                <a:gd name="T4" fmla="*/ 113 w 267"/>
                <a:gd name="T5" fmla="*/ 0 h 241"/>
                <a:gd name="T6" fmla="*/ 32 w 267"/>
                <a:gd name="T7" fmla="*/ 0 h 241"/>
                <a:gd name="T8" fmla="*/ 7 w 267"/>
                <a:gd name="T9" fmla="*/ 9 h 241"/>
                <a:gd name="T10" fmla="*/ 0 w 267"/>
                <a:gd name="T11" fmla="*/ 56 h 241"/>
                <a:gd name="T12" fmla="*/ 0 w 267"/>
                <a:gd name="T13" fmla="*/ 102 h 241"/>
                <a:gd name="T14" fmla="*/ 15 w 267"/>
                <a:gd name="T15" fmla="*/ 139 h 241"/>
                <a:gd name="T16" fmla="*/ 27 w 267"/>
                <a:gd name="T17" fmla="*/ 199 h 241"/>
                <a:gd name="T18" fmla="*/ 46 w 267"/>
                <a:gd name="T19" fmla="*/ 237 h 241"/>
                <a:gd name="T20" fmla="*/ 81 w 267"/>
                <a:gd name="T21" fmla="*/ 240 h 241"/>
                <a:gd name="T22" fmla="*/ 105 w 267"/>
                <a:gd name="T23" fmla="*/ 249 h 241"/>
                <a:gd name="T24" fmla="*/ 153 w 267"/>
                <a:gd name="T25" fmla="*/ 287 h 241"/>
                <a:gd name="T26" fmla="*/ 249 w 267"/>
                <a:gd name="T27" fmla="*/ 301 h 241"/>
                <a:gd name="T28" fmla="*/ 299 w 267"/>
                <a:gd name="T29" fmla="*/ 306 h 241"/>
                <a:gd name="T30" fmla="*/ 363 w 267"/>
                <a:gd name="T31" fmla="*/ 249 h 241"/>
                <a:gd name="T32" fmla="*/ 348 w 267"/>
                <a:gd name="T33" fmla="*/ 258 h 241"/>
                <a:gd name="T34" fmla="*/ 348 w 267"/>
                <a:gd name="T35" fmla="*/ 258 h 241"/>
                <a:gd name="T36" fmla="*/ 291 w 267"/>
                <a:gd name="T37" fmla="*/ 56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1">
                  <a:moveTo>
                    <a:pt x="213" y="44"/>
                  </a:moveTo>
                  <a:lnTo>
                    <a:pt x="148" y="21"/>
                  </a:lnTo>
                  <a:lnTo>
                    <a:pt x="83" y="0"/>
                  </a:lnTo>
                  <a:lnTo>
                    <a:pt x="23" y="0"/>
                  </a:lnTo>
                  <a:lnTo>
                    <a:pt x="5" y="7"/>
                  </a:lnTo>
                  <a:lnTo>
                    <a:pt x="0" y="44"/>
                  </a:lnTo>
                  <a:lnTo>
                    <a:pt x="0" y="80"/>
                  </a:lnTo>
                  <a:lnTo>
                    <a:pt x="11" y="109"/>
                  </a:lnTo>
                  <a:lnTo>
                    <a:pt x="20" y="156"/>
                  </a:lnTo>
                  <a:lnTo>
                    <a:pt x="33" y="186"/>
                  </a:lnTo>
                  <a:lnTo>
                    <a:pt x="59" y="189"/>
                  </a:lnTo>
                  <a:lnTo>
                    <a:pt x="77" y="196"/>
                  </a:lnTo>
                  <a:lnTo>
                    <a:pt x="112" y="225"/>
                  </a:lnTo>
                  <a:lnTo>
                    <a:pt x="182" y="237"/>
                  </a:lnTo>
                  <a:lnTo>
                    <a:pt x="219" y="240"/>
                  </a:lnTo>
                  <a:lnTo>
                    <a:pt x="266" y="196"/>
                  </a:lnTo>
                  <a:lnTo>
                    <a:pt x="255" y="203"/>
                  </a:lnTo>
                  <a:lnTo>
                    <a:pt x="213"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6" name="Freeform 162"/>
            <p:cNvSpPr>
              <a:spLocks/>
            </p:cNvSpPr>
            <p:nvPr/>
          </p:nvSpPr>
          <p:spPr bwMode="auto">
            <a:xfrm>
              <a:off x="3305" y="1533"/>
              <a:ext cx="606" cy="429"/>
            </a:xfrm>
            <a:custGeom>
              <a:avLst/>
              <a:gdLst>
                <a:gd name="T0" fmla="*/ 602 w 518"/>
                <a:gd name="T1" fmla="*/ 10 h 380"/>
                <a:gd name="T2" fmla="*/ 521 w 518"/>
                <a:gd name="T3" fmla="*/ 28 h 380"/>
                <a:gd name="T4" fmla="*/ 470 w 518"/>
                <a:gd name="T5" fmla="*/ 67 h 380"/>
                <a:gd name="T6" fmla="*/ 414 w 518"/>
                <a:gd name="T7" fmla="*/ 95 h 380"/>
                <a:gd name="T8" fmla="*/ 340 w 518"/>
                <a:gd name="T9" fmla="*/ 112 h 380"/>
                <a:gd name="T10" fmla="*/ 284 w 518"/>
                <a:gd name="T11" fmla="*/ 130 h 380"/>
                <a:gd name="T12" fmla="*/ 211 w 518"/>
                <a:gd name="T13" fmla="*/ 168 h 380"/>
                <a:gd name="T14" fmla="*/ 163 w 518"/>
                <a:gd name="T15" fmla="*/ 224 h 380"/>
                <a:gd name="T16" fmla="*/ 122 w 518"/>
                <a:gd name="T17" fmla="*/ 334 h 380"/>
                <a:gd name="T18" fmla="*/ 105 w 518"/>
                <a:gd name="T19" fmla="*/ 353 h 380"/>
                <a:gd name="T20" fmla="*/ 48 w 518"/>
                <a:gd name="T21" fmla="*/ 382 h 380"/>
                <a:gd name="T22" fmla="*/ 0 w 518"/>
                <a:gd name="T23" fmla="*/ 446 h 380"/>
                <a:gd name="T24" fmla="*/ 41 w 518"/>
                <a:gd name="T25" fmla="*/ 474 h 380"/>
                <a:gd name="T26" fmla="*/ 138 w 518"/>
                <a:gd name="T27" fmla="*/ 483 h 380"/>
                <a:gd name="T28" fmla="*/ 179 w 518"/>
                <a:gd name="T29" fmla="*/ 418 h 380"/>
                <a:gd name="T30" fmla="*/ 292 w 518"/>
                <a:gd name="T31" fmla="*/ 334 h 380"/>
                <a:gd name="T32" fmla="*/ 332 w 518"/>
                <a:gd name="T33" fmla="*/ 316 h 380"/>
                <a:gd name="T34" fmla="*/ 398 w 518"/>
                <a:gd name="T35" fmla="*/ 279 h 380"/>
                <a:gd name="T36" fmla="*/ 478 w 518"/>
                <a:gd name="T37" fmla="*/ 251 h 380"/>
                <a:gd name="T38" fmla="*/ 611 w 518"/>
                <a:gd name="T39" fmla="*/ 243 h 380"/>
                <a:gd name="T40" fmla="*/ 650 w 518"/>
                <a:gd name="T41" fmla="*/ 297 h 380"/>
                <a:gd name="T42" fmla="*/ 675 w 518"/>
                <a:gd name="T43" fmla="*/ 260 h 380"/>
                <a:gd name="T44" fmla="*/ 708 w 518"/>
                <a:gd name="T45" fmla="*/ 205 h 380"/>
                <a:gd name="T46" fmla="*/ 708 w 518"/>
                <a:gd name="T47" fmla="*/ 158 h 380"/>
                <a:gd name="T48" fmla="*/ 708 w 518"/>
                <a:gd name="T49" fmla="*/ 85 h 380"/>
                <a:gd name="T50" fmla="*/ 708 w 518"/>
                <a:gd name="T51" fmla="*/ 47 h 380"/>
                <a:gd name="T52" fmla="*/ 642 w 518"/>
                <a:gd name="T53" fmla="*/ 0 h 380"/>
                <a:gd name="T54" fmla="*/ 618 w 518"/>
                <a:gd name="T55" fmla="*/ 0 h 380"/>
                <a:gd name="T56" fmla="*/ 602 w 518"/>
                <a:gd name="T57" fmla="*/ 10 h 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8" h="380">
                  <a:moveTo>
                    <a:pt x="440" y="8"/>
                  </a:moveTo>
                  <a:lnTo>
                    <a:pt x="380" y="22"/>
                  </a:lnTo>
                  <a:lnTo>
                    <a:pt x="344" y="52"/>
                  </a:lnTo>
                  <a:lnTo>
                    <a:pt x="303" y="74"/>
                  </a:lnTo>
                  <a:lnTo>
                    <a:pt x="249" y="88"/>
                  </a:lnTo>
                  <a:lnTo>
                    <a:pt x="208" y="102"/>
                  </a:lnTo>
                  <a:lnTo>
                    <a:pt x="154" y="132"/>
                  </a:lnTo>
                  <a:lnTo>
                    <a:pt x="119" y="175"/>
                  </a:lnTo>
                  <a:lnTo>
                    <a:pt x="89" y="262"/>
                  </a:lnTo>
                  <a:lnTo>
                    <a:pt x="77" y="277"/>
                  </a:lnTo>
                  <a:lnTo>
                    <a:pt x="35" y="299"/>
                  </a:lnTo>
                  <a:lnTo>
                    <a:pt x="0" y="350"/>
                  </a:lnTo>
                  <a:lnTo>
                    <a:pt x="30" y="372"/>
                  </a:lnTo>
                  <a:lnTo>
                    <a:pt x="101" y="379"/>
                  </a:lnTo>
                  <a:lnTo>
                    <a:pt x="131" y="328"/>
                  </a:lnTo>
                  <a:lnTo>
                    <a:pt x="214" y="262"/>
                  </a:lnTo>
                  <a:lnTo>
                    <a:pt x="243" y="248"/>
                  </a:lnTo>
                  <a:lnTo>
                    <a:pt x="291" y="219"/>
                  </a:lnTo>
                  <a:lnTo>
                    <a:pt x="350" y="197"/>
                  </a:lnTo>
                  <a:lnTo>
                    <a:pt x="446" y="190"/>
                  </a:lnTo>
                  <a:lnTo>
                    <a:pt x="475" y="233"/>
                  </a:lnTo>
                  <a:lnTo>
                    <a:pt x="493" y="204"/>
                  </a:lnTo>
                  <a:lnTo>
                    <a:pt x="517" y="161"/>
                  </a:lnTo>
                  <a:lnTo>
                    <a:pt x="517" y="124"/>
                  </a:lnTo>
                  <a:lnTo>
                    <a:pt x="517" y="66"/>
                  </a:lnTo>
                  <a:lnTo>
                    <a:pt x="517" y="37"/>
                  </a:lnTo>
                  <a:lnTo>
                    <a:pt x="469" y="0"/>
                  </a:lnTo>
                  <a:lnTo>
                    <a:pt x="451" y="0"/>
                  </a:lnTo>
                  <a:lnTo>
                    <a:pt x="440" y="8"/>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7" name="Freeform 163"/>
            <p:cNvSpPr>
              <a:spLocks/>
            </p:cNvSpPr>
            <p:nvPr/>
          </p:nvSpPr>
          <p:spPr bwMode="auto">
            <a:xfrm>
              <a:off x="3638" y="1303"/>
              <a:ext cx="183" cy="248"/>
            </a:xfrm>
            <a:custGeom>
              <a:avLst/>
              <a:gdLst>
                <a:gd name="T0" fmla="*/ 214 w 156"/>
                <a:gd name="T1" fmla="*/ 241 h 220"/>
                <a:gd name="T2" fmla="*/ 181 w 156"/>
                <a:gd name="T3" fmla="*/ 231 h 220"/>
                <a:gd name="T4" fmla="*/ 181 w 156"/>
                <a:gd name="T5" fmla="*/ 149 h 220"/>
                <a:gd name="T6" fmla="*/ 148 w 156"/>
                <a:gd name="T7" fmla="*/ 47 h 220"/>
                <a:gd name="T8" fmla="*/ 66 w 156"/>
                <a:gd name="T9" fmla="*/ 0 h 220"/>
                <a:gd name="T10" fmla="*/ 16 w 156"/>
                <a:gd name="T11" fmla="*/ 0 h 220"/>
                <a:gd name="T12" fmla="*/ 0 w 156"/>
                <a:gd name="T13" fmla="*/ 29 h 220"/>
                <a:gd name="T14" fmla="*/ 16 w 156"/>
                <a:gd name="T15" fmla="*/ 94 h 220"/>
                <a:gd name="T16" fmla="*/ 66 w 156"/>
                <a:gd name="T17" fmla="*/ 140 h 220"/>
                <a:gd name="T18" fmla="*/ 89 w 156"/>
                <a:gd name="T19" fmla="*/ 213 h 220"/>
                <a:gd name="T20" fmla="*/ 97 w 156"/>
                <a:gd name="T21" fmla="*/ 269 h 220"/>
                <a:gd name="T22" fmla="*/ 97 w 156"/>
                <a:gd name="T23" fmla="*/ 278 h 220"/>
                <a:gd name="T24" fmla="*/ 156 w 156"/>
                <a:gd name="T25" fmla="*/ 278 h 220"/>
                <a:gd name="T26" fmla="*/ 214 w 156"/>
                <a:gd name="T27" fmla="*/ 241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20">
                  <a:moveTo>
                    <a:pt x="155" y="190"/>
                  </a:moveTo>
                  <a:lnTo>
                    <a:pt x="131" y="182"/>
                  </a:lnTo>
                  <a:lnTo>
                    <a:pt x="131" y="117"/>
                  </a:lnTo>
                  <a:lnTo>
                    <a:pt x="107" y="37"/>
                  </a:lnTo>
                  <a:lnTo>
                    <a:pt x="48" y="0"/>
                  </a:lnTo>
                  <a:lnTo>
                    <a:pt x="12" y="0"/>
                  </a:lnTo>
                  <a:lnTo>
                    <a:pt x="0" y="23"/>
                  </a:lnTo>
                  <a:lnTo>
                    <a:pt x="12" y="74"/>
                  </a:lnTo>
                  <a:lnTo>
                    <a:pt x="48" y="110"/>
                  </a:lnTo>
                  <a:lnTo>
                    <a:pt x="65" y="168"/>
                  </a:lnTo>
                  <a:lnTo>
                    <a:pt x="71" y="212"/>
                  </a:lnTo>
                  <a:lnTo>
                    <a:pt x="71" y="219"/>
                  </a:lnTo>
                  <a:lnTo>
                    <a:pt x="113" y="219"/>
                  </a:lnTo>
                  <a:lnTo>
                    <a:pt x="155" y="19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8" name="Freeform 164"/>
            <p:cNvSpPr>
              <a:spLocks/>
            </p:cNvSpPr>
            <p:nvPr/>
          </p:nvSpPr>
          <p:spPr bwMode="auto">
            <a:xfrm>
              <a:off x="3145" y="1402"/>
              <a:ext cx="502" cy="428"/>
            </a:xfrm>
            <a:custGeom>
              <a:avLst/>
              <a:gdLst>
                <a:gd name="T0" fmla="*/ 343 w 429"/>
                <a:gd name="T1" fmla="*/ 18 h 379"/>
                <a:gd name="T2" fmla="*/ 284 w 429"/>
                <a:gd name="T3" fmla="*/ 0 h 379"/>
                <a:gd name="T4" fmla="*/ 228 w 429"/>
                <a:gd name="T5" fmla="*/ 9 h 379"/>
                <a:gd name="T6" fmla="*/ 204 w 429"/>
                <a:gd name="T7" fmla="*/ 93 h 379"/>
                <a:gd name="T8" fmla="*/ 204 w 429"/>
                <a:gd name="T9" fmla="*/ 148 h 379"/>
                <a:gd name="T10" fmla="*/ 212 w 429"/>
                <a:gd name="T11" fmla="*/ 185 h 379"/>
                <a:gd name="T12" fmla="*/ 179 w 429"/>
                <a:gd name="T13" fmla="*/ 224 h 379"/>
                <a:gd name="T14" fmla="*/ 122 w 429"/>
                <a:gd name="T15" fmla="*/ 224 h 379"/>
                <a:gd name="T16" fmla="*/ 105 w 429"/>
                <a:gd name="T17" fmla="*/ 224 h 379"/>
                <a:gd name="T18" fmla="*/ 97 w 429"/>
                <a:gd name="T19" fmla="*/ 224 h 379"/>
                <a:gd name="T20" fmla="*/ 41 w 429"/>
                <a:gd name="T21" fmla="*/ 243 h 379"/>
                <a:gd name="T22" fmla="*/ 8 w 429"/>
                <a:gd name="T23" fmla="*/ 288 h 379"/>
                <a:gd name="T24" fmla="*/ 0 w 429"/>
                <a:gd name="T25" fmla="*/ 343 h 379"/>
                <a:gd name="T26" fmla="*/ 16 w 429"/>
                <a:gd name="T27" fmla="*/ 418 h 379"/>
                <a:gd name="T28" fmla="*/ 74 w 429"/>
                <a:gd name="T29" fmla="*/ 445 h 379"/>
                <a:gd name="T30" fmla="*/ 89 w 429"/>
                <a:gd name="T31" fmla="*/ 473 h 379"/>
                <a:gd name="T32" fmla="*/ 105 w 429"/>
                <a:gd name="T33" fmla="*/ 482 h 379"/>
                <a:gd name="T34" fmla="*/ 235 w 429"/>
                <a:gd name="T35" fmla="*/ 381 h 379"/>
                <a:gd name="T36" fmla="*/ 260 w 429"/>
                <a:gd name="T37" fmla="*/ 343 h 379"/>
                <a:gd name="T38" fmla="*/ 293 w 429"/>
                <a:gd name="T39" fmla="*/ 288 h 379"/>
                <a:gd name="T40" fmla="*/ 343 w 429"/>
                <a:gd name="T41" fmla="*/ 233 h 379"/>
                <a:gd name="T42" fmla="*/ 424 w 429"/>
                <a:gd name="T43" fmla="*/ 215 h 379"/>
                <a:gd name="T44" fmla="*/ 465 w 429"/>
                <a:gd name="T45" fmla="*/ 195 h 379"/>
                <a:gd name="T46" fmla="*/ 545 w 429"/>
                <a:gd name="T47" fmla="*/ 158 h 379"/>
                <a:gd name="T48" fmla="*/ 570 w 429"/>
                <a:gd name="T49" fmla="*/ 139 h 379"/>
                <a:gd name="T50" fmla="*/ 586 w 429"/>
                <a:gd name="T51" fmla="*/ 120 h 379"/>
                <a:gd name="T52" fmla="*/ 553 w 429"/>
                <a:gd name="T53" fmla="*/ 82 h 379"/>
                <a:gd name="T54" fmla="*/ 553 w 429"/>
                <a:gd name="T55" fmla="*/ 82 h 379"/>
                <a:gd name="T56" fmla="*/ 343 w 429"/>
                <a:gd name="T57" fmla="*/ 18 h 3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9" h="379">
                  <a:moveTo>
                    <a:pt x="250" y="14"/>
                  </a:moveTo>
                  <a:lnTo>
                    <a:pt x="208" y="0"/>
                  </a:lnTo>
                  <a:lnTo>
                    <a:pt x="167" y="7"/>
                  </a:lnTo>
                  <a:lnTo>
                    <a:pt x="149" y="73"/>
                  </a:lnTo>
                  <a:lnTo>
                    <a:pt x="149" y="116"/>
                  </a:lnTo>
                  <a:lnTo>
                    <a:pt x="155" y="145"/>
                  </a:lnTo>
                  <a:lnTo>
                    <a:pt x="131" y="175"/>
                  </a:lnTo>
                  <a:lnTo>
                    <a:pt x="89" y="175"/>
                  </a:lnTo>
                  <a:lnTo>
                    <a:pt x="77" y="175"/>
                  </a:lnTo>
                  <a:lnTo>
                    <a:pt x="71" y="175"/>
                  </a:lnTo>
                  <a:lnTo>
                    <a:pt x="30" y="190"/>
                  </a:lnTo>
                  <a:lnTo>
                    <a:pt x="6" y="226"/>
                  </a:lnTo>
                  <a:lnTo>
                    <a:pt x="0" y="269"/>
                  </a:lnTo>
                  <a:lnTo>
                    <a:pt x="12" y="328"/>
                  </a:lnTo>
                  <a:lnTo>
                    <a:pt x="54" y="349"/>
                  </a:lnTo>
                  <a:lnTo>
                    <a:pt x="65" y="371"/>
                  </a:lnTo>
                  <a:lnTo>
                    <a:pt x="77" y="378"/>
                  </a:lnTo>
                  <a:lnTo>
                    <a:pt x="172" y="298"/>
                  </a:lnTo>
                  <a:lnTo>
                    <a:pt x="190" y="269"/>
                  </a:lnTo>
                  <a:lnTo>
                    <a:pt x="214" y="226"/>
                  </a:lnTo>
                  <a:lnTo>
                    <a:pt x="250" y="182"/>
                  </a:lnTo>
                  <a:lnTo>
                    <a:pt x="309" y="168"/>
                  </a:lnTo>
                  <a:lnTo>
                    <a:pt x="339" y="153"/>
                  </a:lnTo>
                  <a:lnTo>
                    <a:pt x="398" y="124"/>
                  </a:lnTo>
                  <a:lnTo>
                    <a:pt x="416" y="109"/>
                  </a:lnTo>
                  <a:lnTo>
                    <a:pt x="428" y="94"/>
                  </a:lnTo>
                  <a:lnTo>
                    <a:pt x="404" y="65"/>
                  </a:lnTo>
                  <a:lnTo>
                    <a:pt x="250" y="1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69" name="Freeform 165"/>
            <p:cNvSpPr>
              <a:spLocks/>
            </p:cNvSpPr>
            <p:nvPr/>
          </p:nvSpPr>
          <p:spPr bwMode="auto">
            <a:xfrm>
              <a:off x="3534" y="1303"/>
              <a:ext cx="113" cy="150"/>
            </a:xfrm>
            <a:custGeom>
              <a:avLst/>
              <a:gdLst>
                <a:gd name="T0" fmla="*/ 91 w 96"/>
                <a:gd name="T1" fmla="*/ 0 h 133"/>
                <a:gd name="T2" fmla="*/ 41 w 96"/>
                <a:gd name="T3" fmla="*/ 19 h 133"/>
                <a:gd name="T4" fmla="*/ 16 w 96"/>
                <a:gd name="T5" fmla="*/ 67 h 133"/>
                <a:gd name="T6" fmla="*/ 0 w 96"/>
                <a:gd name="T7" fmla="*/ 140 h 133"/>
                <a:gd name="T8" fmla="*/ 33 w 96"/>
                <a:gd name="T9" fmla="*/ 158 h 133"/>
                <a:gd name="T10" fmla="*/ 58 w 96"/>
                <a:gd name="T11" fmla="*/ 168 h 133"/>
                <a:gd name="T12" fmla="*/ 91 w 96"/>
                <a:gd name="T13" fmla="*/ 168 h 133"/>
                <a:gd name="T14" fmla="*/ 107 w 96"/>
                <a:gd name="T15" fmla="*/ 140 h 133"/>
                <a:gd name="T16" fmla="*/ 132 w 96"/>
                <a:gd name="T17" fmla="*/ 121 h 133"/>
                <a:gd name="T18" fmla="*/ 132 w 96"/>
                <a:gd name="T19" fmla="*/ 94 h 133"/>
                <a:gd name="T20" fmla="*/ 91 w 96"/>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33">
                  <a:moveTo>
                    <a:pt x="65" y="0"/>
                  </a:moveTo>
                  <a:lnTo>
                    <a:pt x="30" y="15"/>
                  </a:lnTo>
                  <a:lnTo>
                    <a:pt x="12" y="52"/>
                  </a:lnTo>
                  <a:lnTo>
                    <a:pt x="0" y="110"/>
                  </a:lnTo>
                  <a:lnTo>
                    <a:pt x="24" y="124"/>
                  </a:lnTo>
                  <a:lnTo>
                    <a:pt x="42" y="132"/>
                  </a:lnTo>
                  <a:lnTo>
                    <a:pt x="65" y="132"/>
                  </a:lnTo>
                  <a:lnTo>
                    <a:pt x="77" y="110"/>
                  </a:lnTo>
                  <a:lnTo>
                    <a:pt x="95" y="95"/>
                  </a:lnTo>
                  <a:lnTo>
                    <a:pt x="95" y="74"/>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0" name="Freeform 166"/>
            <p:cNvSpPr>
              <a:spLocks/>
            </p:cNvSpPr>
            <p:nvPr/>
          </p:nvSpPr>
          <p:spPr bwMode="auto">
            <a:xfrm>
              <a:off x="3456" y="1936"/>
              <a:ext cx="143" cy="165"/>
            </a:xfrm>
            <a:custGeom>
              <a:avLst/>
              <a:gdLst>
                <a:gd name="T0" fmla="*/ 115 w 122"/>
                <a:gd name="T1" fmla="*/ 185 h 146"/>
                <a:gd name="T2" fmla="*/ 166 w 122"/>
                <a:gd name="T3" fmla="*/ 121 h 146"/>
                <a:gd name="T4" fmla="*/ 138 w 122"/>
                <a:gd name="T5" fmla="*/ 57 h 146"/>
                <a:gd name="T6" fmla="*/ 101 w 122"/>
                <a:gd name="T7" fmla="*/ 0 h 146"/>
                <a:gd name="T8" fmla="*/ 81 w 122"/>
                <a:gd name="T9" fmla="*/ 43 h 146"/>
                <a:gd name="T10" fmla="*/ 34 w 122"/>
                <a:gd name="T11" fmla="*/ 75 h 146"/>
                <a:gd name="T12" fmla="*/ 0 w 122"/>
                <a:gd name="T13" fmla="*/ 128 h 146"/>
                <a:gd name="T14" fmla="*/ 53 w 122"/>
                <a:gd name="T15" fmla="*/ 154 h 146"/>
                <a:gd name="T16" fmla="*/ 141 w 122"/>
                <a:gd name="T17" fmla="*/ 185 h 146"/>
                <a:gd name="T18" fmla="*/ 88 w 122"/>
                <a:gd name="T19" fmla="*/ 180 h 146"/>
                <a:gd name="T20" fmla="*/ 115 w 122"/>
                <a:gd name="T21" fmla="*/ 185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46">
                  <a:moveTo>
                    <a:pt x="84" y="145"/>
                  </a:moveTo>
                  <a:lnTo>
                    <a:pt x="121" y="95"/>
                  </a:lnTo>
                  <a:lnTo>
                    <a:pt x="101" y="44"/>
                  </a:lnTo>
                  <a:lnTo>
                    <a:pt x="73" y="0"/>
                  </a:lnTo>
                  <a:lnTo>
                    <a:pt x="59" y="34"/>
                  </a:lnTo>
                  <a:lnTo>
                    <a:pt x="25" y="58"/>
                  </a:lnTo>
                  <a:lnTo>
                    <a:pt x="0" y="100"/>
                  </a:lnTo>
                  <a:lnTo>
                    <a:pt x="38" y="120"/>
                  </a:lnTo>
                  <a:lnTo>
                    <a:pt x="102" y="145"/>
                  </a:lnTo>
                  <a:lnTo>
                    <a:pt x="64" y="141"/>
                  </a:lnTo>
                  <a:lnTo>
                    <a:pt x="84" y="14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1" name="Freeform 167"/>
            <p:cNvSpPr>
              <a:spLocks/>
            </p:cNvSpPr>
            <p:nvPr/>
          </p:nvSpPr>
          <p:spPr bwMode="auto">
            <a:xfrm>
              <a:off x="3333" y="2026"/>
              <a:ext cx="446" cy="568"/>
            </a:xfrm>
            <a:custGeom>
              <a:avLst/>
              <a:gdLst>
                <a:gd name="T0" fmla="*/ 114 w 381"/>
                <a:gd name="T1" fmla="*/ 0 h 503"/>
                <a:gd name="T2" fmla="*/ 40 w 381"/>
                <a:gd name="T3" fmla="*/ 28 h 503"/>
                <a:gd name="T4" fmla="*/ 0 w 381"/>
                <a:gd name="T5" fmla="*/ 65 h 503"/>
                <a:gd name="T6" fmla="*/ 40 w 381"/>
                <a:gd name="T7" fmla="*/ 149 h 503"/>
                <a:gd name="T8" fmla="*/ 15 w 381"/>
                <a:gd name="T9" fmla="*/ 177 h 503"/>
                <a:gd name="T10" fmla="*/ 81 w 381"/>
                <a:gd name="T11" fmla="*/ 215 h 503"/>
                <a:gd name="T12" fmla="*/ 138 w 381"/>
                <a:gd name="T13" fmla="*/ 260 h 503"/>
                <a:gd name="T14" fmla="*/ 170 w 381"/>
                <a:gd name="T15" fmla="*/ 269 h 503"/>
                <a:gd name="T16" fmla="*/ 219 w 381"/>
                <a:gd name="T17" fmla="*/ 307 h 503"/>
                <a:gd name="T18" fmla="*/ 252 w 381"/>
                <a:gd name="T19" fmla="*/ 418 h 503"/>
                <a:gd name="T20" fmla="*/ 252 w 381"/>
                <a:gd name="T21" fmla="*/ 483 h 503"/>
                <a:gd name="T22" fmla="*/ 300 w 381"/>
                <a:gd name="T23" fmla="*/ 540 h 503"/>
                <a:gd name="T24" fmla="*/ 332 w 381"/>
                <a:gd name="T25" fmla="*/ 594 h 503"/>
                <a:gd name="T26" fmla="*/ 366 w 381"/>
                <a:gd name="T27" fmla="*/ 631 h 503"/>
                <a:gd name="T28" fmla="*/ 455 w 381"/>
                <a:gd name="T29" fmla="*/ 640 h 503"/>
                <a:gd name="T30" fmla="*/ 472 w 381"/>
                <a:gd name="T31" fmla="*/ 631 h 503"/>
                <a:gd name="T32" fmla="*/ 505 w 381"/>
                <a:gd name="T33" fmla="*/ 557 h 503"/>
                <a:gd name="T34" fmla="*/ 521 w 381"/>
                <a:gd name="T35" fmla="*/ 512 h 503"/>
                <a:gd name="T36" fmla="*/ 464 w 381"/>
                <a:gd name="T37" fmla="*/ 409 h 503"/>
                <a:gd name="T38" fmla="*/ 424 w 381"/>
                <a:gd name="T39" fmla="*/ 334 h 503"/>
                <a:gd name="T40" fmla="*/ 407 w 381"/>
                <a:gd name="T41" fmla="*/ 297 h 503"/>
                <a:gd name="T42" fmla="*/ 316 w 381"/>
                <a:gd name="T43" fmla="*/ 195 h 503"/>
                <a:gd name="T44" fmla="*/ 276 w 381"/>
                <a:gd name="T45" fmla="*/ 139 h 503"/>
                <a:gd name="T46" fmla="*/ 260 w 381"/>
                <a:gd name="T47" fmla="*/ 112 h 503"/>
                <a:gd name="T48" fmla="*/ 260 w 381"/>
                <a:gd name="T49" fmla="*/ 93 h 503"/>
                <a:gd name="T50" fmla="*/ 114 w 381"/>
                <a:gd name="T51" fmla="*/ 0 h 5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1" h="503">
                  <a:moveTo>
                    <a:pt x="83" y="0"/>
                  </a:moveTo>
                  <a:lnTo>
                    <a:pt x="29" y="22"/>
                  </a:lnTo>
                  <a:lnTo>
                    <a:pt x="0" y="51"/>
                  </a:lnTo>
                  <a:lnTo>
                    <a:pt x="29" y="117"/>
                  </a:lnTo>
                  <a:lnTo>
                    <a:pt x="11" y="139"/>
                  </a:lnTo>
                  <a:lnTo>
                    <a:pt x="59" y="168"/>
                  </a:lnTo>
                  <a:lnTo>
                    <a:pt x="101" y="204"/>
                  </a:lnTo>
                  <a:lnTo>
                    <a:pt x="124" y="211"/>
                  </a:lnTo>
                  <a:lnTo>
                    <a:pt x="160" y="241"/>
                  </a:lnTo>
                  <a:lnTo>
                    <a:pt x="184" y="328"/>
                  </a:lnTo>
                  <a:lnTo>
                    <a:pt x="184" y="379"/>
                  </a:lnTo>
                  <a:lnTo>
                    <a:pt x="219" y="423"/>
                  </a:lnTo>
                  <a:lnTo>
                    <a:pt x="243" y="466"/>
                  </a:lnTo>
                  <a:lnTo>
                    <a:pt x="267" y="495"/>
                  </a:lnTo>
                  <a:lnTo>
                    <a:pt x="332" y="502"/>
                  </a:lnTo>
                  <a:lnTo>
                    <a:pt x="344" y="495"/>
                  </a:lnTo>
                  <a:lnTo>
                    <a:pt x="368" y="437"/>
                  </a:lnTo>
                  <a:lnTo>
                    <a:pt x="380" y="401"/>
                  </a:lnTo>
                  <a:lnTo>
                    <a:pt x="338" y="321"/>
                  </a:lnTo>
                  <a:lnTo>
                    <a:pt x="309" y="262"/>
                  </a:lnTo>
                  <a:lnTo>
                    <a:pt x="297" y="233"/>
                  </a:lnTo>
                  <a:lnTo>
                    <a:pt x="231" y="153"/>
                  </a:lnTo>
                  <a:lnTo>
                    <a:pt x="202" y="109"/>
                  </a:lnTo>
                  <a:lnTo>
                    <a:pt x="190" y="88"/>
                  </a:lnTo>
                  <a:lnTo>
                    <a:pt x="190" y="73"/>
                  </a:lnTo>
                  <a:lnTo>
                    <a:pt x="8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2" name="Freeform 168"/>
            <p:cNvSpPr>
              <a:spLocks/>
            </p:cNvSpPr>
            <p:nvPr/>
          </p:nvSpPr>
          <p:spPr bwMode="auto">
            <a:xfrm>
              <a:off x="3436" y="2562"/>
              <a:ext cx="274" cy="261"/>
            </a:xfrm>
            <a:custGeom>
              <a:avLst/>
              <a:gdLst>
                <a:gd name="T0" fmla="*/ 262 w 234"/>
                <a:gd name="T1" fmla="*/ 125 h 231"/>
                <a:gd name="T2" fmla="*/ 25 w 234"/>
                <a:gd name="T3" fmla="*/ 0 h 231"/>
                <a:gd name="T4" fmla="*/ 25 w 234"/>
                <a:gd name="T5" fmla="*/ 9 h 231"/>
                <a:gd name="T6" fmla="*/ 0 w 234"/>
                <a:gd name="T7" fmla="*/ 175 h 231"/>
                <a:gd name="T8" fmla="*/ 37 w 234"/>
                <a:gd name="T9" fmla="*/ 203 h 231"/>
                <a:gd name="T10" fmla="*/ 110 w 234"/>
                <a:gd name="T11" fmla="*/ 249 h 231"/>
                <a:gd name="T12" fmla="*/ 208 w 234"/>
                <a:gd name="T13" fmla="*/ 268 h 231"/>
                <a:gd name="T14" fmla="*/ 244 w 234"/>
                <a:gd name="T15" fmla="*/ 281 h 231"/>
                <a:gd name="T16" fmla="*/ 320 w 234"/>
                <a:gd name="T17" fmla="*/ 294 h 231"/>
                <a:gd name="T18" fmla="*/ 318 w 234"/>
                <a:gd name="T19" fmla="*/ 268 h 231"/>
                <a:gd name="T20" fmla="*/ 262 w 234"/>
                <a:gd name="T21" fmla="*/ 125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4" h="231">
                  <a:moveTo>
                    <a:pt x="191" y="98"/>
                  </a:moveTo>
                  <a:lnTo>
                    <a:pt x="18" y="0"/>
                  </a:lnTo>
                  <a:lnTo>
                    <a:pt x="18" y="7"/>
                  </a:lnTo>
                  <a:lnTo>
                    <a:pt x="0" y="137"/>
                  </a:lnTo>
                  <a:lnTo>
                    <a:pt x="27" y="159"/>
                  </a:lnTo>
                  <a:lnTo>
                    <a:pt x="80" y="195"/>
                  </a:lnTo>
                  <a:lnTo>
                    <a:pt x="152" y="210"/>
                  </a:lnTo>
                  <a:lnTo>
                    <a:pt x="178" y="220"/>
                  </a:lnTo>
                  <a:lnTo>
                    <a:pt x="233" y="230"/>
                  </a:lnTo>
                  <a:lnTo>
                    <a:pt x="232" y="210"/>
                  </a:lnTo>
                  <a:lnTo>
                    <a:pt x="191" y="9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3" name="Freeform 169"/>
            <p:cNvSpPr>
              <a:spLocks/>
            </p:cNvSpPr>
            <p:nvPr/>
          </p:nvSpPr>
          <p:spPr bwMode="auto">
            <a:xfrm>
              <a:off x="3090" y="1770"/>
              <a:ext cx="278" cy="397"/>
            </a:xfrm>
            <a:custGeom>
              <a:avLst/>
              <a:gdLst>
                <a:gd name="T0" fmla="*/ 324 w 238"/>
                <a:gd name="T1" fmla="*/ 289 h 352"/>
                <a:gd name="T2" fmla="*/ 292 w 238"/>
                <a:gd name="T3" fmla="*/ 235 h 352"/>
                <a:gd name="T4" fmla="*/ 235 w 238"/>
                <a:gd name="T5" fmla="*/ 196 h 352"/>
                <a:gd name="T6" fmla="*/ 194 w 238"/>
                <a:gd name="T7" fmla="*/ 178 h 352"/>
                <a:gd name="T8" fmla="*/ 171 w 238"/>
                <a:gd name="T9" fmla="*/ 141 h 352"/>
                <a:gd name="T10" fmla="*/ 180 w 238"/>
                <a:gd name="T11" fmla="*/ 39 h 352"/>
                <a:gd name="T12" fmla="*/ 64 w 238"/>
                <a:gd name="T13" fmla="*/ 0 h 352"/>
                <a:gd name="T14" fmla="*/ 33 w 238"/>
                <a:gd name="T15" fmla="*/ 11 h 352"/>
                <a:gd name="T16" fmla="*/ 8 w 238"/>
                <a:gd name="T17" fmla="*/ 39 h 352"/>
                <a:gd name="T18" fmla="*/ 0 w 238"/>
                <a:gd name="T19" fmla="*/ 113 h 352"/>
                <a:gd name="T20" fmla="*/ 8 w 238"/>
                <a:gd name="T21" fmla="*/ 150 h 352"/>
                <a:gd name="T22" fmla="*/ 33 w 238"/>
                <a:gd name="T23" fmla="*/ 187 h 352"/>
                <a:gd name="T24" fmla="*/ 72 w 238"/>
                <a:gd name="T25" fmla="*/ 215 h 352"/>
                <a:gd name="T26" fmla="*/ 154 w 238"/>
                <a:gd name="T27" fmla="*/ 252 h 352"/>
                <a:gd name="T28" fmla="*/ 162 w 238"/>
                <a:gd name="T29" fmla="*/ 271 h 352"/>
                <a:gd name="T30" fmla="*/ 194 w 238"/>
                <a:gd name="T31" fmla="*/ 326 h 352"/>
                <a:gd name="T32" fmla="*/ 267 w 238"/>
                <a:gd name="T33" fmla="*/ 391 h 352"/>
                <a:gd name="T34" fmla="*/ 292 w 238"/>
                <a:gd name="T35" fmla="*/ 427 h 352"/>
                <a:gd name="T36" fmla="*/ 324 w 238"/>
                <a:gd name="T37" fmla="*/ 447 h 352"/>
                <a:gd name="T38" fmla="*/ 324 w 238"/>
                <a:gd name="T39" fmla="*/ 289 h 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8" h="352">
                  <a:moveTo>
                    <a:pt x="237" y="227"/>
                  </a:moveTo>
                  <a:lnTo>
                    <a:pt x="214" y="184"/>
                  </a:lnTo>
                  <a:lnTo>
                    <a:pt x="172" y="154"/>
                  </a:lnTo>
                  <a:lnTo>
                    <a:pt x="142" y="140"/>
                  </a:lnTo>
                  <a:lnTo>
                    <a:pt x="125" y="111"/>
                  </a:lnTo>
                  <a:lnTo>
                    <a:pt x="132" y="31"/>
                  </a:lnTo>
                  <a:lnTo>
                    <a:pt x="47" y="0"/>
                  </a:lnTo>
                  <a:lnTo>
                    <a:pt x="24" y="9"/>
                  </a:lnTo>
                  <a:lnTo>
                    <a:pt x="6" y="31"/>
                  </a:lnTo>
                  <a:lnTo>
                    <a:pt x="0" y="89"/>
                  </a:lnTo>
                  <a:lnTo>
                    <a:pt x="6" y="118"/>
                  </a:lnTo>
                  <a:lnTo>
                    <a:pt x="24" y="147"/>
                  </a:lnTo>
                  <a:lnTo>
                    <a:pt x="53" y="169"/>
                  </a:lnTo>
                  <a:lnTo>
                    <a:pt x="113" y="198"/>
                  </a:lnTo>
                  <a:lnTo>
                    <a:pt x="119" y="213"/>
                  </a:lnTo>
                  <a:lnTo>
                    <a:pt x="142" y="256"/>
                  </a:lnTo>
                  <a:lnTo>
                    <a:pt x="196" y="308"/>
                  </a:lnTo>
                  <a:lnTo>
                    <a:pt x="214" y="336"/>
                  </a:lnTo>
                  <a:lnTo>
                    <a:pt x="237" y="351"/>
                  </a:lnTo>
                  <a:lnTo>
                    <a:pt x="237" y="22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4" name="Freeform 170"/>
            <p:cNvSpPr>
              <a:spLocks/>
            </p:cNvSpPr>
            <p:nvPr/>
          </p:nvSpPr>
          <p:spPr bwMode="auto">
            <a:xfrm>
              <a:off x="3221" y="2174"/>
              <a:ext cx="369" cy="445"/>
            </a:xfrm>
            <a:custGeom>
              <a:avLst/>
              <a:gdLst>
                <a:gd name="T0" fmla="*/ 333 w 316"/>
                <a:gd name="T1" fmla="*/ 270 h 394"/>
                <a:gd name="T2" fmla="*/ 284 w 316"/>
                <a:gd name="T3" fmla="*/ 233 h 394"/>
                <a:gd name="T4" fmla="*/ 236 w 316"/>
                <a:gd name="T5" fmla="*/ 176 h 394"/>
                <a:gd name="T6" fmla="*/ 187 w 316"/>
                <a:gd name="T7" fmla="*/ 140 h 394"/>
                <a:gd name="T8" fmla="*/ 82 w 316"/>
                <a:gd name="T9" fmla="*/ 75 h 394"/>
                <a:gd name="T10" fmla="*/ 25 w 316"/>
                <a:gd name="T11" fmla="*/ 19 h 394"/>
                <a:gd name="T12" fmla="*/ 16 w 316"/>
                <a:gd name="T13" fmla="*/ 0 h 394"/>
                <a:gd name="T14" fmla="*/ 0 w 316"/>
                <a:gd name="T15" fmla="*/ 19 h 394"/>
                <a:gd name="T16" fmla="*/ 0 w 316"/>
                <a:gd name="T17" fmla="*/ 102 h 394"/>
                <a:gd name="T18" fmla="*/ 33 w 316"/>
                <a:gd name="T19" fmla="*/ 140 h 394"/>
                <a:gd name="T20" fmla="*/ 65 w 316"/>
                <a:gd name="T21" fmla="*/ 186 h 394"/>
                <a:gd name="T22" fmla="*/ 114 w 316"/>
                <a:gd name="T23" fmla="*/ 243 h 394"/>
                <a:gd name="T24" fmla="*/ 139 w 316"/>
                <a:gd name="T25" fmla="*/ 270 h 394"/>
                <a:gd name="T26" fmla="*/ 211 w 316"/>
                <a:gd name="T27" fmla="*/ 334 h 394"/>
                <a:gd name="T28" fmla="*/ 228 w 316"/>
                <a:gd name="T29" fmla="*/ 382 h 394"/>
                <a:gd name="T30" fmla="*/ 260 w 316"/>
                <a:gd name="T31" fmla="*/ 427 h 394"/>
                <a:gd name="T32" fmla="*/ 260 w 316"/>
                <a:gd name="T33" fmla="*/ 473 h 394"/>
                <a:gd name="T34" fmla="*/ 269 w 316"/>
                <a:gd name="T35" fmla="*/ 501 h 394"/>
                <a:gd name="T36" fmla="*/ 325 w 316"/>
                <a:gd name="T37" fmla="*/ 408 h 394"/>
                <a:gd name="T38" fmla="*/ 341 w 316"/>
                <a:gd name="T39" fmla="*/ 382 h 394"/>
                <a:gd name="T40" fmla="*/ 406 w 316"/>
                <a:gd name="T41" fmla="*/ 363 h 394"/>
                <a:gd name="T42" fmla="*/ 430 w 316"/>
                <a:gd name="T43" fmla="*/ 363 h 394"/>
                <a:gd name="T44" fmla="*/ 430 w 316"/>
                <a:gd name="T45" fmla="*/ 316 h 394"/>
                <a:gd name="T46" fmla="*/ 333 w 316"/>
                <a:gd name="T47" fmla="*/ 270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6" h="394">
                  <a:moveTo>
                    <a:pt x="244" y="212"/>
                  </a:moveTo>
                  <a:lnTo>
                    <a:pt x="208" y="182"/>
                  </a:lnTo>
                  <a:lnTo>
                    <a:pt x="173" y="138"/>
                  </a:lnTo>
                  <a:lnTo>
                    <a:pt x="137" y="110"/>
                  </a:lnTo>
                  <a:lnTo>
                    <a:pt x="60" y="58"/>
                  </a:lnTo>
                  <a:lnTo>
                    <a:pt x="18" y="15"/>
                  </a:lnTo>
                  <a:lnTo>
                    <a:pt x="12" y="0"/>
                  </a:lnTo>
                  <a:lnTo>
                    <a:pt x="0" y="15"/>
                  </a:lnTo>
                  <a:lnTo>
                    <a:pt x="0" y="80"/>
                  </a:lnTo>
                  <a:lnTo>
                    <a:pt x="24" y="110"/>
                  </a:lnTo>
                  <a:lnTo>
                    <a:pt x="48" y="146"/>
                  </a:lnTo>
                  <a:lnTo>
                    <a:pt x="84" y="190"/>
                  </a:lnTo>
                  <a:lnTo>
                    <a:pt x="102" y="212"/>
                  </a:lnTo>
                  <a:lnTo>
                    <a:pt x="155" y="262"/>
                  </a:lnTo>
                  <a:lnTo>
                    <a:pt x="167" y="299"/>
                  </a:lnTo>
                  <a:lnTo>
                    <a:pt x="191" y="335"/>
                  </a:lnTo>
                  <a:lnTo>
                    <a:pt x="191" y="371"/>
                  </a:lnTo>
                  <a:lnTo>
                    <a:pt x="197" y="393"/>
                  </a:lnTo>
                  <a:lnTo>
                    <a:pt x="238" y="320"/>
                  </a:lnTo>
                  <a:lnTo>
                    <a:pt x="250" y="299"/>
                  </a:lnTo>
                  <a:lnTo>
                    <a:pt x="298" y="284"/>
                  </a:lnTo>
                  <a:lnTo>
                    <a:pt x="315" y="284"/>
                  </a:lnTo>
                  <a:lnTo>
                    <a:pt x="315" y="248"/>
                  </a:lnTo>
                  <a:lnTo>
                    <a:pt x="244" y="21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5" name="Freeform 171"/>
            <p:cNvSpPr>
              <a:spLocks/>
            </p:cNvSpPr>
            <p:nvPr/>
          </p:nvSpPr>
          <p:spPr bwMode="auto">
            <a:xfrm>
              <a:off x="3054" y="2059"/>
              <a:ext cx="217" cy="289"/>
            </a:xfrm>
            <a:custGeom>
              <a:avLst/>
              <a:gdLst>
                <a:gd name="T0" fmla="*/ 253 w 185"/>
                <a:gd name="T1" fmla="*/ 158 h 256"/>
                <a:gd name="T2" fmla="*/ 229 w 185"/>
                <a:gd name="T3" fmla="*/ 102 h 256"/>
                <a:gd name="T4" fmla="*/ 164 w 185"/>
                <a:gd name="T5" fmla="*/ 37 h 256"/>
                <a:gd name="T6" fmla="*/ 65 w 185"/>
                <a:gd name="T7" fmla="*/ 0 h 256"/>
                <a:gd name="T8" fmla="*/ 33 w 185"/>
                <a:gd name="T9" fmla="*/ 0 h 256"/>
                <a:gd name="T10" fmla="*/ 33 w 185"/>
                <a:gd name="T11" fmla="*/ 85 h 256"/>
                <a:gd name="T12" fmla="*/ 33 w 185"/>
                <a:gd name="T13" fmla="*/ 158 h 256"/>
                <a:gd name="T14" fmla="*/ 0 w 185"/>
                <a:gd name="T15" fmla="*/ 195 h 256"/>
                <a:gd name="T16" fmla="*/ 0 w 185"/>
                <a:gd name="T17" fmla="*/ 270 h 256"/>
                <a:gd name="T18" fmla="*/ 33 w 185"/>
                <a:gd name="T19" fmla="*/ 306 h 256"/>
                <a:gd name="T20" fmla="*/ 56 w 185"/>
                <a:gd name="T21" fmla="*/ 306 h 256"/>
                <a:gd name="T22" fmla="*/ 106 w 185"/>
                <a:gd name="T23" fmla="*/ 306 h 256"/>
                <a:gd name="T24" fmla="*/ 138 w 185"/>
                <a:gd name="T25" fmla="*/ 325 h 256"/>
                <a:gd name="T26" fmla="*/ 189 w 185"/>
                <a:gd name="T27" fmla="*/ 316 h 256"/>
                <a:gd name="T28" fmla="*/ 204 w 185"/>
                <a:gd name="T29" fmla="*/ 306 h 256"/>
                <a:gd name="T30" fmla="*/ 204 w 185"/>
                <a:gd name="T31" fmla="*/ 306 h 256"/>
                <a:gd name="T32" fmla="*/ 253 w 185"/>
                <a:gd name="T33" fmla="*/ 158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5" h="256">
                  <a:moveTo>
                    <a:pt x="184" y="124"/>
                  </a:moveTo>
                  <a:lnTo>
                    <a:pt x="166" y="80"/>
                  </a:lnTo>
                  <a:lnTo>
                    <a:pt x="119" y="29"/>
                  </a:lnTo>
                  <a:lnTo>
                    <a:pt x="47" y="0"/>
                  </a:lnTo>
                  <a:lnTo>
                    <a:pt x="24" y="0"/>
                  </a:lnTo>
                  <a:lnTo>
                    <a:pt x="24" y="66"/>
                  </a:lnTo>
                  <a:lnTo>
                    <a:pt x="24" y="124"/>
                  </a:lnTo>
                  <a:lnTo>
                    <a:pt x="0" y="153"/>
                  </a:lnTo>
                  <a:lnTo>
                    <a:pt x="0" y="212"/>
                  </a:lnTo>
                  <a:lnTo>
                    <a:pt x="24" y="240"/>
                  </a:lnTo>
                  <a:lnTo>
                    <a:pt x="41" y="240"/>
                  </a:lnTo>
                  <a:lnTo>
                    <a:pt x="77" y="240"/>
                  </a:lnTo>
                  <a:lnTo>
                    <a:pt x="101" y="255"/>
                  </a:lnTo>
                  <a:lnTo>
                    <a:pt x="137" y="248"/>
                  </a:lnTo>
                  <a:lnTo>
                    <a:pt x="148" y="240"/>
                  </a:lnTo>
                  <a:lnTo>
                    <a:pt x="184" y="12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76" name="Freeform 172"/>
            <p:cNvSpPr>
              <a:spLocks/>
            </p:cNvSpPr>
            <p:nvPr/>
          </p:nvSpPr>
          <p:spPr bwMode="auto">
            <a:xfrm>
              <a:off x="3152" y="2364"/>
              <a:ext cx="285" cy="387"/>
            </a:xfrm>
            <a:custGeom>
              <a:avLst/>
              <a:gdLst>
                <a:gd name="T0" fmla="*/ 296 w 244"/>
                <a:gd name="T1" fmla="*/ 306 h 343"/>
                <a:gd name="T2" fmla="*/ 251 w 244"/>
                <a:gd name="T3" fmla="*/ 212 h 343"/>
                <a:gd name="T4" fmla="*/ 242 w 244"/>
                <a:gd name="T5" fmla="*/ 158 h 343"/>
                <a:gd name="T6" fmla="*/ 179 w 244"/>
                <a:gd name="T7" fmla="*/ 139 h 343"/>
                <a:gd name="T8" fmla="*/ 99 w 244"/>
                <a:gd name="T9" fmla="*/ 37 h 343"/>
                <a:gd name="T10" fmla="*/ 72 w 244"/>
                <a:gd name="T11" fmla="*/ 9 h 343"/>
                <a:gd name="T12" fmla="*/ 18 w 244"/>
                <a:gd name="T13" fmla="*/ 0 h 343"/>
                <a:gd name="T14" fmla="*/ 0 w 244"/>
                <a:gd name="T15" fmla="*/ 46 h 343"/>
                <a:gd name="T16" fmla="*/ 46 w 244"/>
                <a:gd name="T17" fmla="*/ 111 h 343"/>
                <a:gd name="T18" fmla="*/ 46 w 244"/>
                <a:gd name="T19" fmla="*/ 185 h 343"/>
                <a:gd name="T20" fmla="*/ 46 w 244"/>
                <a:gd name="T21" fmla="*/ 240 h 343"/>
                <a:gd name="T22" fmla="*/ 135 w 244"/>
                <a:gd name="T23" fmla="*/ 343 h 343"/>
                <a:gd name="T24" fmla="*/ 153 w 244"/>
                <a:gd name="T25" fmla="*/ 370 h 343"/>
                <a:gd name="T26" fmla="*/ 216 w 244"/>
                <a:gd name="T27" fmla="*/ 436 h 343"/>
                <a:gd name="T28" fmla="*/ 260 w 244"/>
                <a:gd name="T29" fmla="*/ 416 h 343"/>
                <a:gd name="T30" fmla="*/ 296 w 244"/>
                <a:gd name="T31" fmla="*/ 370 h 343"/>
                <a:gd name="T32" fmla="*/ 332 w 244"/>
                <a:gd name="T33" fmla="*/ 370 h 343"/>
                <a:gd name="T34" fmla="*/ 296 w 244"/>
                <a:gd name="T35" fmla="*/ 306 h 3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343">
                  <a:moveTo>
                    <a:pt x="217" y="240"/>
                  </a:moveTo>
                  <a:lnTo>
                    <a:pt x="184" y="167"/>
                  </a:lnTo>
                  <a:lnTo>
                    <a:pt x="177" y="124"/>
                  </a:lnTo>
                  <a:lnTo>
                    <a:pt x="131" y="109"/>
                  </a:lnTo>
                  <a:lnTo>
                    <a:pt x="73" y="29"/>
                  </a:lnTo>
                  <a:lnTo>
                    <a:pt x="53" y="7"/>
                  </a:lnTo>
                  <a:lnTo>
                    <a:pt x="13" y="0"/>
                  </a:lnTo>
                  <a:lnTo>
                    <a:pt x="0" y="36"/>
                  </a:lnTo>
                  <a:lnTo>
                    <a:pt x="33" y="87"/>
                  </a:lnTo>
                  <a:lnTo>
                    <a:pt x="33" y="145"/>
                  </a:lnTo>
                  <a:lnTo>
                    <a:pt x="33" y="189"/>
                  </a:lnTo>
                  <a:lnTo>
                    <a:pt x="99" y="269"/>
                  </a:lnTo>
                  <a:lnTo>
                    <a:pt x="112" y="291"/>
                  </a:lnTo>
                  <a:lnTo>
                    <a:pt x="158" y="342"/>
                  </a:lnTo>
                  <a:lnTo>
                    <a:pt x="191" y="327"/>
                  </a:lnTo>
                  <a:lnTo>
                    <a:pt x="217" y="291"/>
                  </a:lnTo>
                  <a:lnTo>
                    <a:pt x="243" y="291"/>
                  </a:lnTo>
                  <a:lnTo>
                    <a:pt x="217" y="24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7277" name="AutoShape 173"/>
            <p:cNvCxnSpPr>
              <a:cxnSpLocks noChangeShapeType="1"/>
            </p:cNvCxnSpPr>
            <p:nvPr/>
          </p:nvCxnSpPr>
          <p:spPr bwMode="auto">
            <a:xfrm rot="-5400000">
              <a:off x="3555" y="1680"/>
              <a:ext cx="1" cy="1"/>
            </a:xfrm>
            <a:prstGeom prst="bentConnector3">
              <a:avLst>
                <a:gd name="adj1" fmla="val 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78" name="AutoShape 174"/>
            <p:cNvCxnSpPr>
              <a:cxnSpLocks noChangeShapeType="1"/>
              <a:endCxn id="47274" idx="2"/>
            </p:cNvCxnSpPr>
            <p:nvPr/>
          </p:nvCxnSpPr>
          <p:spPr bwMode="auto">
            <a:xfrm rot="10800000">
              <a:off x="3423" y="2330"/>
              <a:ext cx="1402" cy="227"/>
            </a:xfrm>
            <a:prstGeom prst="curvedConnector4">
              <a:avLst>
                <a:gd name="adj1" fmla="val 44009"/>
                <a:gd name="adj2" fmla="val 232157"/>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79" name="AutoShape 175"/>
            <p:cNvCxnSpPr>
              <a:cxnSpLocks noChangeShapeType="1"/>
              <a:endCxn id="47264" idx="6"/>
            </p:cNvCxnSpPr>
            <p:nvPr/>
          </p:nvCxnSpPr>
          <p:spPr bwMode="auto">
            <a:xfrm rot="5400000" flipH="1">
              <a:off x="4120" y="1681"/>
              <a:ext cx="997" cy="555"/>
            </a:xfrm>
            <a:prstGeom prst="curvedConnector3">
              <a:avLst>
                <a:gd name="adj1" fmla="val 49148"/>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0" name="AutoShape 176"/>
            <p:cNvCxnSpPr>
              <a:cxnSpLocks noChangeShapeType="1"/>
              <a:endCxn id="47266" idx="18"/>
            </p:cNvCxnSpPr>
            <p:nvPr/>
          </p:nvCxnSpPr>
          <p:spPr bwMode="auto">
            <a:xfrm rot="10800000">
              <a:off x="3714" y="1755"/>
              <a:ext cx="1106" cy="744"/>
            </a:xfrm>
            <a:prstGeom prst="curvedConnector3">
              <a:avLst>
                <a:gd name="adj1" fmla="val 41051"/>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1" name="AutoShape 177"/>
            <p:cNvCxnSpPr>
              <a:cxnSpLocks noChangeShapeType="1"/>
            </p:cNvCxnSpPr>
            <p:nvPr/>
          </p:nvCxnSpPr>
          <p:spPr bwMode="auto">
            <a:xfrm rot="5400000">
              <a:off x="4323" y="2737"/>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2" name="AutoShape 178"/>
            <p:cNvCxnSpPr>
              <a:cxnSpLocks noChangeShapeType="1"/>
            </p:cNvCxnSpPr>
            <p:nvPr/>
          </p:nvCxnSpPr>
          <p:spPr bwMode="auto">
            <a:xfrm rot="10800000" flipV="1">
              <a:off x="3747" y="2586"/>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3" name="AutoShape 179"/>
            <p:cNvCxnSpPr>
              <a:cxnSpLocks noChangeShapeType="1"/>
            </p:cNvCxnSpPr>
            <p:nvPr/>
          </p:nvCxnSpPr>
          <p:spPr bwMode="auto">
            <a:xfrm rot="10800000">
              <a:off x="3759" y="2501"/>
              <a:ext cx="1402" cy="227"/>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4" name="AutoShape 180"/>
            <p:cNvCxnSpPr>
              <a:cxnSpLocks noChangeShapeType="1"/>
            </p:cNvCxnSpPr>
            <p:nvPr/>
          </p:nvCxnSpPr>
          <p:spPr bwMode="auto">
            <a:xfrm rot="5400000" flipH="1">
              <a:off x="4456" y="1852"/>
              <a:ext cx="997" cy="555"/>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5" name="AutoShape 181"/>
            <p:cNvCxnSpPr>
              <a:cxnSpLocks noChangeShapeType="1"/>
            </p:cNvCxnSpPr>
            <p:nvPr/>
          </p:nvCxnSpPr>
          <p:spPr bwMode="auto">
            <a:xfrm rot="10800000">
              <a:off x="4050" y="1926"/>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6" name="AutoShape 182"/>
            <p:cNvCxnSpPr>
              <a:cxnSpLocks noChangeShapeType="1"/>
            </p:cNvCxnSpPr>
            <p:nvPr/>
          </p:nvCxnSpPr>
          <p:spPr bwMode="auto">
            <a:xfrm rot="5400000">
              <a:off x="4659" y="2860"/>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7" name="AutoShape 183"/>
            <p:cNvCxnSpPr>
              <a:cxnSpLocks noChangeShapeType="1"/>
            </p:cNvCxnSpPr>
            <p:nvPr/>
          </p:nvCxnSpPr>
          <p:spPr bwMode="auto">
            <a:xfrm rot="10800000" flipV="1">
              <a:off x="4083" y="2603"/>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8" name="AutoShape 184"/>
            <p:cNvCxnSpPr>
              <a:cxnSpLocks noChangeShapeType="1"/>
            </p:cNvCxnSpPr>
            <p:nvPr/>
          </p:nvCxnSpPr>
          <p:spPr bwMode="auto">
            <a:xfrm rot="16200000" flipH="1">
              <a:off x="4320" y="1822"/>
              <a:ext cx="864" cy="672"/>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89" name="AutoShape 185"/>
            <p:cNvCxnSpPr>
              <a:cxnSpLocks noChangeShapeType="1"/>
            </p:cNvCxnSpPr>
            <p:nvPr/>
          </p:nvCxnSpPr>
          <p:spPr bwMode="auto">
            <a:xfrm>
              <a:off x="3840" y="1870"/>
              <a:ext cx="816" cy="720"/>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90" name="AutoShape 186"/>
            <p:cNvCxnSpPr>
              <a:cxnSpLocks noChangeShapeType="1"/>
            </p:cNvCxnSpPr>
            <p:nvPr/>
          </p:nvCxnSpPr>
          <p:spPr bwMode="auto">
            <a:xfrm>
              <a:off x="4080" y="2494"/>
              <a:ext cx="672" cy="384"/>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91" name="AutoShape 187"/>
            <p:cNvCxnSpPr>
              <a:cxnSpLocks noChangeShapeType="1"/>
            </p:cNvCxnSpPr>
            <p:nvPr/>
          </p:nvCxnSpPr>
          <p:spPr bwMode="auto">
            <a:xfrm rot="16200000" flipH="1">
              <a:off x="4488" y="2230"/>
              <a:ext cx="624" cy="576"/>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92" name="AutoShape 188"/>
            <p:cNvCxnSpPr>
              <a:cxnSpLocks noChangeShapeType="1"/>
            </p:cNvCxnSpPr>
            <p:nvPr/>
          </p:nvCxnSpPr>
          <p:spPr bwMode="auto">
            <a:xfrm rot="10800000">
              <a:off x="3696" y="1534"/>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93" name="AutoShape 189"/>
            <p:cNvCxnSpPr>
              <a:cxnSpLocks noChangeShapeType="1"/>
            </p:cNvCxnSpPr>
            <p:nvPr/>
          </p:nvCxnSpPr>
          <p:spPr bwMode="auto">
            <a:xfrm rot="10800000">
              <a:off x="3312" y="1822"/>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5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279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46237"/>
            <a:ext cx="4038600" cy="4525963"/>
          </a:xfrm>
        </p:spPr>
        <p:txBody>
          <a:bodyPr>
            <a:normAutofit fontScale="92500" lnSpcReduction="20000"/>
          </a:bodyPr>
          <a:lstStyle/>
          <a:p>
            <a:pPr>
              <a:spcAft>
                <a:spcPts val="1200"/>
              </a:spcAft>
            </a:pPr>
            <a:r>
              <a:rPr lang="en-US" dirty="0" smtClean="0"/>
              <a:t>General effects of most substances:</a:t>
            </a:r>
          </a:p>
          <a:p>
            <a:pPr lvl="1">
              <a:spcAft>
                <a:spcPts val="600"/>
              </a:spcAft>
            </a:pPr>
            <a:r>
              <a:rPr lang="en-US" sz="2800" dirty="0" smtClean="0"/>
              <a:t>Episodic memory</a:t>
            </a:r>
          </a:p>
          <a:p>
            <a:pPr lvl="1">
              <a:spcAft>
                <a:spcPts val="600"/>
              </a:spcAft>
            </a:pPr>
            <a:r>
              <a:rPr lang="en-US" sz="2800" dirty="0" smtClean="0"/>
              <a:t>Emotional processing</a:t>
            </a:r>
          </a:p>
          <a:p>
            <a:pPr lvl="1">
              <a:spcAft>
                <a:spcPts val="600"/>
              </a:spcAft>
            </a:pPr>
            <a:r>
              <a:rPr lang="en-US" sz="2800" dirty="0" smtClean="0"/>
              <a:t>Executive functions </a:t>
            </a:r>
            <a:r>
              <a:rPr lang="en-US" sz="1900" dirty="0" smtClean="0"/>
              <a:t>(e.g., planning and decision making)</a:t>
            </a:r>
            <a:endParaRPr lang="en-US" sz="2800" dirty="0"/>
          </a:p>
        </p:txBody>
      </p:sp>
      <p:sp>
        <p:nvSpPr>
          <p:cNvPr id="5" name="Content Placeholder 4"/>
          <p:cNvSpPr>
            <a:spLocks noGrp="1"/>
          </p:cNvSpPr>
          <p:nvPr>
            <p:ph sz="half" idx="2"/>
          </p:nvPr>
        </p:nvSpPr>
        <p:spPr>
          <a:xfrm>
            <a:off x="4648200" y="1646237"/>
            <a:ext cx="4343400" cy="4983163"/>
          </a:xfrm>
        </p:spPr>
        <p:txBody>
          <a:bodyPr>
            <a:normAutofit fontScale="92500" lnSpcReduction="20000"/>
          </a:bodyPr>
          <a:lstStyle/>
          <a:p>
            <a:pPr>
              <a:spcAft>
                <a:spcPts val="1200"/>
              </a:spcAft>
            </a:pPr>
            <a:r>
              <a:rPr lang="en-US" dirty="0" smtClean="0"/>
              <a:t>Specific effects:</a:t>
            </a:r>
          </a:p>
          <a:p>
            <a:pPr lvl="1">
              <a:spcAft>
                <a:spcPts val="1200"/>
              </a:spcAft>
            </a:pPr>
            <a:r>
              <a:rPr lang="en-US" u="sng" dirty="0" smtClean="0"/>
              <a:t>Alcohol and </a:t>
            </a:r>
            <a:r>
              <a:rPr lang="en-US" u="sng" dirty="0" err="1" smtClean="0"/>
              <a:t>Psychostimulants</a:t>
            </a:r>
            <a:r>
              <a:rPr lang="en-US" dirty="0" smtClean="0"/>
              <a:t>: </a:t>
            </a:r>
            <a:r>
              <a:rPr lang="en-US" dirty="0" smtClean="0">
                <a:solidFill>
                  <a:srgbClr val="FF0000"/>
                </a:solidFill>
              </a:rPr>
              <a:t>impulsive action and cognitive flexibility</a:t>
            </a:r>
          </a:p>
          <a:p>
            <a:pPr lvl="1">
              <a:spcAft>
                <a:spcPts val="1200"/>
              </a:spcAft>
            </a:pPr>
            <a:r>
              <a:rPr lang="en-US" u="sng" dirty="0" smtClean="0"/>
              <a:t>Alcohol and MDMA</a:t>
            </a:r>
            <a:r>
              <a:rPr lang="en-US" dirty="0" smtClean="0"/>
              <a:t>: </a:t>
            </a:r>
            <a:r>
              <a:rPr lang="en-US" dirty="0" smtClean="0">
                <a:solidFill>
                  <a:srgbClr val="FF0000"/>
                </a:solidFill>
              </a:rPr>
              <a:t>spatial processing, perceptual speed, and selective attention</a:t>
            </a:r>
          </a:p>
          <a:p>
            <a:pPr lvl="1">
              <a:spcAft>
                <a:spcPts val="1200"/>
              </a:spcAft>
            </a:pPr>
            <a:r>
              <a:rPr lang="en-US" u="sng" dirty="0" smtClean="0"/>
              <a:t>Cannabis and Methamphetamine</a:t>
            </a:r>
            <a:r>
              <a:rPr lang="en-US" dirty="0" smtClean="0"/>
              <a:t>: </a:t>
            </a:r>
            <a:r>
              <a:rPr lang="en-US" dirty="0" smtClean="0">
                <a:solidFill>
                  <a:srgbClr val="FF0000"/>
                </a:solidFill>
              </a:rPr>
              <a:t>prospective memory</a:t>
            </a:r>
          </a:p>
          <a:p>
            <a:pPr lvl="1"/>
            <a:r>
              <a:rPr lang="en-US" u="sng" dirty="0" smtClean="0"/>
              <a:t>Cannabis and MDMA</a:t>
            </a:r>
            <a:r>
              <a:rPr lang="en-US" dirty="0" smtClean="0"/>
              <a:t>: </a:t>
            </a:r>
            <a:r>
              <a:rPr lang="en-US" dirty="0" smtClean="0">
                <a:solidFill>
                  <a:srgbClr val="FF0000"/>
                </a:solidFill>
              </a:rPr>
              <a:t>processing speed and complex planning.</a:t>
            </a:r>
            <a:endParaRPr lang="en-US" dirty="0">
              <a:solidFill>
                <a:srgbClr val="FF0000"/>
              </a:solidFill>
            </a:endParaRPr>
          </a:p>
        </p:txBody>
      </p:sp>
      <p:sp>
        <p:nvSpPr>
          <p:cNvPr id="2" name="Slide Number Placeholder 1"/>
          <p:cNvSpPr>
            <a:spLocks noGrp="1"/>
          </p:cNvSpPr>
          <p:nvPr>
            <p:ph type="sldNum" sz="quarter" idx="12"/>
          </p:nvPr>
        </p:nvSpPr>
        <p:spPr/>
        <p:txBody>
          <a:bodyPr/>
          <a:lstStyle/>
          <a:p>
            <a:pPr>
              <a:defRPr/>
            </a:pPr>
            <a:fld id="{33ED2AA8-C3A5-4D8A-85B0-68BAC3F786BC}" type="slidenum">
              <a:rPr lang="en-GB" smtClean="0">
                <a:solidFill>
                  <a:srgbClr val="FFFFFF"/>
                </a:solidFill>
              </a:rPr>
              <a:pPr>
                <a:defRPr/>
              </a:pPr>
              <a:t>28</a:t>
            </a:fld>
            <a:endParaRPr lang="en-GB">
              <a:solidFill>
                <a:srgbClr val="FFFFFF"/>
              </a:solidFill>
            </a:endParaRPr>
          </a:p>
        </p:txBody>
      </p:sp>
      <p:sp>
        <p:nvSpPr>
          <p:cNvPr id="3" name="Title 2"/>
          <p:cNvSpPr>
            <a:spLocks noGrp="1"/>
          </p:cNvSpPr>
          <p:nvPr>
            <p:ph type="title"/>
          </p:nvPr>
        </p:nvSpPr>
        <p:spPr>
          <a:xfrm>
            <a:off x="457200" y="76200"/>
            <a:ext cx="8229600" cy="1143000"/>
          </a:xfrm>
        </p:spPr>
        <p:txBody>
          <a:bodyPr>
            <a:normAutofit fontScale="90000"/>
          </a:bodyPr>
          <a:lstStyle/>
          <a:p>
            <a:pPr algn="ctr"/>
            <a:r>
              <a:rPr lang="en-US" dirty="0" smtClean="0"/>
              <a:t>Cognitive Effects of Chronic Substance Use</a:t>
            </a:r>
            <a:endParaRPr lang="en-US" dirty="0"/>
          </a:p>
        </p:txBody>
      </p:sp>
    </p:spTree>
    <p:extLst>
      <p:ext uri="{BB962C8B-B14F-4D97-AF65-F5344CB8AC3E}">
        <p14:creationId xmlns:p14="http://schemas.microsoft.com/office/powerpoint/2010/main" val="377014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88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91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0" y="13716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txBox="1">
            <a:spLocks/>
          </p:cNvSpPr>
          <p:nvPr/>
        </p:nvSpPr>
        <p:spPr>
          <a:xfrm>
            <a:off x="0" y="152400"/>
            <a:ext cx="9144000" cy="838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Redefining</a:t>
            </a:r>
            <a:r>
              <a:rPr lang="en-US" sz="4100" b="1" dirty="0" smtClean="0">
                <a:solidFill>
                  <a:schemeClr val="tx2"/>
                </a:solidFill>
                <a:effectLst>
                  <a:outerShdw blurRad="31750" dist="25400" dir="5400000" algn="tl" rotWithShape="0">
                    <a:srgbClr val="000000">
                      <a:alpha val="25000"/>
                    </a:srgbClr>
                  </a:outerShdw>
                </a:effectLst>
                <a:latin typeface="+mj-lt"/>
                <a:ea typeface="+mj-ea"/>
                <a:cs typeface="+mj-cs"/>
              </a:rPr>
              <a:t> </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Co-Occurring Disorders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87679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685800" y="914400"/>
          <a:ext cx="6477000" cy="5029200"/>
        </p:xfrm>
        <a:graphic>
          <a:graphicData uri="http://schemas.openxmlformats.org/presentationml/2006/ole">
            <mc:AlternateContent xmlns:mc="http://schemas.openxmlformats.org/markup-compatibility/2006">
              <mc:Choice xmlns:v="urn:schemas-microsoft-com:vml" Requires="v">
                <p:oleObj spid="_x0000_s373762" name="Bitmap Image" r:id="rId3" imgW="2343477" imgH="1895238" progId="PBrush">
                  <p:embed/>
                </p:oleObj>
              </mc:Choice>
              <mc:Fallback>
                <p:oleObj name="Bitmap Image" r:id="rId3" imgW="2343477" imgH="189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647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nvGraphicFramePr>
        <p:xfrm>
          <a:off x="7629525" y="2108200"/>
          <a:ext cx="354013" cy="3886200"/>
        </p:xfrm>
        <a:graphic>
          <a:graphicData uri="http://schemas.openxmlformats.org/presentationml/2006/ole">
            <mc:AlternateContent xmlns:mc="http://schemas.openxmlformats.org/markup-compatibility/2006">
              <mc:Choice xmlns:v="urn:schemas-microsoft-com:vml" Requires="v">
                <p:oleObj spid="_x0000_s373763" name="Bitmap Image" r:id="rId5" imgW="66596" imgH="1066667" progId="PBrush">
                  <p:embed/>
                </p:oleObj>
              </mc:Choice>
              <mc:Fallback>
                <p:oleObj name="Bitmap Image" r:id="rId5" imgW="66596" imgH="1066667"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9525" y="2108200"/>
                        <a:ext cx="3540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Text Box 4"/>
          <p:cNvSpPr txBox="1">
            <a:spLocks noChangeArrowheads="1"/>
          </p:cNvSpPr>
          <p:nvPr/>
        </p:nvSpPr>
        <p:spPr bwMode="auto">
          <a:xfrm>
            <a:off x="7162800" y="1143000"/>
            <a:ext cx="12779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400" b="1" dirty="0">
                <a:latin typeface="Arial" pitchFamily="34" charset="0"/>
              </a:rPr>
              <a:t>Control</a:t>
            </a:r>
            <a:br>
              <a:rPr lang="en-US" altLang="en-US" sz="2400" b="1" dirty="0">
                <a:latin typeface="Arial" pitchFamily="34" charset="0"/>
              </a:rPr>
            </a:br>
            <a:r>
              <a:rPr lang="en-US" altLang="en-US" sz="2400" b="1" dirty="0">
                <a:latin typeface="Arial" pitchFamily="34" charset="0"/>
              </a:rPr>
              <a:t> &gt; MA</a:t>
            </a:r>
          </a:p>
        </p:txBody>
      </p:sp>
      <p:sp>
        <p:nvSpPr>
          <p:cNvPr id="51205" name="Text Box 5"/>
          <p:cNvSpPr txBox="1">
            <a:spLocks noChangeArrowheads="1"/>
          </p:cNvSpPr>
          <p:nvPr/>
        </p:nvSpPr>
        <p:spPr bwMode="auto">
          <a:xfrm>
            <a:off x="8001000" y="19700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4</a:t>
            </a:r>
          </a:p>
        </p:txBody>
      </p:sp>
      <p:sp>
        <p:nvSpPr>
          <p:cNvPr id="51206" name="Text Box 6"/>
          <p:cNvSpPr txBox="1">
            <a:spLocks noChangeArrowheads="1"/>
          </p:cNvSpPr>
          <p:nvPr/>
        </p:nvSpPr>
        <p:spPr bwMode="auto">
          <a:xfrm>
            <a:off x="8001000" y="28844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3</a:t>
            </a:r>
          </a:p>
        </p:txBody>
      </p:sp>
      <p:sp>
        <p:nvSpPr>
          <p:cNvPr id="51207" name="Text Box 7"/>
          <p:cNvSpPr txBox="1">
            <a:spLocks noChangeArrowheads="1"/>
          </p:cNvSpPr>
          <p:nvPr/>
        </p:nvSpPr>
        <p:spPr bwMode="auto">
          <a:xfrm>
            <a:off x="8001000" y="38100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2</a:t>
            </a:r>
          </a:p>
        </p:txBody>
      </p:sp>
      <p:sp>
        <p:nvSpPr>
          <p:cNvPr id="51208" name="Text Box 8"/>
          <p:cNvSpPr txBox="1">
            <a:spLocks noChangeArrowheads="1"/>
          </p:cNvSpPr>
          <p:nvPr/>
        </p:nvSpPr>
        <p:spPr bwMode="auto">
          <a:xfrm>
            <a:off x="8001000" y="55626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0</a:t>
            </a:r>
          </a:p>
        </p:txBody>
      </p:sp>
      <p:sp>
        <p:nvSpPr>
          <p:cNvPr id="51209" name="Text Box 9"/>
          <p:cNvSpPr txBox="1">
            <a:spLocks noChangeArrowheads="1"/>
          </p:cNvSpPr>
          <p:nvPr/>
        </p:nvSpPr>
        <p:spPr bwMode="auto">
          <a:xfrm>
            <a:off x="8001000" y="47244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1</a:t>
            </a:r>
          </a:p>
        </p:txBody>
      </p:sp>
      <p:sp>
        <p:nvSpPr>
          <p:cNvPr id="51210" name="Text Box 10"/>
          <p:cNvSpPr txBox="1">
            <a:spLocks noChangeArrowheads="1"/>
          </p:cNvSpPr>
          <p:nvPr/>
        </p:nvSpPr>
        <p:spPr bwMode="auto">
          <a:xfrm>
            <a:off x="3184525" y="117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en-US" altLang="en-US" sz="2400">
              <a:latin typeface="Times New Roman" pitchFamily="18" charset="0"/>
            </a:endParaRPr>
          </a:p>
        </p:txBody>
      </p:sp>
    </p:spTree>
    <p:extLst>
      <p:ext uri="{BB962C8B-B14F-4D97-AF65-F5344CB8AC3E}">
        <p14:creationId xmlns:p14="http://schemas.microsoft.com/office/powerpoint/2010/main" val="814688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762000" y="609600"/>
          <a:ext cx="6248400" cy="5410200"/>
        </p:xfrm>
        <a:graphic>
          <a:graphicData uri="http://schemas.openxmlformats.org/presentationml/2006/ole">
            <mc:AlternateContent xmlns:mc="http://schemas.openxmlformats.org/markup-compatibility/2006">
              <mc:Choice xmlns:v="urn:schemas-microsoft-com:vml" Requires="v">
                <p:oleObj spid="_x0000_s374786" name="Bitmap Image" r:id="rId3" imgW="1933333" imgH="1905266" progId="PBrush">
                  <p:embed/>
                </p:oleObj>
              </mc:Choice>
              <mc:Fallback>
                <p:oleObj name="Bitmap Image" r:id="rId3" imgW="1933333" imgH="190526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474"/>
                      <a:stretch>
                        <a:fillRect/>
                      </a:stretch>
                    </p:blipFill>
                    <p:spPr bwMode="auto">
                      <a:xfrm>
                        <a:off x="762000" y="609600"/>
                        <a:ext cx="6248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7" name="Text Box 3"/>
          <p:cNvSpPr txBox="1">
            <a:spLocks noChangeArrowheads="1"/>
          </p:cNvSpPr>
          <p:nvPr/>
        </p:nvSpPr>
        <p:spPr bwMode="auto">
          <a:xfrm>
            <a:off x="7338231" y="1158875"/>
            <a:ext cx="12779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b="1">
                <a:latin typeface="Arial" pitchFamily="34" charset="0"/>
              </a:rPr>
              <a:t>MA &gt; </a:t>
            </a:r>
          </a:p>
          <a:p>
            <a:pPr algn="ctr" eaLnBrk="1" hangingPunct="1"/>
            <a:r>
              <a:rPr lang="en-US" altLang="en-US" sz="2400" b="1">
                <a:latin typeface="Arial" pitchFamily="34" charset="0"/>
              </a:rPr>
              <a:t>Control</a:t>
            </a:r>
          </a:p>
        </p:txBody>
      </p:sp>
      <p:grpSp>
        <p:nvGrpSpPr>
          <p:cNvPr id="2" name="Group 4"/>
          <p:cNvGrpSpPr>
            <a:grpSpLocks/>
          </p:cNvGrpSpPr>
          <p:nvPr/>
        </p:nvGrpSpPr>
        <p:grpSpPr bwMode="auto">
          <a:xfrm>
            <a:off x="7696200" y="1905000"/>
            <a:ext cx="723900" cy="4287838"/>
            <a:chOff x="4944" y="1241"/>
            <a:chExt cx="415" cy="2575"/>
          </a:xfrm>
        </p:grpSpPr>
        <p:graphicFrame>
          <p:nvGraphicFramePr>
            <p:cNvPr id="52229" name="Object 5"/>
            <p:cNvGraphicFramePr>
              <a:graphicFrameLocks noChangeAspect="1"/>
            </p:cNvGraphicFramePr>
            <p:nvPr/>
          </p:nvGraphicFramePr>
          <p:xfrm>
            <a:off x="4944" y="1337"/>
            <a:ext cx="196" cy="2376"/>
          </p:xfrm>
          <a:graphic>
            <a:graphicData uri="http://schemas.openxmlformats.org/presentationml/2006/ole">
              <mc:AlternateContent xmlns:mc="http://schemas.openxmlformats.org/markup-compatibility/2006">
                <mc:Choice xmlns:v="urn:schemas-microsoft-com:vml" Requires="v">
                  <p:oleObj spid="_x0000_s374787" name="Bitmap Image" r:id="rId5" imgW="161990" imgH="1867161" progId="PBrush">
                    <p:embed/>
                  </p:oleObj>
                </mc:Choice>
                <mc:Fallback>
                  <p:oleObj name="Bitmap Image" r:id="rId5" imgW="161990" imgH="186716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1337"/>
                          <a:ext cx="196" cy="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0" name="Text Box 6"/>
            <p:cNvSpPr txBox="1">
              <a:spLocks noChangeArrowheads="1"/>
            </p:cNvSpPr>
            <p:nvPr/>
          </p:nvSpPr>
          <p:spPr bwMode="auto">
            <a:xfrm>
              <a:off x="5140" y="124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5</a:t>
              </a:r>
            </a:p>
          </p:txBody>
        </p:sp>
        <p:sp>
          <p:nvSpPr>
            <p:cNvPr id="52231" name="Text Box 7"/>
            <p:cNvSpPr txBox="1">
              <a:spLocks noChangeArrowheads="1"/>
            </p:cNvSpPr>
            <p:nvPr/>
          </p:nvSpPr>
          <p:spPr bwMode="auto">
            <a:xfrm>
              <a:off x="5140" y="1728"/>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4</a:t>
              </a:r>
            </a:p>
          </p:txBody>
        </p:sp>
        <p:sp>
          <p:nvSpPr>
            <p:cNvPr id="52232" name="Text Box 8"/>
            <p:cNvSpPr txBox="1">
              <a:spLocks noChangeArrowheads="1"/>
            </p:cNvSpPr>
            <p:nvPr/>
          </p:nvSpPr>
          <p:spPr bwMode="auto">
            <a:xfrm>
              <a:off x="5140" y="260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2</a:t>
              </a:r>
            </a:p>
          </p:txBody>
        </p:sp>
        <p:sp>
          <p:nvSpPr>
            <p:cNvPr id="52233" name="Text Box 9"/>
            <p:cNvSpPr txBox="1">
              <a:spLocks noChangeArrowheads="1"/>
            </p:cNvSpPr>
            <p:nvPr/>
          </p:nvSpPr>
          <p:spPr bwMode="auto">
            <a:xfrm>
              <a:off x="5140" y="350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0</a:t>
              </a:r>
            </a:p>
          </p:txBody>
        </p:sp>
        <p:sp>
          <p:nvSpPr>
            <p:cNvPr id="52234" name="Text Box 10"/>
            <p:cNvSpPr txBox="1">
              <a:spLocks noChangeArrowheads="1"/>
            </p:cNvSpPr>
            <p:nvPr/>
          </p:nvSpPr>
          <p:spPr bwMode="auto">
            <a:xfrm>
              <a:off x="5140" y="305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1</a:t>
              </a:r>
            </a:p>
          </p:txBody>
        </p:sp>
        <p:sp>
          <p:nvSpPr>
            <p:cNvPr id="52235" name="Text Box 11"/>
            <p:cNvSpPr txBox="1">
              <a:spLocks noChangeArrowheads="1"/>
            </p:cNvSpPr>
            <p:nvPr/>
          </p:nvSpPr>
          <p:spPr bwMode="auto">
            <a:xfrm>
              <a:off x="5140" y="2142"/>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en-US" sz="2800">
                  <a:latin typeface="Arial" pitchFamily="34" charset="0"/>
                </a:rPr>
                <a:t>3</a:t>
              </a:r>
            </a:p>
          </p:txBody>
        </p:sp>
      </p:grpSp>
    </p:spTree>
    <p:extLst>
      <p:ext uri="{BB962C8B-B14F-4D97-AF65-F5344CB8AC3E}">
        <p14:creationId xmlns:p14="http://schemas.microsoft.com/office/powerpoint/2010/main" val="392652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a:xfrm>
            <a:off x="0" y="533400"/>
            <a:ext cx="9144000" cy="1143000"/>
          </a:xfrm>
        </p:spPr>
        <p:txBody>
          <a:bodyPr>
            <a:normAutofit fontScale="90000"/>
          </a:bodyPr>
          <a:lstStyle/>
          <a:p>
            <a:pPr eaLnBrk="1" hangingPunct="1">
              <a:defRPr/>
            </a:pPr>
            <a:r>
              <a:rPr lang="en-US" sz="4000"/>
              <a:t>Memory Difference between Stimulant and Comparison Groups</a:t>
            </a:r>
          </a:p>
        </p:txBody>
      </p:sp>
      <p:graphicFrame>
        <p:nvGraphicFramePr>
          <p:cNvPr id="2" name="Object 3"/>
          <p:cNvGraphicFramePr>
            <a:graphicFrameLocks noGrp="1" noChangeAspect="1"/>
          </p:cNvGraphicFramePr>
          <p:nvPr>
            <p:ph type="chart" idx="1"/>
          </p:nvPr>
        </p:nvGraphicFramePr>
        <p:xfrm>
          <a:off x="660400" y="2322513"/>
          <a:ext cx="8128000" cy="42560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28600" y="457201"/>
            <a:ext cx="8686800" cy="1752600"/>
          </a:xfrm>
        </p:spPr>
        <p:txBody>
          <a:bodyPr>
            <a:normAutofit/>
          </a:bodyPr>
          <a:lstStyle/>
          <a:p>
            <a:pPr algn="ctr">
              <a:defRPr/>
            </a:pPr>
            <a:r>
              <a:rPr lang="en-US" sz="4800" b="0" dirty="0" smtClean="0"/>
              <a:t>What does this mean for the clients that you work with?</a:t>
            </a:r>
            <a:endParaRPr lang="en-US" sz="4800" b="0" dirty="0"/>
          </a:p>
        </p:txBody>
      </p:sp>
      <p:pic>
        <p:nvPicPr>
          <p:cNvPr id="368643" name="Picture 3" descr="C:\Users\tfreese\AppData\Local\Microsoft\Windows\Temporary Internet Files\Content.IE5\86D3T8V0\MP90040007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624" t="5027" b="11965"/>
          <a:stretch/>
        </p:blipFill>
        <p:spPr bwMode="auto">
          <a:xfrm>
            <a:off x="3366068" y="2530116"/>
            <a:ext cx="2488064" cy="3337284"/>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58200" cy="4800600"/>
          </a:xfrm>
        </p:spPr>
        <p:txBody>
          <a:bodyPr>
            <a:normAutofit lnSpcReduction="10000"/>
          </a:bodyPr>
          <a:lstStyle/>
          <a:p>
            <a:r>
              <a:rPr lang="en-US" sz="3200" i="1" dirty="0" smtClean="0"/>
              <a:t>Reducing</a:t>
            </a:r>
            <a:r>
              <a:rPr lang="en-US" sz="3200" dirty="0" smtClean="0"/>
              <a:t> substance use may be more acceptable than total abstinence</a:t>
            </a:r>
          </a:p>
          <a:p>
            <a:pPr lvl="1"/>
            <a:r>
              <a:rPr lang="en-US" sz="2800" dirty="0" smtClean="0"/>
              <a:t>Any reduction in use is progress</a:t>
            </a:r>
          </a:p>
          <a:p>
            <a:pPr lvl="1"/>
            <a:r>
              <a:rPr lang="en-US" sz="2800" dirty="0" smtClean="0"/>
              <a:t>Affirm early successes to enhance self-efficacy</a:t>
            </a:r>
            <a:br>
              <a:rPr lang="en-US" sz="2800" dirty="0" smtClean="0"/>
            </a:br>
            <a:endParaRPr lang="en-US" sz="2800" dirty="0" smtClean="0"/>
          </a:p>
          <a:p>
            <a:r>
              <a:rPr lang="en-US" sz="3200" dirty="0" smtClean="0"/>
              <a:t>When beginning </a:t>
            </a:r>
            <a:r>
              <a:rPr lang="en-US" sz="3200" dirty="0" err="1" smtClean="0"/>
              <a:t>tx</a:t>
            </a:r>
            <a:r>
              <a:rPr lang="en-US" sz="3200" dirty="0" smtClean="0"/>
              <a:t> &amp; during early recovery, clients often feel worse before they feel better</a:t>
            </a:r>
          </a:p>
          <a:p>
            <a:pPr lvl="1"/>
            <a:r>
              <a:rPr lang="en-US" sz="2800" dirty="0" smtClean="0"/>
              <a:t>Educate client to anticipate changes in mood, symptoms, lifestyle, and peer relations</a:t>
            </a:r>
          </a:p>
        </p:txBody>
      </p:sp>
      <p:sp>
        <p:nvSpPr>
          <p:cNvPr id="3" name="Title 2"/>
          <p:cNvSpPr>
            <a:spLocks noGrp="1"/>
          </p:cNvSpPr>
          <p:nvPr>
            <p:ph type="title"/>
          </p:nvPr>
        </p:nvSpPr>
        <p:spPr>
          <a:xfrm>
            <a:off x="0" y="0"/>
            <a:ext cx="9144000" cy="1143000"/>
          </a:xfrm>
        </p:spPr>
        <p:txBody>
          <a:bodyPr>
            <a:noAutofit/>
          </a:bodyPr>
          <a:lstStyle/>
          <a:p>
            <a:pPr lvl="0" algn="ctr" eaLnBrk="0" fontAlgn="base" hangingPunct="0">
              <a:spcAft>
                <a:spcPct val="0"/>
              </a:spcAft>
              <a:defRPr/>
            </a:pPr>
            <a:r>
              <a:rPr lang="en-US" sz="3600" kern="0" dirty="0" smtClean="0">
                <a:effectLst/>
              </a:rPr>
              <a:t>Strategies for Cognitive Impairment</a:t>
            </a:r>
            <a:endParaRPr lang="en-US" sz="3600" kern="0" dirty="0">
              <a:effectLst/>
            </a:endParaRPr>
          </a:p>
        </p:txBody>
      </p:sp>
      <p:sp>
        <p:nvSpPr>
          <p:cNvPr id="4" name="TextBox 3"/>
          <p:cNvSpPr txBox="1"/>
          <p:nvPr/>
        </p:nvSpPr>
        <p:spPr>
          <a:xfrm>
            <a:off x="0" y="6400800"/>
            <a:ext cx="9144000" cy="276999"/>
          </a:xfrm>
          <a:prstGeom prst="rect">
            <a:avLst/>
          </a:prstGeom>
          <a:noFill/>
        </p:spPr>
        <p:txBody>
          <a:bodyPr wrap="square" rtlCol="0">
            <a:spAutoFit/>
          </a:bodyPr>
          <a:lstStyle/>
          <a:p>
            <a:r>
              <a:rPr lang="en-US" sz="1200" dirty="0" smtClean="0"/>
              <a:t>(Carey et al., 1996) </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382000" cy="4572000"/>
          </a:xfrm>
        </p:spPr>
        <p:txBody>
          <a:bodyPr>
            <a:normAutofit/>
          </a:bodyPr>
          <a:lstStyle/>
          <a:p>
            <a:pPr>
              <a:buNone/>
            </a:pPr>
            <a:r>
              <a:rPr lang="en-US" sz="2400" b="1" dirty="0"/>
              <a:t>MODIFY TREATMENT PROTOCOLS </a:t>
            </a:r>
            <a:endParaRPr lang="en-US" sz="2400" dirty="0"/>
          </a:p>
          <a:p>
            <a:r>
              <a:rPr lang="en-US" sz="2400" b="1" dirty="0"/>
              <a:t>Decrease </a:t>
            </a:r>
            <a:r>
              <a:rPr lang="en-US" sz="2400" dirty="0"/>
              <a:t>length of sessions (attention, memory) </a:t>
            </a:r>
          </a:p>
          <a:p>
            <a:r>
              <a:rPr lang="en-US" sz="2400" dirty="0"/>
              <a:t>Take </a:t>
            </a:r>
            <a:r>
              <a:rPr lang="en-US" sz="2400" b="1" dirty="0"/>
              <a:t>structured breaks </a:t>
            </a:r>
            <a:r>
              <a:rPr lang="en-US" sz="2400" dirty="0"/>
              <a:t>(attention, focus, memory) </a:t>
            </a:r>
            <a:endParaRPr lang="da-DK" sz="1800" dirty="0"/>
          </a:p>
          <a:p>
            <a:pPr marL="0" indent="0" algn="r">
              <a:buNone/>
            </a:pPr>
            <a:r>
              <a:rPr lang="da-DK" sz="1800" dirty="0" smtClean="0"/>
              <a:t> </a:t>
            </a:r>
            <a:endParaRPr lang="da-DK" sz="1800" dirty="0"/>
          </a:p>
          <a:p>
            <a:r>
              <a:rPr lang="en-US" sz="2400" b="1" dirty="0"/>
              <a:t>Increase </a:t>
            </a:r>
            <a:r>
              <a:rPr lang="en-US" sz="2400" dirty="0"/>
              <a:t>session frequency (practice) </a:t>
            </a:r>
          </a:p>
          <a:p>
            <a:r>
              <a:rPr lang="en-US" sz="2400" b="1" dirty="0"/>
              <a:t>Repeat </a:t>
            </a:r>
            <a:r>
              <a:rPr lang="en-US" sz="2400" dirty="0"/>
              <a:t>presentations of therapeutic information (detox, 2 weeks, 4 weeks, 1 month, 3 months, etc.) </a:t>
            </a:r>
          </a:p>
          <a:p>
            <a:r>
              <a:rPr lang="en-US" sz="2400" b="1" dirty="0"/>
              <a:t>Multi-modal presentations</a:t>
            </a:r>
            <a:r>
              <a:rPr lang="en-US" sz="2400" dirty="0"/>
              <a:t>—audio, visual, experiential, verbal, hot/cold situations, etc. </a:t>
            </a:r>
            <a:r>
              <a:rPr lang="en-US" sz="2400" dirty="0" smtClean="0"/>
              <a:t/>
            </a:r>
            <a:br>
              <a:rPr lang="en-US" sz="2400" dirty="0" smtClean="0"/>
            </a:br>
            <a:endParaRPr lang="en-US" sz="2400" dirty="0" smtClean="0">
              <a:effectLst>
                <a:outerShdw blurRad="38100" dist="38100" dir="2700000" algn="tl">
                  <a:srgbClr val="000000">
                    <a:alpha val="43137"/>
                  </a:srgbClr>
                </a:outerShdw>
              </a:effectLst>
            </a:endParaRPr>
          </a:p>
          <a:p>
            <a:r>
              <a:rPr lang="en-US" sz="3200" b="1" dirty="0" smtClean="0">
                <a:solidFill>
                  <a:srgbClr val="FF0000"/>
                </a:solidFill>
                <a:effectLst>
                  <a:outerShdw blurRad="38100" dist="38100" dir="2700000" algn="tl">
                    <a:srgbClr val="000000">
                      <a:alpha val="43137"/>
                    </a:srgbClr>
                  </a:outerShdw>
                </a:effectLst>
              </a:rPr>
              <a:t>How could you do this at your clinic?</a:t>
            </a:r>
            <a:endParaRPr lang="en-US" sz="32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152400" y="6324600"/>
            <a:ext cx="8839200" cy="424732"/>
          </a:xfrm>
          <a:prstGeom prst="rect">
            <a:avLst/>
          </a:prstGeom>
          <a:noFill/>
        </p:spPr>
        <p:txBody>
          <a:bodyPr wrap="square" rtlCol="0">
            <a:spAutoFit/>
          </a:bodyPr>
          <a:lstStyle/>
          <a:p>
            <a:pPr algn="l"/>
            <a:r>
              <a:rPr lang="da-DK" sz="900" dirty="0" smtClean="0">
                <a:solidFill>
                  <a:schemeClr val="bg1"/>
                </a:solidFill>
              </a:rPr>
              <a:t>Bates, et al., 2013; Huckans, et al., 2013</a:t>
            </a:r>
          </a:p>
          <a:p>
            <a:pPr algn="l"/>
            <a:endParaRPr lang="de-DE" sz="900" dirty="0" smtClean="0">
              <a:solidFill>
                <a:schemeClr val="bg1"/>
              </a:solidFill>
            </a:endParaRPr>
          </a:p>
          <a:p>
            <a:pPr algn="l"/>
            <a:r>
              <a:rPr lang="de-DE" sz="900" dirty="0" smtClean="0">
                <a:solidFill>
                  <a:schemeClr val="bg1"/>
                </a:solidFill>
              </a:rPr>
              <a:t>Grohman, K. &amp; Fals-Stewart, W., 2003, 2012; </a:t>
            </a:r>
            <a:r>
              <a:rPr lang="es-ES" sz="900" dirty="0" err="1" smtClean="0">
                <a:solidFill>
                  <a:schemeClr val="bg1"/>
                </a:solidFill>
              </a:rPr>
              <a:t>Medalia</a:t>
            </a:r>
            <a:r>
              <a:rPr lang="es-ES" sz="900" dirty="0" smtClean="0">
                <a:solidFill>
                  <a:schemeClr val="bg1"/>
                </a:solidFill>
              </a:rPr>
              <a:t>, A. &amp; </a:t>
            </a:r>
            <a:r>
              <a:rPr lang="es-ES" sz="900" dirty="0" err="1" smtClean="0">
                <a:solidFill>
                  <a:schemeClr val="bg1"/>
                </a:solidFill>
              </a:rPr>
              <a:t>Revheim</a:t>
            </a:r>
            <a:r>
              <a:rPr lang="es-ES" sz="900" dirty="0" smtClean="0">
                <a:solidFill>
                  <a:schemeClr val="bg1"/>
                </a:solidFill>
              </a:rPr>
              <a:t>, N., 2003; &amp; </a:t>
            </a:r>
            <a:r>
              <a:rPr lang="es-ES" sz="900" dirty="0" err="1" smtClean="0">
                <a:solidFill>
                  <a:schemeClr val="bg1"/>
                </a:solidFill>
              </a:rPr>
              <a:t>Aharonovich</a:t>
            </a:r>
            <a:r>
              <a:rPr lang="es-ES" sz="900" dirty="0" smtClean="0">
                <a:solidFill>
                  <a:schemeClr val="bg1"/>
                </a:solidFill>
              </a:rPr>
              <a:t>, E., et al., 2003, 2005, 2011</a:t>
            </a:r>
            <a:endParaRPr lang="en-US" sz="900" dirty="0">
              <a:solidFill>
                <a:schemeClr val="bg1"/>
              </a:solidFill>
            </a:endParaRPr>
          </a:p>
        </p:txBody>
      </p:sp>
      <p:sp>
        <p:nvSpPr>
          <p:cNvPr id="7" name="Title 2"/>
          <p:cNvSpPr txBox="1">
            <a:spLocks/>
          </p:cNvSpPr>
          <p:nvPr/>
        </p:nvSpPr>
        <p:spPr>
          <a:xfrm>
            <a:off x="0" y="0"/>
            <a:ext cx="914400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Strategies</a:t>
            </a:r>
            <a:r>
              <a:rPr kumimoji="0" lang="en-US" sz="3600" b="1" i="0" u="none" strike="noStrike" kern="0" cap="none" spc="0" normalizeH="0" noProof="0" dirty="0" smtClean="0">
                <a:ln>
                  <a:noFill/>
                </a:ln>
                <a:solidFill>
                  <a:schemeClr val="tx2"/>
                </a:solidFill>
                <a:effectLst/>
                <a:uLnTx/>
                <a:uFillTx/>
                <a:latin typeface="+mj-lt"/>
                <a:ea typeface="+mj-ea"/>
                <a:cs typeface="+mj-cs"/>
              </a:rPr>
              <a:t> </a:t>
            </a:r>
            <a:r>
              <a:rPr kumimoji="0" lang="en-US" sz="3600" b="1" i="0" u="none" strike="noStrike" kern="0" cap="none" spc="0" normalizeH="0" baseline="0" noProof="0" dirty="0" smtClean="0">
                <a:ln>
                  <a:noFill/>
                </a:ln>
                <a:solidFill>
                  <a:schemeClr val="tx2"/>
                </a:solidFill>
                <a:effectLst/>
                <a:uLnTx/>
                <a:uFillTx/>
                <a:latin typeface="+mj-lt"/>
                <a:ea typeface="+mj-ea"/>
                <a:cs typeface="+mj-cs"/>
              </a:rPr>
              <a:t>for Cognitive Impairments</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388195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610600" cy="4876800"/>
          </a:xfrm>
        </p:spPr>
        <p:txBody>
          <a:bodyPr>
            <a:normAutofit fontScale="92500"/>
          </a:bodyPr>
          <a:lstStyle/>
          <a:p>
            <a:pPr>
              <a:spcAft>
                <a:spcPts val="1800"/>
              </a:spcAft>
            </a:pPr>
            <a:r>
              <a:rPr lang="en-US" sz="3200" dirty="0" smtClean="0"/>
              <a:t>Use </a:t>
            </a:r>
            <a:r>
              <a:rPr lang="en-US" sz="3200" b="1" dirty="0">
                <a:solidFill>
                  <a:srgbClr val="FF0000"/>
                </a:solidFill>
              </a:rPr>
              <a:t>memory aids</a:t>
            </a:r>
            <a:r>
              <a:rPr lang="en-US" sz="3200" dirty="0"/>
              <a:t>— calendars, planners, phone apps, </a:t>
            </a:r>
            <a:r>
              <a:rPr lang="en-US" sz="3200" dirty="0" smtClean="0"/>
              <a:t>diagrams</a:t>
            </a:r>
            <a:endParaRPr lang="da-DK" sz="2400" dirty="0"/>
          </a:p>
          <a:p>
            <a:pPr>
              <a:spcAft>
                <a:spcPts val="1800"/>
              </a:spcAft>
            </a:pPr>
            <a:r>
              <a:rPr lang="en-US" sz="3200" dirty="0"/>
              <a:t>Teach </a:t>
            </a:r>
            <a:r>
              <a:rPr lang="en-US" sz="3200" b="1" dirty="0">
                <a:solidFill>
                  <a:srgbClr val="FF0000"/>
                </a:solidFill>
              </a:rPr>
              <a:t>stress management, breathing, relaxation, and mindfulness meditation</a:t>
            </a:r>
            <a:r>
              <a:rPr lang="en-US" sz="3200" b="1" dirty="0"/>
              <a:t> </a:t>
            </a:r>
            <a:r>
              <a:rPr lang="en-US" sz="3200" dirty="0" smtClean="0"/>
              <a:t>skills</a:t>
            </a:r>
            <a:endParaRPr lang="da-DK" sz="2400" dirty="0"/>
          </a:p>
          <a:p>
            <a:pPr>
              <a:spcAft>
                <a:spcPts val="1800"/>
              </a:spcAft>
            </a:pPr>
            <a:r>
              <a:rPr lang="en-US" sz="3200" dirty="0"/>
              <a:t>Provide </a:t>
            </a:r>
            <a:r>
              <a:rPr lang="en-US" sz="3200" b="1" dirty="0">
                <a:solidFill>
                  <a:srgbClr val="FF0000"/>
                </a:solidFill>
              </a:rPr>
              <a:t>immediate feedback </a:t>
            </a:r>
            <a:r>
              <a:rPr lang="en-US" sz="3200" dirty="0"/>
              <a:t>and corrective </a:t>
            </a:r>
            <a:r>
              <a:rPr lang="en-US" sz="3200" dirty="0" smtClean="0"/>
              <a:t>experiences </a:t>
            </a:r>
            <a:endParaRPr lang="en-US" sz="3200" dirty="0"/>
          </a:p>
          <a:p>
            <a:pPr>
              <a:spcAft>
                <a:spcPts val="1800"/>
              </a:spcAft>
            </a:pPr>
            <a:r>
              <a:rPr lang="en-US" sz="3200" dirty="0"/>
              <a:t>Repeat instructions, </a:t>
            </a:r>
            <a:r>
              <a:rPr lang="en-US" sz="3200" b="1" dirty="0">
                <a:solidFill>
                  <a:srgbClr val="FF0000"/>
                </a:solidFill>
              </a:rPr>
              <a:t>put things in writing</a:t>
            </a:r>
            <a:r>
              <a:rPr lang="en-US" sz="3200" b="1" dirty="0"/>
              <a:t>, </a:t>
            </a:r>
            <a:r>
              <a:rPr lang="en-US" sz="3200" dirty="0"/>
              <a:t>provide short/direct </a:t>
            </a:r>
            <a:r>
              <a:rPr lang="en-US" sz="3200" dirty="0" smtClean="0"/>
              <a:t>instructions</a:t>
            </a:r>
            <a:endParaRPr lang="en-US" sz="3200" dirty="0"/>
          </a:p>
        </p:txBody>
      </p:sp>
      <p:sp>
        <p:nvSpPr>
          <p:cNvPr id="5" name="Title 2"/>
          <p:cNvSpPr>
            <a:spLocks noGrp="1"/>
          </p:cNvSpPr>
          <p:nvPr>
            <p:ph type="title"/>
          </p:nvPr>
        </p:nvSpPr>
        <p:spPr>
          <a:xfrm>
            <a:off x="0" y="0"/>
            <a:ext cx="9144000" cy="1143000"/>
          </a:xfrm>
        </p:spPr>
        <p:txBody>
          <a:bodyPr>
            <a:noAutofit/>
          </a:bodyPr>
          <a:lstStyle/>
          <a:p>
            <a:pPr lvl="0" algn="ctr" eaLnBrk="0" fontAlgn="base" hangingPunct="0">
              <a:spcAft>
                <a:spcPct val="0"/>
              </a:spcAft>
              <a:defRPr/>
            </a:pPr>
            <a:r>
              <a:rPr lang="en-US" sz="3600" kern="0" dirty="0" smtClean="0">
                <a:effectLst/>
              </a:rPr>
              <a:t>Strategies for Cognitive Impairments</a:t>
            </a:r>
            <a:endParaRPr lang="en-US" sz="3600" kern="0" dirty="0">
              <a:effectLst/>
            </a:endParaRPr>
          </a:p>
        </p:txBody>
      </p:sp>
    </p:spTree>
    <p:extLst>
      <p:ext uri="{BB962C8B-B14F-4D97-AF65-F5344CB8AC3E}">
        <p14:creationId xmlns:p14="http://schemas.microsoft.com/office/powerpoint/2010/main" val="3917549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p:nvPr>
        </p:nvSpPr>
        <p:spPr>
          <a:xfrm>
            <a:off x="152400" y="3199439"/>
            <a:ext cx="7467600" cy="1829761"/>
          </a:xfrm>
        </p:spPr>
        <p:txBody>
          <a:bodyPr>
            <a:normAutofit fontScale="90000"/>
          </a:bodyPr>
          <a:lstStyle/>
          <a:p>
            <a:pPr eaLnBrk="1" hangingPunct="1">
              <a:defRPr/>
            </a:pPr>
            <a:r>
              <a:rPr lang="en-US" b="0" dirty="0" smtClean="0"/>
              <a:t>Chronic Medical Conditions and Behavioral Health</a:t>
            </a:r>
          </a:p>
        </p:txBody>
      </p:sp>
      <p:sp>
        <p:nvSpPr>
          <p:cNvPr id="48131"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eaLnBrk="0" hangingPunct="0"/>
            <a:fld id="{5A99156D-8F1F-4A60-ADEB-9BCE07004EE0}" type="slidenum">
              <a:rPr lang="en-US" altLang="en-US" smtClean="0">
                <a:solidFill>
                  <a:schemeClr val="tx1"/>
                </a:solidFill>
              </a:rPr>
              <a:pPr eaLnBrk="0" hangingPunct="0"/>
              <a:t>37</a:t>
            </a:fld>
            <a:endParaRPr lang="en-US" altLang="en-US" smtClean="0">
              <a:solidFill>
                <a:schemeClr val="tx1"/>
              </a:solidFill>
            </a:endParaRPr>
          </a:p>
        </p:txBody>
      </p:sp>
      <p:pic>
        <p:nvPicPr>
          <p:cNvPr id="48132" name="Picture 2" descr="C:\Users\tfreese\AppData\Local\Microsoft\Windows\Temporary Internet Files\Content.IE5\XSRTY2R1\MP900409454[1].jpg"/>
          <p:cNvPicPr>
            <a:picLocks noChangeAspect="1" noChangeArrowheads="1"/>
          </p:cNvPicPr>
          <p:nvPr/>
        </p:nvPicPr>
        <p:blipFill>
          <a:blip r:embed="rId2" cstate="print"/>
          <a:srcRect/>
          <a:stretch>
            <a:fillRect/>
          </a:stretch>
        </p:blipFill>
        <p:spPr bwMode="auto">
          <a:xfrm>
            <a:off x="6561138" y="3048000"/>
            <a:ext cx="2582862" cy="3810000"/>
          </a:xfrm>
          <a:prstGeom prst="rect">
            <a:avLst/>
          </a:prstGeom>
          <a:noFill/>
          <a:ln w="9525">
            <a:noFill/>
            <a:miter lim="800000"/>
            <a:headEnd/>
            <a:tailEnd/>
          </a:ln>
        </p:spPr>
      </p:pic>
      <p:pic>
        <p:nvPicPr>
          <p:cNvPr id="48133" name="Picture 5" descr="C:\Users\tfreese\AppData\Local\Microsoft\Windows\Temporary Internet Files\Content.IE5\K79ULS9L\MP900409504[1].jpg"/>
          <p:cNvPicPr>
            <a:picLocks noChangeAspect="1" noChangeArrowheads="1"/>
          </p:cNvPicPr>
          <p:nvPr/>
        </p:nvPicPr>
        <p:blipFill>
          <a:blip r:embed="rId3" cstate="print"/>
          <a:srcRect/>
          <a:stretch>
            <a:fillRect/>
          </a:stretch>
        </p:blipFill>
        <p:spPr bwMode="auto">
          <a:xfrm>
            <a:off x="211138" y="-63500"/>
            <a:ext cx="1922462" cy="2351088"/>
          </a:xfrm>
          <a:prstGeom prst="rect">
            <a:avLst/>
          </a:prstGeom>
          <a:noFill/>
          <a:ln w="9525">
            <a:noFill/>
            <a:miter lim="800000"/>
            <a:headEnd/>
            <a:tailEnd/>
          </a:ln>
        </p:spPr>
      </p:pic>
      <p:sp>
        <p:nvSpPr>
          <p:cNvPr id="6" name="TextBox 5"/>
          <p:cNvSpPr txBox="1"/>
          <p:nvPr/>
        </p:nvSpPr>
        <p:spPr>
          <a:xfrm>
            <a:off x="2514600" y="0"/>
            <a:ext cx="6477000" cy="369332"/>
          </a:xfrm>
          <a:prstGeom prst="rect">
            <a:avLst/>
          </a:prstGeom>
          <a:noFill/>
        </p:spPr>
        <p:txBody>
          <a:bodyPr wrap="square" rtlCol="0">
            <a:spAutoFit/>
          </a:bodyPr>
          <a:lstStyle/>
          <a:p>
            <a:endParaRPr lang="en-US" dirty="0"/>
          </a:p>
        </p:txBody>
      </p:sp>
      <p:sp>
        <p:nvSpPr>
          <p:cNvPr id="7" name="Title 3"/>
          <p:cNvSpPr txBox="1">
            <a:spLocks/>
          </p:cNvSpPr>
          <p:nvPr/>
        </p:nvSpPr>
        <p:spPr>
          <a:xfrm>
            <a:off x="2514600" y="152400"/>
            <a:ext cx="6629400" cy="1829761"/>
          </a:xfrm>
          <a:prstGeom prst="rect">
            <a:avLst/>
          </a:prstGeom>
        </p:spPr>
        <p:txBody>
          <a:bodyPr vert="horz" anchor="b">
            <a:normAutofit fontScale="97500"/>
            <a:scene3d>
              <a:camera prst="orthographicFront"/>
              <a:lightRig rig="soft" dir="t"/>
            </a:scene3d>
            <a:sp3d prstMaterial="softEdge">
              <a:bevelT w="25400" h="25400"/>
            </a:sp3d>
          </a:bodyPr>
          <a:lstStyle/>
          <a:p>
            <a:pPr lvl="0" algn="r">
              <a:spcBef>
                <a:spcPct val="0"/>
              </a:spcBef>
              <a:defRPr/>
            </a:pPr>
            <a:r>
              <a:rPr lang="en-US" sz="4800" dirty="0" smtClean="0">
                <a:solidFill>
                  <a:schemeClr val="tx2"/>
                </a:solidFill>
                <a:effectLst>
                  <a:outerShdw blurRad="31750" dist="25400" dir="5400000" algn="tl" rotWithShape="0">
                    <a:srgbClr val="000000">
                      <a:alpha val="25000"/>
                    </a:srgbClr>
                  </a:outerShdw>
                </a:effectLst>
                <a:latin typeface="+mj-lt"/>
                <a:ea typeface="+mj-ea"/>
                <a:cs typeface="+mj-cs"/>
              </a:rPr>
              <a:t>Shifting to a Whole Health Perspective</a:t>
            </a:r>
            <a:endParaRPr kumimoji="0" lang="en-US" sz="4800"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31750" y="392113"/>
            <a:ext cx="9053513" cy="623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pPr>
              <a:spcAft>
                <a:spcPts val="1200"/>
              </a:spcAft>
            </a:pPr>
            <a:r>
              <a:rPr lang="en-US" sz="2800" dirty="0" smtClean="0"/>
              <a:t>People with serious mental illness die about 25 years earlier </a:t>
            </a:r>
            <a:r>
              <a:rPr lang="en-US" sz="2400" dirty="0" smtClean="0"/>
              <a:t>(on average) </a:t>
            </a:r>
            <a:r>
              <a:rPr lang="en-US" sz="2800" dirty="0" smtClean="0"/>
              <a:t>than the general population.</a:t>
            </a:r>
          </a:p>
          <a:p>
            <a:r>
              <a:rPr lang="en-US" sz="2800" dirty="0" smtClean="0"/>
              <a:t>Most common causes of death:</a:t>
            </a:r>
          </a:p>
          <a:p>
            <a:pPr lvl="1"/>
            <a:r>
              <a:rPr lang="en-US" sz="2400" dirty="0" smtClean="0"/>
              <a:t>Cardiovascular disease</a:t>
            </a:r>
          </a:p>
          <a:p>
            <a:pPr lvl="1"/>
            <a:r>
              <a:rPr lang="en-US" sz="2400" dirty="0" smtClean="0"/>
              <a:t>Diabetes</a:t>
            </a:r>
          </a:p>
          <a:p>
            <a:pPr lvl="1"/>
            <a:r>
              <a:rPr lang="en-US" sz="2400" dirty="0" smtClean="0"/>
              <a:t>Respiratory disease (e.g., pneumonia, influenza)</a:t>
            </a:r>
          </a:p>
          <a:p>
            <a:pPr lvl="1">
              <a:spcAft>
                <a:spcPts val="600"/>
              </a:spcAft>
            </a:pPr>
            <a:r>
              <a:rPr lang="en-US" sz="2400" dirty="0" smtClean="0"/>
              <a:t>Infectious disease (e.g., HIV/AIDS)</a:t>
            </a:r>
          </a:p>
          <a:p>
            <a:endParaRPr lang="en-US" sz="2800" dirty="0" smtClean="0"/>
          </a:p>
        </p:txBody>
      </p:sp>
      <p:sp>
        <p:nvSpPr>
          <p:cNvPr id="6" name="Content Placeholder 5"/>
          <p:cNvSpPr>
            <a:spLocks noGrp="1"/>
          </p:cNvSpPr>
          <p:nvPr>
            <p:ph sz="half" idx="2"/>
          </p:nvPr>
        </p:nvSpPr>
        <p:spPr/>
        <p:txBody>
          <a:bodyPr>
            <a:normAutofit fontScale="92500" lnSpcReduction="20000"/>
          </a:bodyPr>
          <a:lstStyle/>
          <a:p>
            <a:r>
              <a:rPr lang="en-US" sz="3000" dirty="0" smtClean="0"/>
              <a:t>Common risk factors</a:t>
            </a:r>
          </a:p>
          <a:p>
            <a:pPr lvl="1"/>
            <a:r>
              <a:rPr lang="en-US" dirty="0" smtClean="0"/>
              <a:t>Smoking</a:t>
            </a:r>
          </a:p>
          <a:p>
            <a:pPr lvl="1"/>
            <a:r>
              <a:rPr lang="en-US" dirty="0" smtClean="0"/>
              <a:t>Alcohol</a:t>
            </a:r>
          </a:p>
          <a:p>
            <a:pPr lvl="1"/>
            <a:r>
              <a:rPr lang="en-US" dirty="0" smtClean="0"/>
              <a:t>Poor nutrition</a:t>
            </a:r>
          </a:p>
          <a:p>
            <a:pPr lvl="1"/>
            <a:r>
              <a:rPr lang="en-US" dirty="0" smtClean="0"/>
              <a:t>Lack of exercise</a:t>
            </a:r>
          </a:p>
          <a:p>
            <a:pPr lvl="1"/>
            <a:r>
              <a:rPr lang="en-US" dirty="0" smtClean="0"/>
              <a:t>Risky sexual activities</a:t>
            </a:r>
          </a:p>
          <a:p>
            <a:pPr lvl="1">
              <a:spcAft>
                <a:spcPts val="1200"/>
              </a:spcAft>
            </a:pPr>
            <a:r>
              <a:rPr lang="en-US" dirty="0" smtClean="0"/>
              <a:t>IV drug use</a:t>
            </a:r>
            <a:endParaRPr lang="en-US" dirty="0"/>
          </a:p>
        </p:txBody>
      </p:sp>
      <p:sp>
        <p:nvSpPr>
          <p:cNvPr id="3" name="Slide Number Placeholder 2"/>
          <p:cNvSpPr>
            <a:spLocks noGrp="1"/>
          </p:cNvSpPr>
          <p:nvPr>
            <p:ph type="sldNum" sz="quarter" idx="12"/>
          </p:nvPr>
        </p:nvSpPr>
        <p:spPr/>
        <p:txBody>
          <a:bodyPr/>
          <a:lstStyle/>
          <a:p>
            <a:pPr>
              <a:defRPr/>
            </a:pPr>
            <a:fld id="{7788171F-0371-4203-B571-0DF8D4C95654}" type="slidenum">
              <a:rPr lang="en-GB" smtClean="0">
                <a:solidFill>
                  <a:srgbClr val="FFFFFF"/>
                </a:solidFill>
              </a:rPr>
              <a:pPr>
                <a:defRPr/>
              </a:pPr>
              <a:t>39</a:t>
            </a:fld>
            <a:endParaRPr lang="en-GB">
              <a:solidFill>
                <a:srgbClr val="FFFFFF"/>
              </a:solidFill>
            </a:endParaRPr>
          </a:p>
        </p:txBody>
      </p:sp>
      <p:sp>
        <p:nvSpPr>
          <p:cNvPr id="7" name="Title 6"/>
          <p:cNvSpPr>
            <a:spLocks noGrp="1"/>
          </p:cNvSpPr>
          <p:nvPr>
            <p:ph type="title"/>
          </p:nvPr>
        </p:nvSpPr>
        <p:spPr>
          <a:xfrm>
            <a:off x="457200" y="0"/>
            <a:ext cx="8229600" cy="1143000"/>
          </a:xfrm>
        </p:spPr>
        <p:txBody>
          <a:bodyPr>
            <a:noAutofit/>
          </a:bodyPr>
          <a:lstStyle/>
          <a:p>
            <a:pPr lvl="0" algn="ctr"/>
            <a:r>
              <a:rPr lang="en-US" sz="3600" dirty="0" smtClean="0"/>
              <a:t>Disease Burden Mostly Due to Preventable Causes</a:t>
            </a:r>
            <a:endParaRPr lang="en-US" sz="3600" dirty="0"/>
          </a:p>
        </p:txBody>
      </p:sp>
      <p:sp>
        <p:nvSpPr>
          <p:cNvPr id="5" name="Text Box 4"/>
          <p:cNvSpPr txBox="1">
            <a:spLocks noChangeArrowheads="1"/>
          </p:cNvSpPr>
          <p:nvPr/>
        </p:nvSpPr>
        <p:spPr bwMode="gray">
          <a:xfrm>
            <a:off x="0" y="6396335"/>
            <a:ext cx="7239000" cy="461665"/>
          </a:xfrm>
          <a:prstGeom prst="rect">
            <a:avLst/>
          </a:prstGeom>
          <a:noFill/>
          <a:ln w="9525" algn="ctr">
            <a:noFill/>
            <a:miter lim="800000"/>
            <a:headEnd/>
            <a:tailEnd/>
          </a:ln>
        </p:spPr>
        <p:txBody>
          <a:bodyPr wrap="square" lIns="0" tIns="0" rIns="0" bIns="0">
            <a:spAutoFit/>
          </a:bodyPr>
          <a:lstStyle/>
          <a:p>
            <a:pPr eaLnBrk="0" fontAlgn="auto" hangingPunct="0">
              <a:spcBef>
                <a:spcPts val="0"/>
              </a:spcBef>
              <a:spcAft>
                <a:spcPts val="0"/>
              </a:spcAft>
              <a:defRPr/>
            </a:pPr>
            <a:r>
              <a:rPr lang="en-US" sz="1000" dirty="0" err="1" smtClean="0"/>
              <a:t>Druss</a:t>
            </a:r>
            <a:r>
              <a:rPr lang="en-US" sz="1000" dirty="0" smtClean="0"/>
              <a:t>, B.G., and Walker, E.R. (February 2011). </a:t>
            </a:r>
            <a:r>
              <a:rPr lang="en-US" sz="1000" i="1" dirty="0" smtClean="0"/>
              <a:t>Mental Disorders and Medical </a:t>
            </a:r>
            <a:r>
              <a:rPr lang="en-US" sz="1000" i="1" dirty="0" err="1" smtClean="0"/>
              <a:t>Comorbidity</a:t>
            </a:r>
            <a:r>
              <a:rPr lang="en-US" sz="1000" dirty="0" smtClean="0"/>
              <a:t>. Research Synthesis Report No. 21.  Princeton, NJ: The Robert Wood Johnson Foundation.</a:t>
            </a:r>
            <a:endParaRPr lang="en-US" sz="1000" kern="0" dirty="0" smtClean="0">
              <a:cs typeface="+mn-cs"/>
            </a:endParaRPr>
          </a:p>
          <a:p>
            <a:pPr eaLnBrk="0" fontAlgn="auto" hangingPunct="0">
              <a:spcBef>
                <a:spcPts val="0"/>
              </a:spcBef>
              <a:spcAft>
                <a:spcPts val="0"/>
              </a:spcAft>
              <a:defRPr/>
            </a:pPr>
            <a:endParaRPr lang="en-US" sz="1000" kern="0" dirty="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57200" y="1570037"/>
            <a:ext cx="8229600" cy="4525963"/>
          </a:xfrm>
        </p:spPr>
        <p:txBody>
          <a:bodyPr>
            <a:normAutofit/>
          </a:bodyPr>
          <a:lstStyle/>
          <a:p>
            <a:endParaRPr lang="en-US" sz="3600" dirty="0" smtClean="0"/>
          </a:p>
          <a:p>
            <a:r>
              <a:rPr lang="en-US" sz="3600" dirty="0" smtClean="0"/>
              <a:t>How do these individuals present?</a:t>
            </a:r>
          </a:p>
          <a:p>
            <a:r>
              <a:rPr lang="en-US" sz="3600" dirty="0" smtClean="0"/>
              <a:t>What disorders are common?</a:t>
            </a:r>
          </a:p>
          <a:p>
            <a:r>
              <a:rPr lang="en-US" sz="3600" dirty="0" smtClean="0"/>
              <a:t>What are the challenges working with them?</a:t>
            </a:r>
            <a:endParaRPr lang="en-US" sz="3600" dirty="0"/>
          </a:p>
        </p:txBody>
      </p:sp>
      <p:sp>
        <p:nvSpPr>
          <p:cNvPr id="3" name="Slide Number Placeholder 2"/>
          <p:cNvSpPr>
            <a:spLocks noGrp="1"/>
          </p:cNvSpPr>
          <p:nvPr>
            <p:ph type="sldNum" sz="quarter" idx="12"/>
          </p:nvPr>
        </p:nvSpPr>
        <p:spPr/>
        <p:txBody>
          <a:bodyPr/>
          <a:lstStyle/>
          <a:p>
            <a:pPr>
              <a:defRPr/>
            </a:pPr>
            <a:fld id="{7788171F-0371-4203-B571-0DF8D4C95654}" type="slidenum">
              <a:rPr lang="en-GB" smtClean="0">
                <a:solidFill>
                  <a:srgbClr val="FFFFFF"/>
                </a:solidFill>
              </a:rPr>
              <a:pPr>
                <a:defRPr/>
              </a:pPr>
              <a:t>4</a:t>
            </a:fld>
            <a:endParaRPr lang="en-GB">
              <a:solidFill>
                <a:srgbClr val="FFFFFF"/>
              </a:solidFill>
            </a:endParaRPr>
          </a:p>
        </p:txBody>
      </p:sp>
      <p:sp>
        <p:nvSpPr>
          <p:cNvPr id="4" name="Title 3"/>
          <p:cNvSpPr>
            <a:spLocks noGrp="1"/>
          </p:cNvSpPr>
          <p:nvPr>
            <p:ph type="title"/>
          </p:nvPr>
        </p:nvSpPr>
        <p:spPr/>
        <p:txBody>
          <a:bodyPr>
            <a:noAutofit/>
          </a:bodyPr>
          <a:lstStyle/>
          <a:p>
            <a:r>
              <a:rPr lang="en-US" sz="3600" dirty="0" smtClean="0"/>
              <a:t>Co-Occurring Disorders and your Clients</a:t>
            </a:r>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p:nvPr>
        </p:nvSpPr>
        <p:spPr>
          <a:xfrm>
            <a:off x="381000" y="2666039"/>
            <a:ext cx="7467600" cy="1829761"/>
          </a:xfrm>
        </p:spPr>
        <p:txBody>
          <a:bodyPr>
            <a:normAutofit fontScale="90000"/>
          </a:bodyPr>
          <a:lstStyle/>
          <a:p>
            <a:pPr eaLnBrk="1" hangingPunct="1">
              <a:defRPr/>
            </a:pPr>
            <a:r>
              <a:rPr lang="en-US" dirty="0" smtClean="0"/>
              <a:t>Chronic Medical Conditions that commonly co-occur with Behavioral Health</a:t>
            </a:r>
          </a:p>
        </p:txBody>
      </p:sp>
      <p:sp>
        <p:nvSpPr>
          <p:cNvPr id="48131"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eaLnBrk="0" hangingPunct="0"/>
            <a:fld id="{5A99156D-8F1F-4A60-ADEB-9BCE07004EE0}" type="slidenum">
              <a:rPr lang="en-US" altLang="en-US" smtClean="0">
                <a:solidFill>
                  <a:schemeClr val="tx1"/>
                </a:solidFill>
              </a:rPr>
              <a:pPr eaLnBrk="0" hangingPunct="0"/>
              <a:t>40</a:t>
            </a:fld>
            <a:endParaRPr lang="en-US" altLang="en-US" smtClean="0">
              <a:solidFill>
                <a:schemeClr val="tx1"/>
              </a:solidFill>
            </a:endParaRPr>
          </a:p>
        </p:txBody>
      </p:sp>
      <p:pic>
        <p:nvPicPr>
          <p:cNvPr id="48132" name="Picture 2" descr="C:\Users\tfreese\AppData\Local\Microsoft\Windows\Temporary Internet Files\Content.IE5\XSRTY2R1\MP900409454[1].jpg"/>
          <p:cNvPicPr>
            <a:picLocks noChangeAspect="1" noChangeArrowheads="1"/>
          </p:cNvPicPr>
          <p:nvPr/>
        </p:nvPicPr>
        <p:blipFill>
          <a:blip r:embed="rId2" cstate="print"/>
          <a:srcRect/>
          <a:stretch>
            <a:fillRect/>
          </a:stretch>
        </p:blipFill>
        <p:spPr bwMode="auto">
          <a:xfrm>
            <a:off x="6561138" y="3048000"/>
            <a:ext cx="2582862" cy="3810000"/>
          </a:xfrm>
          <a:prstGeom prst="rect">
            <a:avLst/>
          </a:prstGeom>
          <a:noFill/>
          <a:ln w="9525">
            <a:noFill/>
            <a:miter lim="800000"/>
            <a:headEnd/>
            <a:tailEnd/>
          </a:ln>
        </p:spPr>
      </p:pic>
      <p:pic>
        <p:nvPicPr>
          <p:cNvPr id="48133" name="Picture 5" descr="C:\Users\tfreese\AppData\Local\Microsoft\Windows\Temporary Internet Files\Content.IE5\K79ULS9L\MP900409504[1].jpg"/>
          <p:cNvPicPr>
            <a:picLocks noChangeAspect="1" noChangeArrowheads="1"/>
          </p:cNvPicPr>
          <p:nvPr/>
        </p:nvPicPr>
        <p:blipFill>
          <a:blip r:embed="rId3" cstate="print"/>
          <a:srcRect/>
          <a:stretch>
            <a:fillRect/>
          </a:stretch>
        </p:blipFill>
        <p:spPr bwMode="auto">
          <a:xfrm>
            <a:off x="211138" y="-63500"/>
            <a:ext cx="1922462" cy="235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a:xfrm>
            <a:off x="685800" y="1295400"/>
            <a:ext cx="7772400" cy="1470025"/>
          </a:xfrm>
        </p:spPr>
        <p:txBody>
          <a:bodyPr/>
          <a:lstStyle/>
          <a:p>
            <a:pPr algn="ctr" eaLnBrk="1" fontAlgn="auto" hangingPunct="1">
              <a:spcAft>
                <a:spcPts val="0"/>
              </a:spcAft>
              <a:defRPr/>
            </a:pPr>
            <a:r>
              <a:rPr lang="en-US" sz="6000" dirty="0" smtClean="0"/>
              <a:t>Diabetes</a:t>
            </a:r>
          </a:p>
        </p:txBody>
      </p:sp>
      <p:sp>
        <p:nvSpPr>
          <p:cNvPr id="49156"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1EC7133-54D2-48D7-AA5C-681C0E1582B1}" type="slidenum">
              <a:rPr lang="en-US" altLang="en-US" smtClean="0"/>
              <a:pPr/>
              <a:t>41</a:t>
            </a:fld>
            <a:endParaRPr lang="en-US" altLang="en-US" smtClean="0"/>
          </a:p>
        </p:txBody>
      </p:sp>
      <p:pic>
        <p:nvPicPr>
          <p:cNvPr id="40963" name="Picture 8" descr="C:\Users\tfreese\AppData\Local\Microsoft\Windows\Temporary Internet Files\Content.IE5\PMGI5KPD\MP900422280[1].jpg"/>
          <p:cNvPicPr>
            <a:picLocks noChangeAspect="1" noChangeArrowheads="1"/>
          </p:cNvPicPr>
          <p:nvPr/>
        </p:nvPicPr>
        <p:blipFill>
          <a:blip r:embed="rId2" cstate="print">
            <a:extLst/>
          </a:blip>
          <a:srcRect/>
          <a:stretch>
            <a:fillRect/>
          </a:stretch>
        </p:blipFill>
        <p:spPr bwMode="auto">
          <a:xfrm>
            <a:off x="3200400" y="3200400"/>
            <a:ext cx="2895600"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304800" y="914400"/>
            <a:ext cx="5486400" cy="5867400"/>
          </a:xfrm>
        </p:spPr>
        <p:txBody>
          <a:bodyPr>
            <a:normAutofit/>
          </a:bodyPr>
          <a:lstStyle/>
          <a:p>
            <a:pPr eaLnBrk="1" hangingPunct="1">
              <a:buFontTx/>
              <a:buNone/>
            </a:pPr>
            <a:r>
              <a:rPr lang="en-US" altLang="en-US" sz="2500" b="1" smtClean="0"/>
              <a:t>	</a:t>
            </a:r>
            <a:r>
              <a:rPr lang="en-US" altLang="en-US" sz="2500" b="1" u="sng" smtClean="0"/>
              <a:t>Basic Overview:</a:t>
            </a:r>
          </a:p>
          <a:p>
            <a:pPr lvl="1" eaLnBrk="1" hangingPunct="1"/>
            <a:r>
              <a:rPr lang="en-US" altLang="en-US" sz="2500" smtClean="0"/>
              <a:t>Metabolic disease.</a:t>
            </a:r>
          </a:p>
          <a:p>
            <a:pPr lvl="1" eaLnBrk="1" hangingPunct="1"/>
            <a:r>
              <a:rPr lang="en-US" altLang="en-US" sz="2500" smtClean="0"/>
              <a:t>Hyperglycemia </a:t>
            </a:r>
            <a:r>
              <a:rPr lang="en-US" altLang="en-US" sz="2400" smtClean="0"/>
              <a:t>(too much sugar)</a:t>
            </a:r>
            <a:r>
              <a:rPr lang="en-US" altLang="en-US" sz="2500" smtClean="0"/>
              <a:t> due to insulin resistance and defects in insulin secretion. </a:t>
            </a:r>
          </a:p>
          <a:p>
            <a:pPr lvl="1" eaLnBrk="1" hangingPunct="1"/>
            <a:r>
              <a:rPr lang="en-US" altLang="en-US" sz="2500" smtClean="0"/>
              <a:t>Diabetes can lead to:</a:t>
            </a:r>
            <a:r>
              <a:rPr lang="en-US" altLang="en-US" sz="2600" smtClean="0"/>
              <a:t> </a:t>
            </a:r>
          </a:p>
          <a:p>
            <a:pPr lvl="2" eaLnBrk="1" hangingPunct="1"/>
            <a:r>
              <a:rPr lang="en-US" altLang="en-US" sz="2500" smtClean="0"/>
              <a:t>blindness</a:t>
            </a:r>
          </a:p>
          <a:p>
            <a:pPr lvl="2" eaLnBrk="1" hangingPunct="1"/>
            <a:r>
              <a:rPr lang="en-US" altLang="en-US" sz="2500" smtClean="0"/>
              <a:t>heart &amp; blood vessel disease</a:t>
            </a:r>
          </a:p>
          <a:p>
            <a:pPr lvl="2" eaLnBrk="1" hangingPunct="1"/>
            <a:r>
              <a:rPr lang="en-US" altLang="en-US" sz="2500" smtClean="0"/>
              <a:t>stroke</a:t>
            </a:r>
          </a:p>
          <a:p>
            <a:pPr lvl="2" eaLnBrk="1" hangingPunct="1"/>
            <a:r>
              <a:rPr lang="en-US" altLang="en-US" sz="2500" smtClean="0"/>
              <a:t>kidney failure</a:t>
            </a:r>
          </a:p>
          <a:p>
            <a:pPr lvl="2" eaLnBrk="1" hangingPunct="1"/>
            <a:r>
              <a:rPr lang="en-US" altLang="en-US" sz="2500" smtClean="0"/>
              <a:t>amputations</a:t>
            </a:r>
          </a:p>
          <a:p>
            <a:pPr lvl="2" eaLnBrk="1" hangingPunct="1"/>
            <a:r>
              <a:rPr lang="en-US" altLang="en-US" sz="2500" smtClean="0"/>
              <a:t>nerve damage.</a:t>
            </a:r>
          </a:p>
        </p:txBody>
      </p:sp>
      <p:sp>
        <p:nvSpPr>
          <p:cNvPr id="51206"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a:bodyPr>
          <a:lstStyle/>
          <a:p>
            <a:fld id="{AE568792-7710-4741-B6E5-5E8001203C6D}" type="slidenum">
              <a:rPr lang="en-US" altLang="en-US" smtClean="0"/>
              <a:pPr/>
              <a:t>42</a:t>
            </a:fld>
            <a:endParaRPr lang="en-US" altLang="en-US" smtClean="0"/>
          </a:p>
        </p:txBody>
      </p:sp>
      <p:sp>
        <p:nvSpPr>
          <p:cNvPr id="30722" name="Rectangle 2"/>
          <p:cNvSpPr>
            <a:spLocks noGrp="1" noChangeArrowheads="1"/>
          </p:cNvSpPr>
          <p:nvPr>
            <p:ph type="title"/>
          </p:nvPr>
        </p:nvSpPr>
        <p:spPr>
          <a:xfrm>
            <a:off x="457200" y="-228600"/>
            <a:ext cx="8229600" cy="1143000"/>
          </a:xfrm>
        </p:spPr>
        <p:txBody>
          <a:bodyPr/>
          <a:lstStyle/>
          <a:p>
            <a:pPr algn="ctr" eaLnBrk="1" fontAlgn="auto" hangingPunct="1">
              <a:spcAft>
                <a:spcPts val="0"/>
              </a:spcAft>
              <a:defRPr/>
            </a:pPr>
            <a:r>
              <a:rPr lang="en-US" sz="3600" dirty="0" smtClean="0">
                <a:latin typeface="Arial Black" pitchFamily="34" charset="0"/>
              </a:rPr>
              <a:t>Type 2 Diabetes Overview</a:t>
            </a:r>
          </a:p>
        </p:txBody>
      </p:sp>
      <p:pic>
        <p:nvPicPr>
          <p:cNvPr id="51204" name="Picture 4" descr="type-2-diabetes"/>
          <p:cNvPicPr>
            <a:picLocks noChangeAspect="1" noChangeArrowheads="1"/>
          </p:cNvPicPr>
          <p:nvPr/>
        </p:nvPicPr>
        <p:blipFill>
          <a:blip r:embed="rId2" cstate="print"/>
          <a:srcRect/>
          <a:stretch>
            <a:fillRect/>
          </a:stretch>
        </p:blipFill>
        <p:spPr bwMode="auto">
          <a:xfrm>
            <a:off x="5097463" y="1295400"/>
            <a:ext cx="3973512" cy="4114800"/>
          </a:xfrm>
          <a:prstGeom prst="rect">
            <a:avLst/>
          </a:prstGeom>
          <a:noFill/>
          <a:ln w="9525">
            <a:noFill/>
            <a:miter lim="800000"/>
            <a:headEnd/>
            <a:tailEnd/>
          </a:ln>
        </p:spPr>
      </p:pic>
      <p:sp>
        <p:nvSpPr>
          <p:cNvPr id="51205" name="Text Box 5"/>
          <p:cNvSpPr txBox="1">
            <a:spLocks noChangeArrowheads="1"/>
          </p:cNvSpPr>
          <p:nvPr/>
        </p:nvSpPr>
        <p:spPr bwMode="auto">
          <a:xfrm>
            <a:off x="5181600" y="5486400"/>
            <a:ext cx="3886200" cy="825500"/>
          </a:xfrm>
          <a:prstGeom prst="rect">
            <a:avLst/>
          </a:prstGeom>
          <a:noFill/>
          <a:ln w="9525">
            <a:noFill/>
            <a:miter lim="800000"/>
            <a:headEnd/>
            <a:tailEnd/>
          </a:ln>
        </p:spPr>
        <p:txBody>
          <a:bodyPr>
            <a:spAutoFit/>
          </a:bodyPr>
          <a:lstStyle/>
          <a:p>
            <a:pPr>
              <a:spcBef>
                <a:spcPct val="50000"/>
              </a:spcBef>
            </a:pPr>
            <a:r>
              <a:rPr lang="en-US" altLang="en-US" sz="1600">
                <a:hlinkClick r:id="rId3"/>
              </a:rPr>
              <a:t>http://safediabetes.blogspot.com/2010/12/how-to-reduce-impact-type-2-diabete.html</a:t>
            </a:r>
            <a:r>
              <a:rPr lang="en-US" altLang="en-US" sz="1600"/>
              <a:t> </a:t>
            </a:r>
          </a:p>
        </p:txBody>
      </p:sp>
      <p:sp>
        <p:nvSpPr>
          <p:cNvPr id="7" name="Right Triangle 6"/>
          <p:cNvSpPr>
            <a:spLocks/>
          </p:cNvSpPr>
          <p:nvPr/>
        </p:nvSpPr>
        <p:spPr bwMode="auto">
          <a:xfrm>
            <a:off x="84590" y="762000"/>
            <a:ext cx="8991599" cy="51951"/>
          </a:xfrm>
          <a:prstGeom prst="rtTriangle">
            <a:avLst/>
          </a:prstGeom>
          <a:blipFill>
            <a:blip r:embed="rId4"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228600" y="1143000"/>
            <a:ext cx="5257800" cy="5715000"/>
          </a:xfrm>
        </p:spPr>
        <p:txBody>
          <a:bodyPr/>
          <a:lstStyle/>
          <a:p>
            <a:pPr eaLnBrk="1" hangingPunct="1"/>
            <a:r>
              <a:rPr lang="en-US" altLang="en-US" sz="2800" smtClean="0"/>
              <a:t>Often no symptoms at all.</a:t>
            </a:r>
          </a:p>
          <a:p>
            <a:pPr eaLnBrk="1" hangingPunct="1"/>
            <a:r>
              <a:rPr lang="en-US" altLang="en-US" sz="2800" smtClean="0"/>
              <a:t>Most common symptoms include:</a:t>
            </a:r>
          </a:p>
          <a:p>
            <a:pPr lvl="1" eaLnBrk="1" hangingPunct="1"/>
            <a:r>
              <a:rPr lang="en-US" altLang="en-US" smtClean="0"/>
              <a:t>Blurred vision</a:t>
            </a:r>
          </a:p>
          <a:p>
            <a:pPr lvl="1" eaLnBrk="1" hangingPunct="1"/>
            <a:r>
              <a:rPr lang="en-US" altLang="en-US" smtClean="0"/>
              <a:t>Erectile dysfunction</a:t>
            </a:r>
          </a:p>
          <a:p>
            <a:pPr lvl="1" eaLnBrk="1" hangingPunct="1"/>
            <a:r>
              <a:rPr lang="en-US" altLang="en-US" smtClean="0"/>
              <a:t>Fatigue</a:t>
            </a:r>
          </a:p>
          <a:p>
            <a:pPr lvl="1" eaLnBrk="1" hangingPunct="1"/>
            <a:r>
              <a:rPr lang="en-US" altLang="en-US" smtClean="0"/>
              <a:t>Frequent or slow-healing infections</a:t>
            </a:r>
          </a:p>
          <a:p>
            <a:pPr lvl="1" eaLnBrk="1" hangingPunct="1"/>
            <a:r>
              <a:rPr lang="en-US" altLang="en-US" smtClean="0"/>
              <a:t>Increased appetite</a:t>
            </a:r>
          </a:p>
          <a:p>
            <a:pPr lvl="1" eaLnBrk="1" hangingPunct="1"/>
            <a:r>
              <a:rPr lang="en-US" altLang="en-US" smtClean="0"/>
              <a:t>Increased thirst</a:t>
            </a:r>
          </a:p>
          <a:p>
            <a:pPr lvl="1" eaLnBrk="1" hangingPunct="1"/>
            <a:r>
              <a:rPr lang="en-US" altLang="en-US" smtClean="0"/>
              <a:t>Increased urination</a:t>
            </a:r>
          </a:p>
        </p:txBody>
      </p:sp>
      <p:sp>
        <p:nvSpPr>
          <p:cNvPr id="52230"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normAutofit/>
          </a:bodyPr>
          <a:lstStyle/>
          <a:p>
            <a:fld id="{B39C20BA-0D95-476D-8FE7-FD6F3C27579A}" type="slidenum">
              <a:rPr lang="en-US" altLang="en-US" smtClean="0"/>
              <a:pPr/>
              <a:t>43</a:t>
            </a:fld>
            <a:endParaRPr lang="en-US" altLang="en-US" smtClean="0"/>
          </a:p>
        </p:txBody>
      </p:sp>
      <p:sp>
        <p:nvSpPr>
          <p:cNvPr id="31746" name="Rectangle 2"/>
          <p:cNvSpPr>
            <a:spLocks noGrp="1" noChangeArrowheads="1"/>
          </p:cNvSpPr>
          <p:nvPr>
            <p:ph type="title"/>
          </p:nvPr>
        </p:nvSpPr>
        <p:spPr>
          <a:xfrm>
            <a:off x="457200" y="-76200"/>
            <a:ext cx="8229600" cy="1143000"/>
          </a:xfrm>
        </p:spPr>
        <p:txBody>
          <a:bodyPr/>
          <a:lstStyle/>
          <a:p>
            <a:pPr eaLnBrk="1" fontAlgn="auto" hangingPunct="1">
              <a:spcAft>
                <a:spcPts val="0"/>
              </a:spcAft>
              <a:defRPr/>
            </a:pPr>
            <a:r>
              <a:rPr lang="en-US" sz="3600" dirty="0" smtClean="0">
                <a:latin typeface="Arial Black" pitchFamily="34" charset="0"/>
              </a:rPr>
              <a:t>Sign &amp; Symptoms</a:t>
            </a:r>
          </a:p>
        </p:txBody>
      </p:sp>
      <p:pic>
        <p:nvPicPr>
          <p:cNvPr id="52228" name="Picture 4" descr="symptoms-for-type-2-diabetes"/>
          <p:cNvPicPr>
            <a:picLocks noChangeAspect="1" noChangeArrowheads="1"/>
          </p:cNvPicPr>
          <p:nvPr/>
        </p:nvPicPr>
        <p:blipFill>
          <a:blip r:embed="rId2" cstate="print"/>
          <a:srcRect/>
          <a:stretch>
            <a:fillRect/>
          </a:stretch>
        </p:blipFill>
        <p:spPr bwMode="auto">
          <a:xfrm>
            <a:off x="5181600" y="1371600"/>
            <a:ext cx="3886200" cy="3962400"/>
          </a:xfrm>
          <a:prstGeom prst="rect">
            <a:avLst/>
          </a:prstGeom>
          <a:noFill/>
          <a:ln w="9525">
            <a:noFill/>
            <a:miter lim="800000"/>
            <a:headEnd/>
            <a:tailEnd/>
          </a:ln>
        </p:spPr>
      </p:pic>
      <p:sp>
        <p:nvSpPr>
          <p:cNvPr id="52229" name="Text Box 5"/>
          <p:cNvSpPr txBox="1">
            <a:spLocks noChangeArrowheads="1"/>
          </p:cNvSpPr>
          <p:nvPr/>
        </p:nvSpPr>
        <p:spPr bwMode="auto">
          <a:xfrm>
            <a:off x="5562600" y="5486400"/>
            <a:ext cx="3124200" cy="639763"/>
          </a:xfrm>
          <a:prstGeom prst="rect">
            <a:avLst/>
          </a:prstGeom>
          <a:noFill/>
          <a:ln w="9525">
            <a:noFill/>
            <a:miter lim="800000"/>
            <a:headEnd/>
            <a:tailEnd/>
          </a:ln>
        </p:spPr>
        <p:txBody>
          <a:bodyPr>
            <a:spAutoFit/>
          </a:bodyPr>
          <a:lstStyle/>
          <a:p>
            <a:pPr>
              <a:spcBef>
                <a:spcPct val="50000"/>
              </a:spcBef>
            </a:pPr>
            <a:r>
              <a:rPr lang="en-US" altLang="en-US" sz="1200">
                <a:hlinkClick r:id="rId3"/>
              </a:rPr>
              <a:t>http://www.thetype2diabetesdiet.com/wp-content/uploads/2009/03/symptoms-for-type-2-diabetes.gif</a:t>
            </a:r>
            <a:r>
              <a:rPr lang="en-US" altLang="en-US" sz="1200"/>
              <a:t> </a:t>
            </a:r>
          </a:p>
        </p:txBody>
      </p:sp>
      <p:sp>
        <p:nvSpPr>
          <p:cNvPr id="7" name="Right Triangle 6"/>
          <p:cNvSpPr>
            <a:spLocks/>
          </p:cNvSpPr>
          <p:nvPr/>
        </p:nvSpPr>
        <p:spPr bwMode="auto">
          <a:xfrm>
            <a:off x="84590" y="838200"/>
            <a:ext cx="8991599" cy="51951"/>
          </a:xfrm>
          <a:prstGeom prst="rtTriangle">
            <a:avLst/>
          </a:prstGeom>
          <a:blipFill>
            <a:blip r:embed="rId4"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143000"/>
            <a:ext cx="8458200" cy="5105400"/>
          </a:xfrm>
        </p:spPr>
        <p:txBody>
          <a:bodyPr>
            <a:normAutofit lnSpcReduction="10000"/>
          </a:bodyPr>
          <a:lstStyle/>
          <a:p>
            <a:pPr eaLnBrk="1" hangingPunct="1">
              <a:lnSpc>
                <a:spcPct val="90000"/>
              </a:lnSpc>
              <a:buFontTx/>
              <a:buNone/>
            </a:pPr>
            <a:r>
              <a:rPr lang="en-US" altLang="en-US" sz="2800" u="sng" dirty="0" smtClean="0">
                <a:solidFill>
                  <a:schemeClr val="tx2"/>
                </a:solidFill>
              </a:rPr>
              <a:t>Relationship with SUD</a:t>
            </a:r>
            <a:endParaRPr lang="en-US" altLang="en-US" sz="2800" dirty="0" smtClean="0">
              <a:solidFill>
                <a:schemeClr val="tx2"/>
              </a:solidFill>
            </a:endParaRPr>
          </a:p>
          <a:p>
            <a:pPr lvl="1">
              <a:lnSpc>
                <a:spcPct val="90000"/>
              </a:lnSpc>
            </a:pPr>
            <a:r>
              <a:rPr lang="en-US" altLang="en-US" sz="2400" b="1" dirty="0" smtClean="0">
                <a:solidFill>
                  <a:srgbClr val="002060"/>
                </a:solidFill>
              </a:rPr>
              <a:t>Heavy alcohol </a:t>
            </a:r>
            <a:r>
              <a:rPr lang="en-US" altLang="en-US" sz="2400" dirty="0" smtClean="0">
                <a:solidFill>
                  <a:schemeClr val="tx2"/>
                </a:solidFill>
              </a:rPr>
              <a:t>consumption can increase risk factors including: body-mass index, low HDL (“good”) cholesterol and cigarette smoking</a:t>
            </a:r>
            <a:r>
              <a:rPr lang="en-US" sz="2400" baseline="30000" dirty="0" smtClean="0"/>
              <a:t> 1</a:t>
            </a:r>
            <a:r>
              <a:rPr lang="en-US" altLang="en-US" sz="2400" dirty="0" smtClean="0">
                <a:solidFill>
                  <a:schemeClr val="tx2"/>
                </a:solidFill>
              </a:rPr>
              <a:t>.</a:t>
            </a:r>
          </a:p>
          <a:p>
            <a:pPr lvl="1">
              <a:lnSpc>
                <a:spcPct val="90000"/>
              </a:lnSpc>
            </a:pPr>
            <a:r>
              <a:rPr lang="en-US" altLang="en-US" sz="2400" dirty="0" smtClean="0">
                <a:solidFill>
                  <a:schemeClr val="tx2"/>
                </a:solidFill>
              </a:rPr>
              <a:t>A history of substance use is associated with </a:t>
            </a:r>
            <a:r>
              <a:rPr lang="en-US" altLang="en-US" sz="2400" b="1" dirty="0" smtClean="0">
                <a:solidFill>
                  <a:srgbClr val="002060"/>
                </a:solidFill>
              </a:rPr>
              <a:t>earlier age of onset </a:t>
            </a:r>
            <a:r>
              <a:rPr lang="en-US" altLang="en-US" sz="2400" dirty="0" smtClean="0">
                <a:solidFill>
                  <a:schemeClr val="tx2"/>
                </a:solidFill>
              </a:rPr>
              <a:t>of diabetes</a:t>
            </a:r>
            <a:r>
              <a:rPr lang="en-US" sz="2400" baseline="30000" dirty="0" smtClean="0"/>
              <a:t> 2</a:t>
            </a:r>
            <a:r>
              <a:rPr lang="en-US" altLang="en-US" sz="2400" dirty="0" smtClean="0">
                <a:solidFill>
                  <a:schemeClr val="tx2"/>
                </a:solidFill>
              </a:rPr>
              <a:t>.</a:t>
            </a:r>
          </a:p>
          <a:p>
            <a:pPr lvl="1">
              <a:lnSpc>
                <a:spcPct val="90000"/>
              </a:lnSpc>
            </a:pPr>
            <a:r>
              <a:rPr lang="en-US" altLang="en-US" sz="2400" dirty="0" smtClean="0">
                <a:solidFill>
                  <a:schemeClr val="tx2"/>
                </a:solidFill>
              </a:rPr>
              <a:t>SUD is associated with </a:t>
            </a:r>
            <a:r>
              <a:rPr lang="en-US" altLang="en-US" sz="2400" b="1" dirty="0" smtClean="0">
                <a:solidFill>
                  <a:srgbClr val="002060"/>
                </a:solidFill>
              </a:rPr>
              <a:t>increased mortality </a:t>
            </a:r>
            <a:r>
              <a:rPr lang="en-US" altLang="en-US" sz="2400" dirty="0" smtClean="0">
                <a:solidFill>
                  <a:schemeClr val="tx2"/>
                </a:solidFill>
              </a:rPr>
              <a:t>in diabetics</a:t>
            </a:r>
            <a:r>
              <a:rPr lang="en-US" sz="2400" baseline="30000" dirty="0" smtClean="0"/>
              <a:t> 3</a:t>
            </a:r>
            <a:r>
              <a:rPr lang="en-US" altLang="en-US" sz="2400" dirty="0" smtClean="0">
                <a:solidFill>
                  <a:schemeClr val="tx2"/>
                </a:solidFill>
              </a:rPr>
              <a:t>.</a:t>
            </a:r>
          </a:p>
          <a:p>
            <a:pPr lvl="1" eaLnBrk="1" hangingPunct="1">
              <a:lnSpc>
                <a:spcPct val="90000"/>
              </a:lnSpc>
            </a:pPr>
            <a:endParaRPr lang="en-US" altLang="en-US" sz="200" dirty="0" smtClean="0">
              <a:solidFill>
                <a:schemeClr val="tx2"/>
              </a:solidFill>
            </a:endParaRPr>
          </a:p>
          <a:p>
            <a:pPr eaLnBrk="1" hangingPunct="1">
              <a:lnSpc>
                <a:spcPct val="90000"/>
              </a:lnSpc>
              <a:buFontTx/>
              <a:buNone/>
            </a:pPr>
            <a:r>
              <a:rPr lang="en-US" altLang="en-US" sz="2800" u="sng" dirty="0" smtClean="0">
                <a:solidFill>
                  <a:schemeClr val="tx2"/>
                </a:solidFill>
              </a:rPr>
              <a:t>Significance of Behavioral Health </a:t>
            </a:r>
          </a:p>
          <a:p>
            <a:pPr lvl="1" eaLnBrk="1" hangingPunct="1">
              <a:lnSpc>
                <a:spcPct val="90000"/>
              </a:lnSpc>
            </a:pPr>
            <a:r>
              <a:rPr lang="en-US" altLang="en-US" sz="2400" dirty="0" smtClean="0">
                <a:solidFill>
                  <a:schemeClr val="tx2"/>
                </a:solidFill>
              </a:rPr>
              <a:t>Co-occurring depression is common.  </a:t>
            </a:r>
          </a:p>
          <a:p>
            <a:pPr lvl="1" eaLnBrk="1" hangingPunct="1">
              <a:lnSpc>
                <a:spcPct val="90000"/>
              </a:lnSpc>
            </a:pPr>
            <a:r>
              <a:rPr lang="en-US" altLang="en-US" sz="2400" dirty="0" smtClean="0">
                <a:solidFill>
                  <a:schemeClr val="tx2"/>
                </a:solidFill>
              </a:rPr>
              <a:t>Both diet control and depression respond to behavioral activation strategies.</a:t>
            </a:r>
          </a:p>
          <a:p>
            <a:pPr lvl="1" eaLnBrk="1" hangingPunct="1">
              <a:lnSpc>
                <a:spcPct val="90000"/>
              </a:lnSpc>
            </a:pPr>
            <a:r>
              <a:rPr lang="en-US" altLang="en-US" sz="2400" dirty="0" smtClean="0">
                <a:solidFill>
                  <a:schemeClr val="tx2"/>
                </a:solidFill>
              </a:rPr>
              <a:t>Some psych meds can contribute to increased blood sugar and other risk factors</a:t>
            </a:r>
          </a:p>
        </p:txBody>
      </p:sp>
      <p:sp>
        <p:nvSpPr>
          <p:cNvPr id="55300"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1C007FB-6F29-4911-9C8A-4A7D8F3B9D2F}" type="slidenum">
              <a:rPr lang="en-US" altLang="en-US" smtClean="0"/>
              <a:pPr/>
              <a:t>44</a:t>
            </a:fld>
            <a:endParaRPr lang="en-US" altLang="en-US" smtClean="0"/>
          </a:p>
        </p:txBody>
      </p:sp>
      <p:sp>
        <p:nvSpPr>
          <p:cNvPr id="35842" name="Rectangle 2"/>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sz="3600" dirty="0" smtClean="0">
                <a:latin typeface="Arial Black" pitchFamily="34" charset="0"/>
              </a:rPr>
              <a:t>Type 2 Diabetes</a:t>
            </a:r>
          </a:p>
        </p:txBody>
      </p:sp>
      <p:sp>
        <p:nvSpPr>
          <p:cNvPr id="5" name="Right Triangle 4"/>
          <p:cNvSpPr>
            <a:spLocks/>
          </p:cNvSpPr>
          <p:nvPr/>
        </p:nvSpPr>
        <p:spPr bwMode="auto">
          <a:xfrm>
            <a:off x="84590" y="633849"/>
            <a:ext cx="8991599" cy="51951"/>
          </a:xfrm>
          <a:prstGeom prst="rtTriangle">
            <a:avLst/>
          </a:prstGeom>
          <a:blipFill>
            <a:blip r:embed="rId2"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TextBox 5"/>
          <p:cNvSpPr txBox="1"/>
          <p:nvPr/>
        </p:nvSpPr>
        <p:spPr>
          <a:xfrm>
            <a:off x="228600" y="6248400"/>
            <a:ext cx="8763000" cy="646331"/>
          </a:xfrm>
          <a:prstGeom prst="rect">
            <a:avLst/>
          </a:prstGeom>
          <a:noFill/>
        </p:spPr>
        <p:txBody>
          <a:bodyPr wrap="square" rtlCol="0">
            <a:spAutoFit/>
          </a:bodyPr>
          <a:lstStyle/>
          <a:p>
            <a:r>
              <a:rPr lang="en-US" sz="1200" baseline="30000" dirty="0" smtClean="0"/>
              <a:t>1</a:t>
            </a:r>
            <a:r>
              <a:rPr lang="en-US" sz="1200" dirty="0" smtClean="0"/>
              <a:t> Tsumura, 1999.</a:t>
            </a:r>
          </a:p>
          <a:p>
            <a:r>
              <a:rPr lang="en-US" sz="1200" baseline="30000" dirty="0" smtClean="0"/>
              <a:t>2</a:t>
            </a:r>
            <a:r>
              <a:rPr lang="sv-SE" sz="1200" dirty="0" smtClean="0"/>
              <a:t> Johnson, 2001.</a:t>
            </a:r>
            <a:endParaRPr lang="en-US" sz="1200" dirty="0" smtClean="0"/>
          </a:p>
          <a:p>
            <a:r>
              <a:rPr lang="en-US" sz="1200" baseline="30000" dirty="0" smtClean="0"/>
              <a:t>3 </a:t>
            </a:r>
            <a:r>
              <a:rPr lang="en-US" sz="1200" dirty="0" smtClean="0"/>
              <a:t>Jackson,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wipe(left)">
                                      <p:cBhvr>
                                        <p:cTn id="10" dur="500"/>
                                        <p:tgtEl>
                                          <p:spTgt spid="512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Effect transition="in" filter="wipe(left)">
                                      <p:cBhvr>
                                        <p:cTn id="13" dur="500"/>
                                        <p:tgtEl>
                                          <p:spTgt spid="5120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203">
                                            <p:txEl>
                                              <p:pRg st="3" end="3"/>
                                            </p:txEl>
                                          </p:spTgt>
                                        </p:tgtEl>
                                        <p:attrNameLst>
                                          <p:attrName>style.visibility</p:attrName>
                                        </p:attrNameLst>
                                      </p:cBhvr>
                                      <p:to>
                                        <p:strVal val="visible"/>
                                      </p:to>
                                    </p:set>
                                    <p:animEffect transition="in" filter="wipe(left)">
                                      <p:cBhvr>
                                        <p:cTn id="16" dur="500"/>
                                        <p:tgtEl>
                                          <p:spTgt spid="512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03">
                                            <p:txEl>
                                              <p:pRg st="5" end="5"/>
                                            </p:txEl>
                                          </p:spTgt>
                                        </p:tgtEl>
                                        <p:attrNameLst>
                                          <p:attrName>style.visibility</p:attrName>
                                        </p:attrNameLst>
                                      </p:cBhvr>
                                      <p:to>
                                        <p:strVal val="visible"/>
                                      </p:to>
                                    </p:set>
                                    <p:animEffect transition="in" filter="wipe(left)">
                                      <p:cBhvr>
                                        <p:cTn id="21" dur="500"/>
                                        <p:tgtEl>
                                          <p:spTgt spid="51203">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1203">
                                            <p:txEl>
                                              <p:pRg st="6" end="6"/>
                                            </p:txEl>
                                          </p:spTgt>
                                        </p:tgtEl>
                                        <p:attrNameLst>
                                          <p:attrName>style.visibility</p:attrName>
                                        </p:attrNameLst>
                                      </p:cBhvr>
                                      <p:to>
                                        <p:strVal val="visible"/>
                                      </p:to>
                                    </p:set>
                                    <p:animEffect transition="in" filter="wipe(left)">
                                      <p:cBhvr>
                                        <p:cTn id="24" dur="500"/>
                                        <p:tgtEl>
                                          <p:spTgt spid="51203">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1203">
                                            <p:txEl>
                                              <p:pRg st="7" end="7"/>
                                            </p:txEl>
                                          </p:spTgt>
                                        </p:tgtEl>
                                        <p:attrNameLst>
                                          <p:attrName>style.visibility</p:attrName>
                                        </p:attrNameLst>
                                      </p:cBhvr>
                                      <p:to>
                                        <p:strVal val="visible"/>
                                      </p:to>
                                    </p:set>
                                    <p:animEffect transition="in" filter="wipe(left)">
                                      <p:cBhvr>
                                        <p:cTn id="27" dur="500"/>
                                        <p:tgtEl>
                                          <p:spTgt spid="51203">
                                            <p:txEl>
                                              <p:pRg st="7" end="7"/>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1203">
                                            <p:txEl>
                                              <p:pRg st="8" end="8"/>
                                            </p:txEl>
                                          </p:spTgt>
                                        </p:tgtEl>
                                        <p:attrNameLst>
                                          <p:attrName>style.visibility</p:attrName>
                                        </p:attrNameLst>
                                      </p:cBhvr>
                                      <p:to>
                                        <p:strVal val="visible"/>
                                      </p:to>
                                    </p:set>
                                    <p:animEffect transition="in" filter="wipe(left)">
                                      <p:cBhvr>
                                        <p:cTn id="30"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1524000"/>
            <a:ext cx="8305800" cy="4724400"/>
          </a:xfrm>
        </p:spPr>
        <p:txBody>
          <a:bodyPr>
            <a:normAutofit/>
          </a:bodyPr>
          <a:lstStyle/>
          <a:p>
            <a:pPr>
              <a:lnSpc>
                <a:spcPct val="90000"/>
              </a:lnSpc>
              <a:spcAft>
                <a:spcPts val="1200"/>
              </a:spcAft>
            </a:pPr>
            <a:r>
              <a:rPr lang="en-US" altLang="en-US" dirty="0" smtClean="0">
                <a:solidFill>
                  <a:schemeClr val="tx2"/>
                </a:solidFill>
              </a:rPr>
              <a:t>Social support for abstinence can increase linkage to medical services</a:t>
            </a:r>
            <a:r>
              <a:rPr lang="en-US" sz="2800" baseline="30000" dirty="0" smtClean="0"/>
              <a:t> 2</a:t>
            </a:r>
            <a:r>
              <a:rPr lang="en-US" altLang="en-US" dirty="0" smtClean="0">
                <a:solidFill>
                  <a:schemeClr val="tx2"/>
                </a:solidFill>
              </a:rPr>
              <a:t>.</a:t>
            </a:r>
          </a:p>
          <a:p>
            <a:pPr eaLnBrk="1" hangingPunct="1">
              <a:lnSpc>
                <a:spcPct val="90000"/>
              </a:lnSpc>
            </a:pPr>
            <a:r>
              <a:rPr lang="en-US" altLang="en-US" dirty="0" smtClean="0">
                <a:solidFill>
                  <a:schemeClr val="tx2"/>
                </a:solidFill>
              </a:rPr>
              <a:t>Encourage activities that improve diabetes:</a:t>
            </a:r>
          </a:p>
          <a:p>
            <a:pPr lvl="1" eaLnBrk="1" hangingPunct="1">
              <a:lnSpc>
                <a:spcPct val="90000"/>
              </a:lnSpc>
            </a:pPr>
            <a:r>
              <a:rPr lang="en-US" altLang="en-US" sz="2400" dirty="0" smtClean="0">
                <a:solidFill>
                  <a:schemeClr val="tx2"/>
                </a:solidFill>
              </a:rPr>
              <a:t>Better</a:t>
            </a:r>
            <a:r>
              <a:rPr lang="en-US" altLang="en-US" sz="2400" dirty="0" smtClean="0"/>
              <a:t> </a:t>
            </a:r>
            <a:r>
              <a:rPr lang="en-US" altLang="en-US" sz="2400" b="1" dirty="0" smtClean="0">
                <a:solidFill>
                  <a:srgbClr val="002060"/>
                </a:solidFill>
              </a:rPr>
              <a:t>diet</a:t>
            </a:r>
            <a:r>
              <a:rPr lang="en-US" altLang="en-US" sz="2400" dirty="0" smtClean="0"/>
              <a:t>.</a:t>
            </a:r>
          </a:p>
          <a:p>
            <a:pPr lvl="1" eaLnBrk="1" hangingPunct="1">
              <a:lnSpc>
                <a:spcPct val="90000"/>
              </a:lnSpc>
            </a:pPr>
            <a:r>
              <a:rPr lang="en-US" altLang="en-US" sz="2400" b="1" dirty="0" smtClean="0">
                <a:solidFill>
                  <a:srgbClr val="002060"/>
                </a:solidFill>
              </a:rPr>
              <a:t>Reduce simple carbohydrate </a:t>
            </a:r>
            <a:r>
              <a:rPr lang="en-US" altLang="en-US" sz="2400" dirty="0" smtClean="0">
                <a:solidFill>
                  <a:schemeClr val="tx2"/>
                </a:solidFill>
              </a:rPr>
              <a:t>intake (i.e. potatoes, white bread, corn, soda, candy, sweets). </a:t>
            </a:r>
          </a:p>
          <a:p>
            <a:pPr lvl="1" eaLnBrk="1" hangingPunct="1">
              <a:lnSpc>
                <a:spcPct val="90000"/>
              </a:lnSpc>
            </a:pPr>
            <a:r>
              <a:rPr lang="en-US" altLang="en-US" sz="2400" dirty="0" smtClean="0">
                <a:solidFill>
                  <a:schemeClr val="tx2"/>
                </a:solidFill>
              </a:rPr>
              <a:t>More </a:t>
            </a:r>
            <a:r>
              <a:rPr lang="en-US" altLang="en-US" sz="2400" b="1" dirty="0" smtClean="0">
                <a:solidFill>
                  <a:srgbClr val="002060"/>
                </a:solidFill>
              </a:rPr>
              <a:t>exercise</a:t>
            </a:r>
            <a:r>
              <a:rPr lang="en-US" altLang="en-US" sz="2400" dirty="0" smtClean="0"/>
              <a:t>.</a:t>
            </a:r>
          </a:p>
          <a:p>
            <a:pPr lvl="1" eaLnBrk="1" hangingPunct="1">
              <a:lnSpc>
                <a:spcPct val="90000"/>
              </a:lnSpc>
            </a:pPr>
            <a:r>
              <a:rPr lang="en-US" altLang="en-US" sz="2400" dirty="0" smtClean="0">
                <a:solidFill>
                  <a:schemeClr val="tx2"/>
                </a:solidFill>
              </a:rPr>
              <a:t>Maintain</a:t>
            </a:r>
            <a:r>
              <a:rPr lang="en-US" altLang="en-US" sz="2400" dirty="0" smtClean="0"/>
              <a:t> </a:t>
            </a:r>
            <a:r>
              <a:rPr lang="en-US" altLang="en-US" sz="2400" b="1" dirty="0" smtClean="0">
                <a:solidFill>
                  <a:srgbClr val="002060"/>
                </a:solidFill>
              </a:rPr>
              <a:t>regular appointments </a:t>
            </a:r>
            <a:r>
              <a:rPr lang="en-US" altLang="en-US" sz="2400" dirty="0" smtClean="0">
                <a:solidFill>
                  <a:schemeClr val="tx2"/>
                </a:solidFill>
              </a:rPr>
              <a:t>with doctor overseeing diabetes treatment.</a:t>
            </a:r>
          </a:p>
        </p:txBody>
      </p:sp>
      <p:sp>
        <p:nvSpPr>
          <p:cNvPr id="56324"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9F3E090-5F0D-4DC9-BB61-8AB13E5D6E92}" type="slidenum">
              <a:rPr lang="en-US" altLang="en-US" smtClean="0"/>
              <a:pPr/>
              <a:t>45</a:t>
            </a:fld>
            <a:endParaRPr lang="en-US" altLang="en-US" smtClean="0"/>
          </a:p>
        </p:txBody>
      </p:sp>
      <p:sp>
        <p:nvSpPr>
          <p:cNvPr id="36866" name="Rectangle 2"/>
          <p:cNvSpPr>
            <a:spLocks noGrp="1" noChangeArrowheads="1"/>
          </p:cNvSpPr>
          <p:nvPr>
            <p:ph type="title"/>
          </p:nvPr>
        </p:nvSpPr>
        <p:spPr>
          <a:xfrm>
            <a:off x="457200" y="0"/>
            <a:ext cx="8229600" cy="1143000"/>
          </a:xfrm>
        </p:spPr>
        <p:txBody>
          <a:bodyPr>
            <a:normAutofit/>
          </a:bodyPr>
          <a:lstStyle/>
          <a:p>
            <a:pPr eaLnBrk="1" fontAlgn="auto" hangingPunct="1">
              <a:spcAft>
                <a:spcPts val="0"/>
              </a:spcAft>
              <a:defRPr/>
            </a:pPr>
            <a:r>
              <a:rPr lang="en-US" sz="3600" dirty="0" smtClean="0">
                <a:latin typeface="Arial Black" pitchFamily="34" charset="0"/>
              </a:rPr>
              <a:t>Type 2 Diabetes &amp; Your Clients</a:t>
            </a:r>
          </a:p>
        </p:txBody>
      </p:sp>
      <p:sp>
        <p:nvSpPr>
          <p:cNvPr id="5" name="Right Triangle 4"/>
          <p:cNvSpPr>
            <a:spLocks/>
          </p:cNvSpPr>
          <p:nvPr/>
        </p:nvSpPr>
        <p:spPr bwMode="auto">
          <a:xfrm>
            <a:off x="84590" y="914400"/>
            <a:ext cx="8991599" cy="51951"/>
          </a:xfrm>
          <a:prstGeom prst="rtTriangle">
            <a:avLst/>
          </a:prstGeom>
          <a:blipFill>
            <a:blip r:embed="rId2"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TextBox 5"/>
          <p:cNvSpPr txBox="1"/>
          <p:nvPr/>
        </p:nvSpPr>
        <p:spPr>
          <a:xfrm>
            <a:off x="228600" y="6248400"/>
            <a:ext cx="8763000" cy="461665"/>
          </a:xfrm>
          <a:prstGeom prst="rect">
            <a:avLst/>
          </a:prstGeom>
          <a:noFill/>
        </p:spPr>
        <p:txBody>
          <a:bodyPr wrap="square" rtlCol="0">
            <a:spAutoFit/>
          </a:bodyPr>
          <a:lstStyle/>
          <a:p>
            <a:r>
              <a:rPr lang="en-US" sz="1200" baseline="30000" dirty="0" smtClean="0"/>
              <a:t>1</a:t>
            </a:r>
            <a:r>
              <a:rPr lang="en-US" sz="1200" dirty="0" smtClean="0"/>
              <a:t> </a:t>
            </a:r>
            <a:r>
              <a:rPr lang="en-US" sz="1200" dirty="0" err="1" smtClean="0"/>
              <a:t>Friedmann</a:t>
            </a:r>
            <a:r>
              <a:rPr lang="en-US" sz="1200" dirty="0" smtClean="0"/>
              <a:t>, 1999.</a:t>
            </a:r>
          </a:p>
          <a:p>
            <a:r>
              <a:rPr lang="en-US" sz="1200" baseline="30000" dirty="0" smtClean="0"/>
              <a:t>2</a:t>
            </a:r>
            <a:r>
              <a:rPr lang="sv-SE" sz="1200" dirty="0" smtClean="0"/>
              <a:t> Saitz, 2004.</a:t>
            </a:r>
            <a:endParaRPr lang="en-US" sz="12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a:xfrm>
            <a:off x="685800" y="2362200"/>
            <a:ext cx="7772400" cy="1470025"/>
          </a:xfrm>
        </p:spPr>
        <p:txBody>
          <a:bodyPr/>
          <a:lstStyle/>
          <a:p>
            <a:pPr eaLnBrk="1" fontAlgn="auto" hangingPunct="1">
              <a:spcAft>
                <a:spcPts val="0"/>
              </a:spcAft>
              <a:defRPr/>
            </a:pPr>
            <a:r>
              <a:rPr lang="en-US" smtClean="0"/>
              <a:t>Hypertension</a:t>
            </a:r>
          </a:p>
        </p:txBody>
      </p:sp>
      <p:sp>
        <p:nvSpPr>
          <p:cNvPr id="57347" name="Subtitle 4"/>
          <p:cNvSpPr>
            <a:spLocks noGrp="1"/>
          </p:cNvSpPr>
          <p:nvPr>
            <p:ph type="subTitle" idx="1"/>
          </p:nvPr>
        </p:nvSpPr>
        <p:spPr>
          <a:xfrm>
            <a:off x="0" y="1428750"/>
            <a:ext cx="9144000" cy="1390650"/>
          </a:xfrm>
        </p:spPr>
        <p:txBody>
          <a:bodyPr/>
          <a:lstStyle/>
          <a:p>
            <a:pPr marR="0" algn="ctr" eaLnBrk="1" hangingPunct="1"/>
            <a:r>
              <a:rPr lang="en-US" altLang="en-US" dirty="0" smtClean="0"/>
              <a:t>Common Medical Issues Associated with </a:t>
            </a:r>
            <a:br>
              <a:rPr lang="en-US" altLang="en-US" dirty="0" smtClean="0"/>
            </a:br>
            <a:r>
              <a:rPr lang="en-US" altLang="en-US" dirty="0" smtClean="0"/>
              <a:t>Mental Health and Substance Use Disorders</a:t>
            </a:r>
          </a:p>
        </p:txBody>
      </p:sp>
      <p:sp>
        <p:nvSpPr>
          <p:cNvPr id="57349"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5C5839E-A6F4-4BB8-A79E-0E6E015A9D86}" type="slidenum">
              <a:rPr lang="en-US" altLang="en-US" smtClean="0"/>
              <a:pPr/>
              <a:t>46</a:t>
            </a:fld>
            <a:endParaRPr lang="en-US" altLang="en-US" smtClean="0"/>
          </a:p>
        </p:txBody>
      </p:sp>
      <p:pic>
        <p:nvPicPr>
          <p:cNvPr id="57348" name="Picture 4" descr="C:\Users\tfreese\AppData\Local\Microsoft\Windows\Temporary Internet Files\Content.IE5\K79ULS9L\MP900185161[1].jpg"/>
          <p:cNvPicPr>
            <a:picLocks noChangeAspect="1" noChangeArrowheads="1"/>
          </p:cNvPicPr>
          <p:nvPr/>
        </p:nvPicPr>
        <p:blipFill>
          <a:blip r:embed="rId2" cstate="print"/>
          <a:srcRect/>
          <a:stretch>
            <a:fillRect/>
          </a:stretch>
        </p:blipFill>
        <p:spPr bwMode="auto">
          <a:xfrm>
            <a:off x="457200" y="2971800"/>
            <a:ext cx="5264150" cy="34829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886200" y="1219200"/>
            <a:ext cx="5257800" cy="5410200"/>
          </a:xfrm>
        </p:spPr>
        <p:txBody>
          <a:bodyPr>
            <a:normAutofit/>
          </a:bodyPr>
          <a:lstStyle/>
          <a:p>
            <a:pPr eaLnBrk="1" hangingPunct="1">
              <a:lnSpc>
                <a:spcPct val="80000"/>
              </a:lnSpc>
              <a:spcAft>
                <a:spcPts val="1200"/>
              </a:spcAft>
            </a:pPr>
            <a:r>
              <a:rPr lang="en-US" altLang="en-US" sz="2800" dirty="0" smtClean="0">
                <a:solidFill>
                  <a:schemeClr val="tx2"/>
                </a:solidFill>
              </a:rPr>
              <a:t>Blood pressure (BP) is the force against the walls of one’s arteries while blood is pumping.</a:t>
            </a:r>
          </a:p>
          <a:p>
            <a:pPr eaLnBrk="1" hangingPunct="1">
              <a:lnSpc>
                <a:spcPct val="80000"/>
              </a:lnSpc>
              <a:spcAft>
                <a:spcPts val="1200"/>
              </a:spcAft>
            </a:pPr>
            <a:r>
              <a:rPr lang="en-US" altLang="en-US" sz="2800" b="1" dirty="0" smtClean="0">
                <a:solidFill>
                  <a:schemeClr val="tx2"/>
                </a:solidFill>
              </a:rPr>
              <a:t>Hypertension</a:t>
            </a:r>
            <a:r>
              <a:rPr lang="en-US" altLang="en-US" sz="2800" dirty="0" smtClean="0">
                <a:solidFill>
                  <a:schemeClr val="tx2"/>
                </a:solidFill>
              </a:rPr>
              <a:t> is when BP is too high.</a:t>
            </a:r>
          </a:p>
          <a:p>
            <a:pPr eaLnBrk="1" hangingPunct="1">
              <a:lnSpc>
                <a:spcPct val="80000"/>
              </a:lnSpc>
            </a:pPr>
            <a:r>
              <a:rPr lang="en-US" altLang="en-US" sz="2800" dirty="0" smtClean="0">
                <a:solidFill>
                  <a:schemeClr val="tx2"/>
                </a:solidFill>
              </a:rPr>
              <a:t>Example BP: 120/80 mmHg (“120 over 80”)</a:t>
            </a:r>
          </a:p>
          <a:p>
            <a:pPr lvl="1" eaLnBrk="1" hangingPunct="1">
              <a:lnSpc>
                <a:spcPct val="80000"/>
              </a:lnSpc>
            </a:pPr>
            <a:r>
              <a:rPr lang="en-US" altLang="en-US" sz="2400" dirty="0" smtClean="0">
                <a:solidFill>
                  <a:schemeClr val="tx2"/>
                </a:solidFill>
              </a:rPr>
              <a:t>Systolic (top number): pressure while heart contracts.</a:t>
            </a:r>
          </a:p>
          <a:p>
            <a:pPr lvl="2" eaLnBrk="1" hangingPunct="1">
              <a:lnSpc>
                <a:spcPct val="80000"/>
              </a:lnSpc>
            </a:pPr>
            <a:r>
              <a:rPr lang="en-US" altLang="en-US" sz="2000" dirty="0" smtClean="0">
                <a:solidFill>
                  <a:schemeClr val="tx2"/>
                </a:solidFill>
              </a:rPr>
              <a:t>Normal is </a:t>
            </a:r>
            <a:r>
              <a:rPr lang="en-US" altLang="en-US" sz="2000" dirty="0" smtClean="0">
                <a:solidFill>
                  <a:schemeClr val="tx2"/>
                </a:solidFill>
                <a:cs typeface="Arial" charset="0"/>
              </a:rPr>
              <a:t>&lt;</a:t>
            </a:r>
            <a:r>
              <a:rPr lang="en-US" altLang="en-US" sz="2000" dirty="0" smtClean="0">
                <a:solidFill>
                  <a:schemeClr val="tx2"/>
                </a:solidFill>
              </a:rPr>
              <a:t>120. High is </a:t>
            </a:r>
            <a:r>
              <a:rPr lang="en-US" altLang="en-US" sz="2000" dirty="0" smtClean="0">
                <a:solidFill>
                  <a:schemeClr val="tx2"/>
                </a:solidFill>
                <a:cs typeface="Arial" charset="0"/>
              </a:rPr>
              <a:t>&gt;</a:t>
            </a:r>
            <a:r>
              <a:rPr lang="en-US" altLang="en-US" sz="2000" dirty="0" smtClean="0">
                <a:solidFill>
                  <a:schemeClr val="tx2"/>
                </a:solidFill>
              </a:rPr>
              <a:t>180.</a:t>
            </a:r>
          </a:p>
          <a:p>
            <a:pPr lvl="1" eaLnBrk="1" hangingPunct="1">
              <a:lnSpc>
                <a:spcPct val="80000"/>
              </a:lnSpc>
            </a:pPr>
            <a:r>
              <a:rPr lang="en-US" altLang="en-US" sz="2400" dirty="0" smtClean="0">
                <a:solidFill>
                  <a:schemeClr val="tx2"/>
                </a:solidFill>
              </a:rPr>
              <a:t>Diastolic (bottom number) pressure while heart relaxes &amp; enlarges.</a:t>
            </a:r>
          </a:p>
          <a:p>
            <a:pPr lvl="2" eaLnBrk="1" hangingPunct="1">
              <a:lnSpc>
                <a:spcPct val="80000"/>
              </a:lnSpc>
            </a:pPr>
            <a:r>
              <a:rPr lang="en-US" altLang="en-US" sz="2000" dirty="0" smtClean="0">
                <a:solidFill>
                  <a:schemeClr val="tx2"/>
                </a:solidFill>
              </a:rPr>
              <a:t> Normal is &lt;80. High is &gt;80.</a:t>
            </a:r>
          </a:p>
        </p:txBody>
      </p:sp>
      <p:sp>
        <p:nvSpPr>
          <p:cNvPr id="39938" name="Rectangle 2"/>
          <p:cNvSpPr>
            <a:spLocks noGrp="1" noChangeArrowheads="1"/>
          </p:cNvSpPr>
          <p:nvPr>
            <p:ph type="title"/>
          </p:nvPr>
        </p:nvSpPr>
        <p:spPr>
          <a:xfrm>
            <a:off x="152400" y="76200"/>
            <a:ext cx="8915400" cy="1143000"/>
          </a:xfrm>
        </p:spPr>
        <p:txBody>
          <a:bodyPr>
            <a:normAutofit/>
          </a:bodyPr>
          <a:lstStyle/>
          <a:p>
            <a:pPr eaLnBrk="1" fontAlgn="auto" hangingPunct="1">
              <a:spcAft>
                <a:spcPts val="0"/>
              </a:spcAft>
              <a:defRPr/>
            </a:pPr>
            <a:r>
              <a:rPr lang="en-US" sz="3600" dirty="0" smtClean="0">
                <a:latin typeface="Arial Black" pitchFamily="34" charset="0"/>
              </a:rPr>
              <a:t>Hypertension: Clinical Description</a:t>
            </a:r>
          </a:p>
        </p:txBody>
      </p:sp>
      <p:pic>
        <p:nvPicPr>
          <p:cNvPr id="59396" name="Picture 4" descr="Blood pressure"/>
          <p:cNvPicPr>
            <a:picLocks noChangeAspect="1" noChangeArrowheads="1"/>
          </p:cNvPicPr>
          <p:nvPr/>
        </p:nvPicPr>
        <p:blipFill>
          <a:blip r:embed="rId2" cstate="print"/>
          <a:srcRect/>
          <a:stretch>
            <a:fillRect/>
          </a:stretch>
        </p:blipFill>
        <p:spPr bwMode="auto">
          <a:xfrm>
            <a:off x="0" y="1219200"/>
            <a:ext cx="3962400" cy="3170238"/>
          </a:xfrm>
          <a:prstGeom prst="rect">
            <a:avLst/>
          </a:prstGeom>
          <a:noFill/>
          <a:ln w="9525">
            <a:noFill/>
            <a:miter lim="800000"/>
            <a:headEnd/>
            <a:tailEnd/>
          </a:ln>
        </p:spPr>
      </p:pic>
      <p:sp>
        <p:nvSpPr>
          <p:cNvPr id="6" name="Right Triangle 5"/>
          <p:cNvSpPr>
            <a:spLocks/>
          </p:cNvSpPr>
          <p:nvPr/>
        </p:nvSpPr>
        <p:spPr bwMode="auto">
          <a:xfrm>
            <a:off x="84590" y="990600"/>
            <a:ext cx="8991599" cy="51951"/>
          </a:xfrm>
          <a:prstGeom prst="rtTriangle">
            <a:avLst/>
          </a:prstGeom>
          <a:blipFill>
            <a:blip r:embed="rId3"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0" y="1371600"/>
            <a:ext cx="5562600" cy="5486400"/>
          </a:xfrm>
        </p:spPr>
        <p:txBody>
          <a:bodyPr/>
          <a:lstStyle/>
          <a:p>
            <a:pPr eaLnBrk="1" hangingPunct="1"/>
            <a:r>
              <a:rPr lang="en-US" altLang="en-US" sz="3400" dirty="0" smtClean="0">
                <a:solidFill>
                  <a:schemeClr val="tx2"/>
                </a:solidFill>
              </a:rPr>
              <a:t>Increased risk of:</a:t>
            </a:r>
          </a:p>
          <a:p>
            <a:pPr lvl="1" eaLnBrk="1" hangingPunct="1"/>
            <a:r>
              <a:rPr lang="en-US" altLang="en-US" sz="3000" dirty="0" smtClean="0">
                <a:solidFill>
                  <a:schemeClr val="tx2"/>
                </a:solidFill>
              </a:rPr>
              <a:t>Stroke</a:t>
            </a:r>
          </a:p>
          <a:p>
            <a:pPr lvl="1" eaLnBrk="1" hangingPunct="1"/>
            <a:r>
              <a:rPr lang="en-US" altLang="en-US" sz="3000" dirty="0" smtClean="0">
                <a:solidFill>
                  <a:schemeClr val="tx2"/>
                </a:solidFill>
              </a:rPr>
              <a:t>Blood vessel damage (arteriosclerosis)</a:t>
            </a:r>
          </a:p>
          <a:p>
            <a:pPr lvl="1" eaLnBrk="1" hangingPunct="1"/>
            <a:r>
              <a:rPr lang="en-US" altLang="en-US" sz="3000" dirty="0" smtClean="0">
                <a:solidFill>
                  <a:schemeClr val="tx2"/>
                </a:solidFill>
              </a:rPr>
              <a:t>Heart attack</a:t>
            </a:r>
          </a:p>
          <a:p>
            <a:pPr lvl="1" eaLnBrk="1" hangingPunct="1"/>
            <a:r>
              <a:rPr lang="en-US" altLang="en-US" sz="3000" dirty="0" smtClean="0">
                <a:solidFill>
                  <a:schemeClr val="tx2"/>
                </a:solidFill>
              </a:rPr>
              <a:t>Tearing of heart’s inner wall (aortic dissection)</a:t>
            </a:r>
          </a:p>
          <a:p>
            <a:pPr lvl="1" eaLnBrk="1" hangingPunct="1"/>
            <a:r>
              <a:rPr lang="en-US" altLang="en-US" sz="3000" dirty="0" smtClean="0">
                <a:solidFill>
                  <a:schemeClr val="tx2"/>
                </a:solidFill>
              </a:rPr>
              <a:t>Vision loss</a:t>
            </a:r>
          </a:p>
          <a:p>
            <a:pPr lvl="1" eaLnBrk="1" hangingPunct="1"/>
            <a:r>
              <a:rPr lang="en-US" altLang="en-US" sz="3000" dirty="0" smtClean="0">
                <a:solidFill>
                  <a:schemeClr val="tx2"/>
                </a:solidFill>
              </a:rPr>
              <a:t>Brain damage</a:t>
            </a:r>
          </a:p>
        </p:txBody>
      </p:sp>
      <p:sp>
        <p:nvSpPr>
          <p:cNvPr id="60422"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570E962-0324-49EA-AD40-3044AE320D11}" type="slidenum">
              <a:rPr lang="en-US" altLang="en-US" smtClean="0"/>
              <a:pPr/>
              <a:t>48</a:t>
            </a:fld>
            <a:endParaRPr lang="en-US" altLang="en-US" smtClean="0"/>
          </a:p>
        </p:txBody>
      </p:sp>
      <p:sp>
        <p:nvSpPr>
          <p:cNvPr id="40962" name="Rectangle 2"/>
          <p:cNvSpPr>
            <a:spLocks noGrp="1" noChangeArrowheads="1"/>
          </p:cNvSpPr>
          <p:nvPr>
            <p:ph type="title"/>
          </p:nvPr>
        </p:nvSpPr>
        <p:spPr>
          <a:xfrm>
            <a:off x="0" y="76200"/>
            <a:ext cx="9144000" cy="1143000"/>
          </a:xfrm>
        </p:spPr>
        <p:txBody>
          <a:bodyPr/>
          <a:lstStyle/>
          <a:p>
            <a:pPr eaLnBrk="1" fontAlgn="auto" hangingPunct="1">
              <a:spcAft>
                <a:spcPts val="0"/>
              </a:spcAft>
              <a:defRPr/>
            </a:pPr>
            <a:r>
              <a:rPr lang="en-US" sz="3400" dirty="0" smtClean="0">
                <a:latin typeface="Arial Black" pitchFamily="34" charset="0"/>
              </a:rPr>
              <a:t>Consequences of </a:t>
            </a:r>
            <a:br>
              <a:rPr lang="en-US" sz="3400" dirty="0" smtClean="0">
                <a:latin typeface="Arial Black" pitchFamily="34" charset="0"/>
              </a:rPr>
            </a:br>
            <a:r>
              <a:rPr lang="en-US" sz="3400" dirty="0" smtClean="0">
                <a:latin typeface="Arial Black" pitchFamily="34" charset="0"/>
              </a:rPr>
              <a:t>Hypertension (HTN)</a:t>
            </a:r>
          </a:p>
        </p:txBody>
      </p:sp>
      <p:pic>
        <p:nvPicPr>
          <p:cNvPr id="60420" name="Picture 5" descr="18166"/>
          <p:cNvPicPr>
            <a:picLocks noChangeAspect="1" noChangeArrowheads="1"/>
          </p:cNvPicPr>
          <p:nvPr/>
        </p:nvPicPr>
        <p:blipFill>
          <a:blip r:embed="rId2" cstate="print"/>
          <a:srcRect/>
          <a:stretch>
            <a:fillRect/>
          </a:stretch>
        </p:blipFill>
        <p:spPr bwMode="auto">
          <a:xfrm>
            <a:off x="5181600" y="1905000"/>
            <a:ext cx="3810000" cy="3048000"/>
          </a:xfrm>
          <a:prstGeom prst="rect">
            <a:avLst/>
          </a:prstGeom>
          <a:noFill/>
          <a:ln w="9525">
            <a:noFill/>
            <a:miter lim="800000"/>
            <a:headEnd/>
            <a:tailEnd/>
          </a:ln>
        </p:spPr>
      </p:pic>
      <p:sp>
        <p:nvSpPr>
          <p:cNvPr id="5" name="Rectangle 4"/>
          <p:cNvSpPr/>
          <p:nvPr/>
        </p:nvSpPr>
        <p:spPr>
          <a:xfrm>
            <a:off x="6550025" y="6183313"/>
            <a:ext cx="2365375" cy="369887"/>
          </a:xfrm>
          <a:prstGeom prst="rect">
            <a:avLst/>
          </a:prstGeom>
        </p:spPr>
        <p:txBody>
          <a:bodyPr wrap="none">
            <a:spAutoFit/>
          </a:bodyPr>
          <a:lstStyle/>
          <a:p>
            <a:pPr lvl="2">
              <a:defRPr/>
            </a:pPr>
            <a:r>
              <a:rPr lang="en-US" dirty="0">
                <a:solidFill>
                  <a:schemeClr val="tx2"/>
                </a:solidFill>
                <a:latin typeface="Arial" pitchFamily="34" charset="0"/>
                <a:cs typeface="+mn-cs"/>
              </a:rPr>
              <a:t>(NIH, 2010)</a:t>
            </a:r>
          </a:p>
        </p:txBody>
      </p:sp>
      <p:sp>
        <p:nvSpPr>
          <p:cNvPr id="7" name="Right Triangle 6"/>
          <p:cNvSpPr>
            <a:spLocks/>
          </p:cNvSpPr>
          <p:nvPr/>
        </p:nvSpPr>
        <p:spPr bwMode="auto">
          <a:xfrm>
            <a:off x="84590" y="1219200"/>
            <a:ext cx="8991599" cy="51951"/>
          </a:xfrm>
          <a:prstGeom prst="rtTriangle">
            <a:avLst/>
          </a:prstGeom>
          <a:blipFill>
            <a:blip r:embed="rId3"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1600200"/>
            <a:ext cx="8229600" cy="4648200"/>
          </a:xfrm>
        </p:spPr>
        <p:txBody>
          <a:bodyPr>
            <a:normAutofit/>
          </a:bodyPr>
          <a:lstStyle/>
          <a:p>
            <a:pPr>
              <a:lnSpc>
                <a:spcPct val="80000"/>
              </a:lnSpc>
              <a:spcAft>
                <a:spcPts val="1200"/>
              </a:spcAft>
              <a:defRPr/>
            </a:pPr>
            <a:r>
              <a:rPr lang="en-US" sz="2800" dirty="0" smtClean="0">
                <a:solidFill>
                  <a:schemeClr val="tx2"/>
                </a:solidFill>
              </a:rPr>
              <a:t>Three or more drinks per day increases BP &amp; risk of hypertension in both women and men</a:t>
            </a:r>
            <a:r>
              <a:rPr lang="en-US" sz="2800" baseline="30000" dirty="0" smtClean="0"/>
              <a:t>1</a:t>
            </a:r>
            <a:r>
              <a:rPr lang="en-US" sz="1600" dirty="0" smtClean="0">
                <a:solidFill>
                  <a:schemeClr val="tx2"/>
                </a:solidFill>
              </a:rPr>
              <a:t>.</a:t>
            </a:r>
          </a:p>
          <a:p>
            <a:pPr>
              <a:lnSpc>
                <a:spcPct val="80000"/>
              </a:lnSpc>
              <a:spcAft>
                <a:spcPts val="1200"/>
              </a:spcAft>
              <a:defRPr/>
            </a:pPr>
            <a:r>
              <a:rPr lang="en-US" sz="2800" dirty="0" smtClean="0">
                <a:solidFill>
                  <a:schemeClr val="tx2"/>
                </a:solidFill>
              </a:rPr>
              <a:t>Decreasing alcohol consumption associated with dose-dependent reduction in BP</a:t>
            </a:r>
            <a:r>
              <a:rPr lang="en-US" sz="2800" baseline="30000" dirty="0" smtClean="0"/>
              <a:t> 2</a:t>
            </a:r>
            <a:r>
              <a:rPr lang="en-US" sz="2800" dirty="0" smtClean="0">
                <a:solidFill>
                  <a:schemeClr val="tx2"/>
                </a:solidFill>
              </a:rPr>
              <a:t>.</a:t>
            </a:r>
          </a:p>
          <a:p>
            <a:pPr>
              <a:lnSpc>
                <a:spcPct val="80000"/>
              </a:lnSpc>
              <a:spcAft>
                <a:spcPts val="1200"/>
              </a:spcAft>
              <a:defRPr/>
            </a:pPr>
            <a:r>
              <a:rPr lang="en-US" sz="2800" dirty="0" smtClean="0">
                <a:solidFill>
                  <a:schemeClr val="tx2"/>
                </a:solidFill>
              </a:rPr>
              <a:t>Stimulants like cocaine or amphetamines can cause HTN and other acute and chronic cardiovascular diseases</a:t>
            </a:r>
            <a:r>
              <a:rPr lang="en-US" sz="2800" baseline="30000" dirty="0" smtClean="0"/>
              <a:t> 3</a:t>
            </a:r>
            <a:r>
              <a:rPr lang="en-US" sz="2800" dirty="0" smtClean="0">
                <a:solidFill>
                  <a:schemeClr val="tx2"/>
                </a:solidFill>
              </a:rPr>
              <a:t>.</a:t>
            </a:r>
          </a:p>
          <a:p>
            <a:pPr>
              <a:lnSpc>
                <a:spcPct val="80000"/>
              </a:lnSpc>
              <a:defRPr/>
            </a:pPr>
            <a:r>
              <a:rPr lang="en-US" sz="2800" dirty="0" smtClean="0">
                <a:solidFill>
                  <a:schemeClr val="tx2"/>
                </a:solidFill>
              </a:rPr>
              <a:t>HTN risk associated with quantity of cigarettes smoked daily and the duration of smoking</a:t>
            </a:r>
            <a:r>
              <a:rPr lang="en-US" sz="2800" baseline="30000" dirty="0" smtClean="0"/>
              <a:t> 4</a:t>
            </a:r>
            <a:r>
              <a:rPr lang="en-US" sz="2800" dirty="0" smtClean="0">
                <a:solidFill>
                  <a:schemeClr val="tx2"/>
                </a:solidFill>
              </a:rPr>
              <a:t>.</a:t>
            </a:r>
          </a:p>
          <a:p>
            <a:pPr lvl="1">
              <a:lnSpc>
                <a:spcPct val="80000"/>
              </a:lnSpc>
              <a:defRPr/>
            </a:pPr>
            <a:r>
              <a:rPr lang="en-US" sz="2400" dirty="0" smtClean="0">
                <a:solidFill>
                  <a:schemeClr val="tx2"/>
                </a:solidFill>
              </a:rPr>
              <a:t>Former smokers have higher rates of hypertension than those who never smoked</a:t>
            </a:r>
            <a:r>
              <a:rPr lang="en-US" sz="2400" baseline="30000" dirty="0" smtClean="0"/>
              <a:t> 4</a:t>
            </a:r>
            <a:r>
              <a:rPr lang="en-US" sz="2400" dirty="0" smtClean="0">
                <a:solidFill>
                  <a:schemeClr val="tx2"/>
                </a:solidFill>
              </a:rPr>
              <a:t>.</a:t>
            </a:r>
          </a:p>
        </p:txBody>
      </p:sp>
      <p:sp>
        <p:nvSpPr>
          <p:cNvPr id="61444"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A9A8C72-78FC-42DD-8F17-4D8596FFADB3}" type="slidenum">
              <a:rPr lang="en-US" altLang="en-US" smtClean="0"/>
              <a:pPr/>
              <a:t>49</a:t>
            </a:fld>
            <a:endParaRPr lang="en-US" altLang="en-US" smtClean="0"/>
          </a:p>
        </p:txBody>
      </p:sp>
      <p:sp>
        <p:nvSpPr>
          <p:cNvPr id="41986" name="Rectangle 2"/>
          <p:cNvSpPr>
            <a:spLocks noGrp="1" noChangeArrowheads="1"/>
          </p:cNvSpPr>
          <p:nvPr>
            <p:ph type="title"/>
          </p:nvPr>
        </p:nvSpPr>
        <p:spPr/>
        <p:txBody>
          <a:bodyPr/>
          <a:lstStyle/>
          <a:p>
            <a:pPr eaLnBrk="1" fontAlgn="auto" hangingPunct="1">
              <a:spcAft>
                <a:spcPts val="0"/>
              </a:spcAft>
              <a:defRPr/>
            </a:pPr>
            <a:r>
              <a:rPr lang="en-US" sz="3600" dirty="0" smtClean="0">
                <a:latin typeface="Arial Black" pitchFamily="34" charset="0"/>
              </a:rPr>
              <a:t>Blood Pressure Link to SUD</a:t>
            </a:r>
          </a:p>
        </p:txBody>
      </p:sp>
      <p:sp>
        <p:nvSpPr>
          <p:cNvPr id="5" name="Right Triangle 4"/>
          <p:cNvSpPr>
            <a:spLocks/>
          </p:cNvSpPr>
          <p:nvPr/>
        </p:nvSpPr>
        <p:spPr bwMode="auto">
          <a:xfrm>
            <a:off x="84590" y="1219200"/>
            <a:ext cx="8991599" cy="51951"/>
          </a:xfrm>
          <a:prstGeom prst="rtTriangle">
            <a:avLst/>
          </a:prstGeom>
          <a:blipFill>
            <a:blip r:embed="rId3"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TextBox 5"/>
          <p:cNvSpPr txBox="1"/>
          <p:nvPr/>
        </p:nvSpPr>
        <p:spPr>
          <a:xfrm>
            <a:off x="228600" y="6248400"/>
            <a:ext cx="8763000" cy="1015663"/>
          </a:xfrm>
          <a:prstGeom prst="rect">
            <a:avLst/>
          </a:prstGeom>
          <a:noFill/>
        </p:spPr>
        <p:txBody>
          <a:bodyPr wrap="square" rtlCol="0">
            <a:spAutoFit/>
          </a:bodyPr>
          <a:lstStyle/>
          <a:p>
            <a:r>
              <a:rPr lang="en-US" sz="1200" baseline="30000" dirty="0" smtClean="0"/>
              <a:t>1</a:t>
            </a:r>
            <a:r>
              <a:rPr lang="en-US" sz="1200" dirty="0" smtClean="0"/>
              <a:t> </a:t>
            </a:r>
            <a:r>
              <a:rPr lang="en-US" sz="1200" dirty="0" err="1" smtClean="0"/>
              <a:t>Sesso</a:t>
            </a:r>
            <a:r>
              <a:rPr lang="en-US" sz="1200" dirty="0" smtClean="0"/>
              <a:t>, 2008.</a:t>
            </a:r>
          </a:p>
          <a:p>
            <a:r>
              <a:rPr lang="en-US" sz="1200" baseline="30000" dirty="0" smtClean="0"/>
              <a:t>2</a:t>
            </a:r>
            <a:r>
              <a:rPr lang="sv-SE" sz="1200" dirty="0" smtClean="0"/>
              <a:t> Xin, 2001.</a:t>
            </a:r>
          </a:p>
          <a:p>
            <a:r>
              <a:rPr lang="en-US" sz="1200" baseline="30000" dirty="0" smtClean="0"/>
              <a:t>3</a:t>
            </a:r>
            <a:r>
              <a:rPr lang="sv-SE" sz="1200" dirty="0" smtClean="0"/>
              <a:t> McMahon, 2010.</a:t>
            </a:r>
          </a:p>
          <a:p>
            <a:r>
              <a:rPr lang="en-US" sz="1200" baseline="30000" dirty="0" smtClean="0"/>
              <a:t>4</a:t>
            </a:r>
            <a:r>
              <a:rPr lang="sv-SE" sz="1200" dirty="0" smtClean="0"/>
              <a:t> Orth, 2004.</a:t>
            </a:r>
            <a:endParaRPr lang="en-US" sz="1200" dirty="0" smtClean="0"/>
          </a:p>
          <a:p>
            <a:endParaRPr lang="en-US" sz="12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subTnLst>
                                    <p:animClr clrSpc="rgb" dir="cw">
                                      <p:cBhvr override="childStyle">
                                        <p:cTn dur="1" fill="hold" display="0" masterRel="nextClick" afterEffect="1"/>
                                        <p:tgtEl>
                                          <p:spTgt spid="3686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subTnLst>
                                    <p:animClr clrSpc="rgb" dir="cw">
                                      <p:cBhvr override="childStyle">
                                        <p:cTn dur="1" fill="hold" display="0" masterRel="nextClick" afterEffect="1"/>
                                        <p:tgtEl>
                                          <p:spTgt spid="36867">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subTnLst>
                                    <p:animClr clrSpc="rgb" dir="cw">
                                      <p:cBhvr override="childStyle">
                                        <p:cTn dur="1" fill="hold" display="0" masterRel="nextClick" afterEffect="1"/>
                                        <p:tgtEl>
                                          <p:spTgt spid="36867">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Effect transition="in" filter="wipe(left)">
                                      <p:cBhvr>
                                        <p:cTn id="25"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0" y="1143000"/>
          <a:ext cx="9144000" cy="5715000"/>
        </p:xfrm>
        <a:graphic>
          <a:graphicData uri="http://schemas.openxmlformats.org/drawingml/2006/table">
            <a:tbl>
              <a:tblPr firstRow="1" bandRow="1">
                <a:tableStyleId>{3B4B98B0-60AC-42C2-AFA5-B58CD77FA1E5}</a:tableStyleId>
              </a:tblPr>
              <a:tblGrid>
                <a:gridCol w="5334000"/>
                <a:gridCol w="3810000"/>
              </a:tblGrid>
              <a:tr h="1925804">
                <a:tc>
                  <a:txBody>
                    <a:bodyPr/>
                    <a:lstStyle/>
                    <a:p>
                      <a:pPr>
                        <a:buFont typeface="Wingdings" pitchFamily="2" charset="2"/>
                        <a:buChar char="Ø"/>
                      </a:pPr>
                      <a:r>
                        <a:rPr lang="en-US" sz="2400" b="0" dirty="0" smtClean="0"/>
                        <a:t> 34 million American adults had both a mental and physical health disorder in past 12-months</a:t>
                      </a:r>
                      <a:r>
                        <a:rPr lang="en-US" sz="2800" b="0" baseline="30000" dirty="0" smtClean="0"/>
                        <a:t>1</a:t>
                      </a:r>
                      <a:r>
                        <a:rPr lang="en-US" sz="2400" b="0" dirty="0" smtClean="0"/>
                        <a:t>.</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598">
                <a:tc>
                  <a:txBody>
                    <a:bodyPr/>
                    <a:lstStyle/>
                    <a:p>
                      <a:pPr>
                        <a:buFont typeface="Wingdings" pitchFamily="2" charset="2"/>
                        <a:buChar char="Ø"/>
                      </a:pPr>
                      <a:r>
                        <a:rPr lang="en-US" sz="2400" dirty="0" smtClean="0"/>
                        <a:t> In 2013, over 8 million people had both a mental health and SUD</a:t>
                      </a:r>
                      <a:r>
                        <a:rPr lang="en-US" sz="2400" baseline="30000" dirty="0" smtClean="0"/>
                        <a:t>2  </a:t>
                      </a:r>
                      <a:r>
                        <a:rPr lang="en-US" sz="1600" dirty="0" smtClean="0"/>
                        <a:t>(ages 12+)</a:t>
                      </a:r>
                      <a:r>
                        <a:rPr lang="en-US" sz="240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598">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400" dirty="0" smtClean="0"/>
                        <a:t> In 2013, about 2.3 million people had serious mental illness and SUD</a:t>
                      </a:r>
                      <a:r>
                        <a:rPr lang="en-US" sz="2400" baseline="30000" dirty="0" smtClean="0"/>
                        <a:t>2</a:t>
                      </a:r>
                      <a:r>
                        <a:rPr lang="en-US" sz="2400" dirty="0" smtClean="0"/>
                        <a:t>    </a:t>
                      </a:r>
                      <a:br>
                        <a:rPr lang="en-US" sz="2400" dirty="0" smtClean="0"/>
                      </a:br>
                      <a:r>
                        <a:rPr lang="en-US" sz="2400" dirty="0" smtClean="0"/>
                        <a:t>               </a:t>
                      </a:r>
                      <a:r>
                        <a:rPr lang="en-US" sz="1600" dirty="0" smtClean="0"/>
                        <a:t>(ages 18+)</a:t>
                      </a:r>
                      <a:r>
                        <a:rPr lang="en-US" sz="2400" dirty="0" smtClean="0"/>
                        <a:t>.</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pPr>
              <a:defRPr/>
            </a:pPr>
            <a:fld id="{7788171F-0371-4203-B571-0DF8D4C95654}" type="slidenum">
              <a:rPr lang="en-GB" smtClean="0">
                <a:solidFill>
                  <a:srgbClr val="FFFFFF"/>
                </a:solidFill>
              </a:rPr>
              <a:pPr>
                <a:defRPr/>
              </a:pPr>
              <a:t>5</a:t>
            </a:fld>
            <a:endParaRPr lang="en-GB">
              <a:solidFill>
                <a:srgbClr val="FFFFFF"/>
              </a:solidFill>
            </a:endParaRPr>
          </a:p>
        </p:txBody>
      </p:sp>
      <p:sp>
        <p:nvSpPr>
          <p:cNvPr id="4" name="Title 3"/>
          <p:cNvSpPr>
            <a:spLocks noGrp="1"/>
          </p:cNvSpPr>
          <p:nvPr>
            <p:ph type="title"/>
          </p:nvPr>
        </p:nvSpPr>
        <p:spPr>
          <a:xfrm>
            <a:off x="0" y="-228600"/>
            <a:ext cx="9144000" cy="1143000"/>
          </a:xfrm>
        </p:spPr>
        <p:txBody>
          <a:bodyPr>
            <a:normAutofit fontScale="90000"/>
          </a:bodyPr>
          <a:lstStyle/>
          <a:p>
            <a:pPr algn="ctr"/>
            <a:r>
              <a:rPr lang="en-US" dirty="0" smtClean="0"/>
              <a:t>Co-Occurring Disorders Are Common</a:t>
            </a:r>
            <a:endParaRPr lang="en-US" dirty="0"/>
          </a:p>
        </p:txBody>
      </p:sp>
      <p:sp>
        <p:nvSpPr>
          <p:cNvPr id="5" name="Text Box 4"/>
          <p:cNvSpPr txBox="1">
            <a:spLocks noChangeArrowheads="1"/>
          </p:cNvSpPr>
          <p:nvPr/>
        </p:nvSpPr>
        <p:spPr bwMode="gray">
          <a:xfrm>
            <a:off x="0" y="6550223"/>
            <a:ext cx="9144000" cy="307777"/>
          </a:xfrm>
          <a:prstGeom prst="rect">
            <a:avLst/>
          </a:prstGeom>
          <a:noFill/>
          <a:ln w="9525" algn="ctr">
            <a:noFill/>
            <a:miter lim="800000"/>
            <a:headEnd/>
            <a:tailEnd/>
          </a:ln>
        </p:spPr>
        <p:txBody>
          <a:bodyPr wrap="square" lIns="0" tIns="0" rIns="0" bIns="0">
            <a:spAutoFit/>
          </a:bodyPr>
          <a:lstStyle/>
          <a:p>
            <a:pPr marL="228600" indent="-228600" eaLnBrk="0" fontAlgn="auto" hangingPunct="0">
              <a:spcBef>
                <a:spcPts val="0"/>
              </a:spcBef>
              <a:spcAft>
                <a:spcPts val="0"/>
              </a:spcAft>
              <a:buAutoNum type="arabicPlain"/>
              <a:defRPr/>
            </a:pPr>
            <a:r>
              <a:rPr lang="en-US" sz="1000" dirty="0" err="1" smtClean="0"/>
              <a:t>Druss</a:t>
            </a:r>
            <a:r>
              <a:rPr lang="en-US" sz="1000" dirty="0" smtClean="0"/>
              <a:t>, B.G., and Walker, E.R. (2011). </a:t>
            </a:r>
          </a:p>
          <a:p>
            <a:pPr marL="228600" indent="-228600" eaLnBrk="0" fontAlgn="auto" hangingPunct="0">
              <a:spcBef>
                <a:spcPts val="0"/>
              </a:spcBef>
              <a:spcAft>
                <a:spcPts val="0"/>
              </a:spcAft>
              <a:buAutoNum type="arabicPlain"/>
              <a:defRPr/>
            </a:pPr>
            <a:r>
              <a:rPr lang="en-US" sz="1000" dirty="0" smtClean="0"/>
              <a:t>SAMHSA (2014)</a:t>
            </a:r>
          </a:p>
        </p:txBody>
      </p:sp>
      <p:graphicFrame>
        <p:nvGraphicFramePr>
          <p:cNvPr id="6" name="Diagram 5"/>
          <p:cNvGraphicFramePr/>
          <p:nvPr>
            <p:extLst>
              <p:ext uri="{D42A27DB-BD31-4B8C-83A1-F6EECF244321}">
                <p14:modId xmlns:p14="http://schemas.microsoft.com/office/powerpoint/2010/main" val="998821683"/>
              </p:ext>
            </p:extLst>
          </p:nvPr>
        </p:nvGraphicFramePr>
        <p:xfrm>
          <a:off x="5334000" y="1187532"/>
          <a:ext cx="38100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193598139"/>
              </p:ext>
            </p:extLst>
          </p:nvPr>
        </p:nvGraphicFramePr>
        <p:xfrm>
          <a:off x="5334000" y="3200400"/>
          <a:ext cx="3733800"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333593566"/>
              </p:ext>
            </p:extLst>
          </p:nvPr>
        </p:nvGraphicFramePr>
        <p:xfrm>
          <a:off x="5334000" y="5029200"/>
          <a:ext cx="3810000" cy="17753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lvl="0"/>
            <a:r>
              <a:rPr lang="en-US" dirty="0" smtClean="0"/>
              <a:t>Start the conversation by bringing up any indication of substance </a:t>
            </a:r>
            <a:r>
              <a:rPr lang="en-US" dirty="0" smtClean="0">
                <a:solidFill>
                  <a:prstClr val="white"/>
                </a:solidFill>
              </a:rPr>
              <a:t>use</a:t>
            </a:r>
            <a:endParaRPr lang="en-US" sz="1000" dirty="0" smtClean="0">
              <a:solidFill>
                <a:prstClr val="white"/>
              </a:solidFill>
            </a:endParaRPr>
          </a:p>
          <a:p>
            <a:pPr>
              <a:spcBef>
                <a:spcPts val="1000"/>
              </a:spcBef>
              <a:buClr>
                <a:schemeClr val="hlink"/>
              </a:buClr>
              <a:buSzPct val="80000"/>
              <a:buNone/>
              <a:defRPr/>
            </a:pPr>
            <a:r>
              <a:rPr lang="en-US" kern="0" dirty="0" smtClean="0"/>
              <a:t>	1. </a:t>
            </a:r>
            <a:r>
              <a:rPr lang="en-US" kern="0" dirty="0" smtClean="0"/>
              <a:t>Initial assessment </a:t>
            </a:r>
            <a:r>
              <a:rPr lang="en-US" kern="0" dirty="0" smtClean="0"/>
              <a:t>questions</a:t>
            </a:r>
            <a:endParaRPr lang="en-US" sz="1000" kern="0" dirty="0" smtClean="0"/>
          </a:p>
          <a:p>
            <a:pPr eaLnBrk="1" hangingPunct="1">
              <a:spcBef>
                <a:spcPts val="1000"/>
              </a:spcBef>
              <a:buClr>
                <a:schemeClr val="hlink"/>
              </a:buClr>
              <a:buSzPct val="80000"/>
              <a:buNone/>
              <a:defRPr/>
            </a:pPr>
            <a:r>
              <a:rPr lang="en-US" kern="0" dirty="0" smtClean="0"/>
              <a:t>	2. Physical Health symptoms</a:t>
            </a:r>
            <a:endParaRPr lang="en-US" sz="1000" kern="0" dirty="0" smtClean="0"/>
          </a:p>
          <a:p>
            <a:pPr eaLnBrk="1" hangingPunct="1">
              <a:spcBef>
                <a:spcPts val="1000"/>
              </a:spcBef>
              <a:buClr>
                <a:schemeClr val="hlink"/>
              </a:buClr>
              <a:buSzPct val="80000"/>
              <a:buNone/>
              <a:defRPr/>
            </a:pPr>
            <a:r>
              <a:rPr lang="en-US" kern="0" dirty="0" smtClean="0"/>
              <a:t>	3. History</a:t>
            </a:r>
          </a:p>
          <a:p>
            <a:pPr eaLnBrk="1" hangingPunct="1">
              <a:spcBef>
                <a:spcPts val="1000"/>
              </a:spcBef>
              <a:buClr>
                <a:schemeClr val="hlink"/>
              </a:buClr>
              <a:buSzPct val="80000"/>
              <a:defRPr/>
            </a:pPr>
            <a:endParaRPr lang="en-US" kern="0" dirty="0" smtClean="0"/>
          </a:p>
          <a:p>
            <a:pPr eaLnBrk="1" hangingPunct="1">
              <a:spcBef>
                <a:spcPts val="1000"/>
              </a:spcBef>
              <a:buClr>
                <a:schemeClr val="hlink"/>
              </a:buClr>
              <a:buSzPct val="80000"/>
              <a:buNone/>
              <a:defRPr/>
            </a:pPr>
            <a:r>
              <a:rPr lang="en-US" sz="3200" kern="0" dirty="0" smtClean="0">
                <a:solidFill>
                  <a:srgbClr val="FF0000"/>
                </a:solidFill>
                <a:effectLst>
                  <a:outerShdw blurRad="38100" dist="38100" dir="2700000" algn="tl">
                    <a:srgbClr val="000000">
                      <a:alpha val="43137"/>
                    </a:srgbClr>
                  </a:outerShdw>
                </a:effectLst>
              </a:rPr>
              <a:t>“Would it be okay if I share some feedback with you?”</a:t>
            </a:r>
            <a:endParaRPr lang="en-US" sz="1100" kern="0" dirty="0" smtClean="0">
              <a:solidFill>
                <a:srgbClr val="FF0000"/>
              </a:solidFill>
              <a:effectLst>
                <a:outerShdw blurRad="38100" dist="38100" dir="2700000" algn="tl">
                  <a:srgbClr val="000000">
                    <a:alpha val="43137"/>
                  </a:srgbClr>
                </a:outerShdw>
              </a:effectLst>
            </a:endParaRPr>
          </a:p>
          <a:p>
            <a:endParaRPr lang="en-US" dirty="0"/>
          </a:p>
        </p:txBody>
      </p:sp>
      <p:sp>
        <p:nvSpPr>
          <p:cNvPr id="2" name="Slide Number Placeholder 1"/>
          <p:cNvSpPr>
            <a:spLocks noGrp="1"/>
          </p:cNvSpPr>
          <p:nvPr>
            <p:ph type="sldNum" sz="quarter" idx="12"/>
          </p:nvPr>
        </p:nvSpPr>
        <p:spPr/>
        <p:txBody>
          <a:bodyPr/>
          <a:lstStyle/>
          <a:p>
            <a:pPr>
              <a:defRPr/>
            </a:pPr>
            <a:fld id="{89BC23E4-D7EC-4817-A67E-E796776F627E}" type="slidenum">
              <a:rPr lang="en-US" smtClean="0"/>
              <a:pPr>
                <a:defRPr/>
              </a:pPr>
              <a:t>50</a:t>
            </a:fld>
            <a:endParaRPr lang="en-US"/>
          </a:p>
        </p:txBody>
      </p:sp>
      <p:sp>
        <p:nvSpPr>
          <p:cNvPr id="5" name="Title 4"/>
          <p:cNvSpPr>
            <a:spLocks noGrp="1"/>
          </p:cNvSpPr>
          <p:nvPr>
            <p:ph type="title"/>
          </p:nvPr>
        </p:nvSpPr>
        <p:spPr/>
        <p:txBody>
          <a:bodyPr/>
          <a:lstStyle/>
          <a:p>
            <a:r>
              <a:rPr lang="en-US" dirty="0" smtClean="0"/>
              <a:t>Starting the Conversation</a:t>
            </a:r>
            <a:endParaRPr lang="en-US" dirty="0"/>
          </a:p>
        </p:txBody>
      </p:sp>
    </p:spTree>
    <p:extLst>
      <p:ext uri="{BB962C8B-B14F-4D97-AF65-F5344CB8AC3E}">
        <p14:creationId xmlns:p14="http://schemas.microsoft.com/office/powerpoint/2010/main" val="1115587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4672"/>
          </a:xfrm>
        </p:spPr>
        <p:txBody>
          <a:bodyPr>
            <a:normAutofit lnSpcReduction="10000"/>
          </a:bodyPr>
          <a:lstStyle/>
          <a:p>
            <a:r>
              <a:rPr lang="en-US" dirty="0" smtClean="0"/>
              <a:t>Meet the client where they are.</a:t>
            </a:r>
          </a:p>
          <a:p>
            <a:r>
              <a:rPr lang="en-US" b="1" dirty="0" smtClean="0">
                <a:solidFill>
                  <a:srgbClr val="FF0000"/>
                </a:solidFill>
              </a:rPr>
              <a:t>Finding a Hook</a:t>
            </a:r>
          </a:p>
          <a:p>
            <a:pPr marL="598932" lvl="1" indent="-342900">
              <a:spcBef>
                <a:spcPts val="1000"/>
              </a:spcBef>
              <a:buFont typeface="Arial" pitchFamily="34" charset="0"/>
              <a:buChar char="•"/>
              <a:defRPr/>
            </a:pPr>
            <a:r>
              <a:rPr lang="en-US" sz="2400" dirty="0" smtClean="0"/>
              <a:t>Ask the client about their concerns</a:t>
            </a:r>
            <a:endParaRPr lang="en-US" sz="650" dirty="0" smtClean="0"/>
          </a:p>
          <a:p>
            <a:pPr marL="598932" lvl="1" indent="-342900">
              <a:spcBef>
                <a:spcPts val="1000"/>
              </a:spcBef>
              <a:buFont typeface="Arial" pitchFamily="34" charset="0"/>
              <a:buChar char="•"/>
              <a:defRPr/>
            </a:pPr>
            <a:r>
              <a:rPr lang="en-US" sz="2400" dirty="0" smtClean="0"/>
              <a:t>Provide non-judgmental feedback/information</a:t>
            </a:r>
            <a:endParaRPr lang="en-US" sz="650" dirty="0" smtClean="0"/>
          </a:p>
          <a:p>
            <a:pPr marL="598932" lvl="1" indent="-342900">
              <a:spcBef>
                <a:spcPts val="1000"/>
              </a:spcBef>
              <a:spcAft>
                <a:spcPts val="1200"/>
              </a:spcAft>
              <a:buFont typeface="Arial" pitchFamily="34" charset="0"/>
              <a:buChar char="•"/>
              <a:defRPr/>
            </a:pPr>
            <a:r>
              <a:rPr lang="en-US" sz="2400" dirty="0" smtClean="0"/>
              <a:t>Watch for signs of discomfort with status quo or interest or ability to change</a:t>
            </a:r>
            <a:endParaRPr lang="en-US" sz="650" dirty="0" smtClean="0"/>
          </a:p>
          <a:p>
            <a:pPr marL="598932" lvl="1" indent="-342900">
              <a:spcBef>
                <a:spcPts val="1000"/>
              </a:spcBef>
              <a:buFont typeface="Arial" pitchFamily="34" charset="0"/>
              <a:buChar char="•"/>
              <a:defRPr/>
            </a:pPr>
            <a:r>
              <a:rPr lang="en-US" sz="2400" b="1" dirty="0" smtClean="0"/>
              <a:t>Always ask question: “What effect, if any, do you think alcohol has on your health?</a:t>
            </a:r>
            <a:endParaRPr lang="en-US" sz="650" b="1" dirty="0" smtClean="0"/>
          </a:p>
          <a:p>
            <a:pPr marL="598932" lvl="1" indent="-342900">
              <a:spcBef>
                <a:spcPts val="1000"/>
              </a:spcBef>
              <a:buFont typeface="Arial" pitchFamily="34" charset="0"/>
              <a:buChar char="•"/>
              <a:defRPr/>
            </a:pPr>
            <a:r>
              <a:rPr lang="en-US" sz="2400" dirty="0" smtClean="0"/>
              <a:t>Let the client decide.</a:t>
            </a:r>
            <a:endParaRPr lang="en-US" sz="650" dirty="0" smtClean="0"/>
          </a:p>
          <a:p>
            <a:pPr marL="598932" lvl="1" indent="-342900">
              <a:spcBef>
                <a:spcPts val="1000"/>
              </a:spcBef>
              <a:buFont typeface="Arial" pitchFamily="34" charset="0"/>
              <a:buChar char="•"/>
              <a:defRPr/>
            </a:pPr>
            <a:r>
              <a:rPr lang="en-US" sz="2400" dirty="0" smtClean="0"/>
              <a:t>Just asking the question is helpful.</a:t>
            </a:r>
          </a:p>
        </p:txBody>
      </p:sp>
      <p:sp>
        <p:nvSpPr>
          <p:cNvPr id="3" name="Slide Number Placeholder 2"/>
          <p:cNvSpPr>
            <a:spLocks noGrp="1"/>
          </p:cNvSpPr>
          <p:nvPr>
            <p:ph type="sldNum" sz="quarter" idx="12"/>
          </p:nvPr>
        </p:nvSpPr>
        <p:spPr/>
        <p:txBody>
          <a:bodyPr/>
          <a:lstStyle/>
          <a:p>
            <a:pPr>
              <a:defRPr/>
            </a:pPr>
            <a:fld id="{7788171F-0371-4203-B571-0DF8D4C95654}" type="slidenum">
              <a:rPr lang="en-GB" smtClean="0">
                <a:solidFill>
                  <a:srgbClr val="FFFFFF"/>
                </a:solidFill>
              </a:rPr>
              <a:pPr>
                <a:defRPr/>
              </a:pPr>
              <a:t>51</a:t>
            </a:fld>
            <a:endParaRPr lang="en-GB">
              <a:solidFill>
                <a:srgbClr val="FFFFFF"/>
              </a:solidFill>
            </a:endParaRPr>
          </a:p>
        </p:txBody>
      </p:sp>
      <p:sp>
        <p:nvSpPr>
          <p:cNvPr id="4" name="Title 3"/>
          <p:cNvSpPr>
            <a:spLocks noGrp="1"/>
          </p:cNvSpPr>
          <p:nvPr>
            <p:ph type="title"/>
          </p:nvPr>
        </p:nvSpPr>
        <p:spPr/>
        <p:txBody>
          <a:bodyPr/>
          <a:lstStyle/>
          <a:p>
            <a:r>
              <a:rPr lang="en-US" dirty="0" smtClean="0"/>
              <a:t>Now What Do I Do?</a:t>
            </a:r>
            <a:endParaRPr lang="en-US" dirty="0"/>
          </a:p>
        </p:txBody>
      </p:sp>
    </p:spTree>
    <p:extLst>
      <p:ext uri="{BB962C8B-B14F-4D97-AF65-F5344CB8AC3E}">
        <p14:creationId xmlns:p14="http://schemas.microsoft.com/office/powerpoint/2010/main" val="2675087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762000" y="107430"/>
          <a:ext cx="10668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1" name="TextBox 3"/>
          <p:cNvSpPr txBox="1">
            <a:spLocks noChangeArrowheads="1"/>
          </p:cNvSpPr>
          <p:nvPr/>
        </p:nvSpPr>
        <p:spPr bwMode="auto">
          <a:xfrm>
            <a:off x="2403475" y="2620963"/>
            <a:ext cx="4473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b="1" dirty="0" smtClean="0">
                <a:solidFill>
                  <a:prstClr val="black"/>
                </a:solidFill>
                <a:latin typeface="Calibri" panose="020F0502020204030204" pitchFamily="34" charset="0"/>
              </a:rPr>
              <a:t>Stages of Change:</a:t>
            </a:r>
            <a:br>
              <a:rPr lang="en-US" altLang="en-US" sz="3200" b="1" dirty="0" smtClean="0">
                <a:solidFill>
                  <a:prstClr val="black"/>
                </a:solidFill>
                <a:latin typeface="Calibri" panose="020F0502020204030204" pitchFamily="34" charset="0"/>
              </a:rPr>
            </a:br>
            <a:r>
              <a:rPr lang="en-US" altLang="en-US" sz="3200" b="1" dirty="0" smtClean="0">
                <a:solidFill>
                  <a:prstClr val="black"/>
                </a:solidFill>
                <a:latin typeface="Calibri" panose="020F0502020204030204" pitchFamily="34" charset="0"/>
              </a:rPr>
              <a:t> Primary Tasks in Linking </a:t>
            </a:r>
            <a:br>
              <a:rPr lang="en-US" altLang="en-US" sz="3200" b="1" dirty="0" smtClean="0">
                <a:solidFill>
                  <a:prstClr val="black"/>
                </a:solidFill>
                <a:latin typeface="Calibri" panose="020F0502020204030204" pitchFamily="34" charset="0"/>
              </a:rPr>
            </a:br>
            <a:r>
              <a:rPr lang="en-US" altLang="en-US" sz="3200" b="1" dirty="0" smtClean="0">
                <a:solidFill>
                  <a:prstClr val="black"/>
                </a:solidFill>
                <a:latin typeface="Calibri" panose="020F0502020204030204" pitchFamily="34" charset="0"/>
              </a:rPr>
              <a:t>to Mental Health</a:t>
            </a:r>
          </a:p>
        </p:txBody>
      </p:sp>
      <p:sp>
        <p:nvSpPr>
          <p:cNvPr id="2052" name="Oval 10"/>
          <p:cNvSpPr>
            <a:spLocks noChangeArrowheads="1"/>
          </p:cNvSpPr>
          <p:nvPr/>
        </p:nvSpPr>
        <p:spPr bwMode="auto">
          <a:xfrm>
            <a:off x="3200400" y="39688"/>
            <a:ext cx="2743200" cy="1941512"/>
          </a:xfrm>
          <a:prstGeom prst="ellipse">
            <a:avLst/>
          </a:prstGeom>
          <a:solidFill>
            <a:srgbClr val="3F8D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u="sng" smtClean="0">
                <a:solidFill>
                  <a:prstClr val="black"/>
                </a:solidFill>
                <a:latin typeface="Calibri" panose="020F0502020204030204" pitchFamily="34" charset="0"/>
              </a:rPr>
              <a:t>1. Precontemplation</a:t>
            </a: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Definition:</a:t>
            </a:r>
            <a:r>
              <a:rPr lang="en-US" altLang="en-US" sz="1200" b="1" smtClean="0">
                <a:solidFill>
                  <a:prstClr val="black"/>
                </a:solidFill>
                <a:latin typeface="Calibri" panose="020F0502020204030204" pitchFamily="34" charset="0"/>
              </a:rPr>
              <a:t>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Not yet considering change or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is unwilling or unable to change.</a:t>
            </a:r>
          </a:p>
          <a:p>
            <a:pPr algn="ctr" eaLnBrk="1" fontAlgn="base" hangingPunct="1">
              <a:spcBef>
                <a:spcPct val="0"/>
              </a:spcBef>
              <a:spcAft>
                <a:spcPct val="0"/>
              </a:spcAft>
            </a:pPr>
            <a:endParaRPr lang="en-US" altLang="en-US" sz="900" b="1" smtClean="0">
              <a:solidFill>
                <a:prstClr val="black"/>
              </a:solidFill>
              <a:latin typeface="Calibri" panose="020F0502020204030204" pitchFamily="34" charset="0"/>
            </a:endParaRP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Primary Task:</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Raising Awareness—Connect </a:t>
            </a:r>
            <a:br>
              <a:rPr lang="en-US" altLang="en-US" sz="1200" smtClean="0">
                <a:solidFill>
                  <a:prstClr val="black"/>
                </a:solidFill>
                <a:latin typeface="Calibri" panose="020F0502020204030204" pitchFamily="34" charset="0"/>
              </a:rPr>
            </a:br>
            <a:r>
              <a:rPr lang="en-US" altLang="en-US" sz="1200" smtClean="0">
                <a:solidFill>
                  <a:prstClr val="black"/>
                </a:solidFill>
                <a:latin typeface="Calibri" panose="020F0502020204030204" pitchFamily="34" charset="0"/>
              </a:rPr>
              <a:t>SU and MH Sxs</a:t>
            </a:r>
          </a:p>
        </p:txBody>
      </p:sp>
      <p:sp>
        <p:nvSpPr>
          <p:cNvPr id="2053" name="Oval 15"/>
          <p:cNvSpPr>
            <a:spLocks noChangeArrowheads="1"/>
          </p:cNvSpPr>
          <p:nvPr/>
        </p:nvSpPr>
        <p:spPr bwMode="auto">
          <a:xfrm>
            <a:off x="6019800" y="1219200"/>
            <a:ext cx="2743200" cy="1941513"/>
          </a:xfrm>
          <a:prstGeom prst="ellipse">
            <a:avLst/>
          </a:prstGeom>
          <a:solidFill>
            <a:srgbClr val="3DA5C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u="sng" smtClean="0">
                <a:solidFill>
                  <a:prstClr val="black"/>
                </a:solidFill>
                <a:latin typeface="Calibri" panose="020F0502020204030204" pitchFamily="34" charset="0"/>
              </a:rPr>
              <a:t>2. Contemplation</a:t>
            </a: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Definition: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Sees the possibility of change but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is ambivalent and uncertain. </a:t>
            </a:r>
          </a:p>
          <a:p>
            <a:pPr algn="ctr" eaLnBrk="1" fontAlgn="base" hangingPunct="1">
              <a:spcBef>
                <a:spcPct val="0"/>
              </a:spcBef>
              <a:spcAft>
                <a:spcPct val="0"/>
              </a:spcAft>
            </a:pPr>
            <a:endParaRPr lang="en-US" altLang="en-US" sz="600" b="1" smtClean="0">
              <a:solidFill>
                <a:srgbClr val="000000"/>
              </a:solidFill>
              <a:latin typeface="Calibri" panose="020F0502020204030204" pitchFamily="34" charset="0"/>
            </a:endParaRPr>
          </a:p>
          <a:p>
            <a:pPr algn="ctr" eaLnBrk="1" fontAlgn="base" hangingPunct="1">
              <a:spcBef>
                <a:spcPct val="0"/>
              </a:spcBef>
              <a:spcAft>
                <a:spcPct val="0"/>
              </a:spcAft>
            </a:pPr>
            <a:r>
              <a:rPr lang="en-US" altLang="en-US" sz="1400" b="1" smtClean="0">
                <a:solidFill>
                  <a:srgbClr val="000000"/>
                </a:solidFill>
                <a:latin typeface="Calibri" panose="020F0502020204030204" pitchFamily="34" charset="0"/>
              </a:rPr>
              <a:t>Primary Task:</a:t>
            </a:r>
          </a:p>
          <a:p>
            <a:pPr algn="ctr" eaLnBrk="1" fontAlgn="base" hangingPunct="1">
              <a:spcBef>
                <a:spcPct val="0"/>
              </a:spcBef>
              <a:spcAft>
                <a:spcPct val="0"/>
              </a:spcAft>
            </a:pPr>
            <a:r>
              <a:rPr lang="en-US" altLang="en-US" sz="1200" smtClean="0">
                <a:solidFill>
                  <a:srgbClr val="000000"/>
                </a:solidFill>
                <a:latin typeface="Calibri" panose="020F0502020204030204" pitchFamily="34" charset="0"/>
              </a:rPr>
              <a:t>Resolving ambivalence/</a:t>
            </a:r>
          </a:p>
          <a:p>
            <a:pPr algn="ctr" eaLnBrk="1" fontAlgn="base" hangingPunct="1">
              <a:spcBef>
                <a:spcPct val="0"/>
              </a:spcBef>
              <a:spcAft>
                <a:spcPct val="0"/>
              </a:spcAft>
            </a:pPr>
            <a:r>
              <a:rPr lang="en-US" altLang="en-US" sz="1200" smtClean="0">
                <a:solidFill>
                  <a:srgbClr val="000000"/>
                </a:solidFill>
                <a:latin typeface="Calibri" panose="020F0502020204030204" pitchFamily="34" charset="0"/>
              </a:rPr>
              <a:t>Helping to choose change</a:t>
            </a:r>
          </a:p>
        </p:txBody>
      </p:sp>
      <p:sp>
        <p:nvSpPr>
          <p:cNvPr id="2054" name="Oval 16"/>
          <p:cNvSpPr>
            <a:spLocks noChangeArrowheads="1"/>
          </p:cNvSpPr>
          <p:nvPr/>
        </p:nvSpPr>
        <p:spPr bwMode="auto">
          <a:xfrm>
            <a:off x="6019800" y="3621088"/>
            <a:ext cx="2743200" cy="1941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u="sng" smtClean="0">
                <a:solidFill>
                  <a:prstClr val="black"/>
                </a:solidFill>
                <a:latin typeface="Calibri" panose="020F0502020204030204" pitchFamily="34" charset="0"/>
              </a:rPr>
              <a:t>3. Determination</a:t>
            </a: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Definition: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Committed to changing.</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Still considering what to do.</a:t>
            </a:r>
          </a:p>
          <a:p>
            <a:pPr algn="ctr" eaLnBrk="1" fontAlgn="base" hangingPunct="1">
              <a:spcBef>
                <a:spcPct val="0"/>
              </a:spcBef>
              <a:spcAft>
                <a:spcPct val="0"/>
              </a:spcAft>
            </a:pPr>
            <a:endParaRPr lang="en-US" altLang="en-US" sz="600" b="1" smtClean="0">
              <a:solidFill>
                <a:srgbClr val="000000"/>
              </a:solidFill>
              <a:latin typeface="Calibri" panose="020F0502020204030204" pitchFamily="34" charset="0"/>
            </a:endParaRPr>
          </a:p>
          <a:p>
            <a:pPr algn="ctr" eaLnBrk="1" fontAlgn="base" hangingPunct="1">
              <a:spcBef>
                <a:spcPct val="0"/>
              </a:spcBef>
              <a:spcAft>
                <a:spcPct val="0"/>
              </a:spcAft>
            </a:pPr>
            <a:r>
              <a:rPr lang="en-US" altLang="en-US" sz="1400" b="1" smtClean="0">
                <a:solidFill>
                  <a:srgbClr val="000000"/>
                </a:solidFill>
                <a:latin typeface="Calibri" panose="020F0502020204030204" pitchFamily="34" charset="0"/>
              </a:rPr>
              <a:t>Primary Task:</a:t>
            </a:r>
          </a:p>
          <a:p>
            <a:pPr algn="ctr" eaLnBrk="1" fontAlgn="base" hangingPunct="1">
              <a:spcBef>
                <a:spcPct val="0"/>
              </a:spcBef>
              <a:spcAft>
                <a:spcPct val="0"/>
              </a:spcAft>
            </a:pPr>
            <a:r>
              <a:rPr lang="en-US" altLang="en-US" sz="1200" smtClean="0">
                <a:solidFill>
                  <a:srgbClr val="000000"/>
                </a:solidFill>
                <a:latin typeface="Calibri" panose="020F0502020204030204" pitchFamily="34" charset="0"/>
              </a:rPr>
              <a:t>Help identify appropriate </a:t>
            </a:r>
            <a:br>
              <a:rPr lang="en-US" altLang="en-US" sz="1200" smtClean="0">
                <a:solidFill>
                  <a:srgbClr val="000000"/>
                </a:solidFill>
                <a:latin typeface="Calibri" panose="020F0502020204030204" pitchFamily="34" charset="0"/>
              </a:rPr>
            </a:br>
            <a:r>
              <a:rPr lang="en-US" altLang="en-US" sz="1200" smtClean="0">
                <a:solidFill>
                  <a:srgbClr val="000000"/>
                </a:solidFill>
                <a:latin typeface="Calibri" panose="020F0502020204030204" pitchFamily="34" charset="0"/>
              </a:rPr>
              <a:t>strategies to improve MH/</a:t>
            </a:r>
            <a:br>
              <a:rPr lang="en-US" altLang="en-US" sz="1200" smtClean="0">
                <a:solidFill>
                  <a:srgbClr val="000000"/>
                </a:solidFill>
                <a:latin typeface="Calibri" panose="020F0502020204030204" pitchFamily="34" charset="0"/>
              </a:rPr>
            </a:br>
            <a:r>
              <a:rPr lang="en-US" altLang="en-US" sz="1200" smtClean="0">
                <a:solidFill>
                  <a:srgbClr val="000000"/>
                </a:solidFill>
                <a:latin typeface="Calibri" panose="020F0502020204030204" pitchFamily="34" charset="0"/>
              </a:rPr>
              <a:t>reduce SU</a:t>
            </a:r>
          </a:p>
        </p:txBody>
      </p:sp>
      <p:sp>
        <p:nvSpPr>
          <p:cNvPr id="2055" name="Oval 17"/>
          <p:cNvSpPr>
            <a:spLocks noChangeArrowheads="1"/>
          </p:cNvSpPr>
          <p:nvPr/>
        </p:nvSpPr>
        <p:spPr bwMode="auto">
          <a:xfrm>
            <a:off x="3200400" y="4840288"/>
            <a:ext cx="2743200" cy="1941512"/>
          </a:xfrm>
          <a:prstGeom prst="ellipse">
            <a:avLst/>
          </a:prstGeom>
          <a:solidFill>
            <a:srgbClr val="B3EE8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u="sng" smtClean="0">
                <a:solidFill>
                  <a:prstClr val="black"/>
                </a:solidFill>
                <a:latin typeface="Calibri" panose="020F0502020204030204" pitchFamily="34" charset="0"/>
              </a:rPr>
              <a:t>4. Action</a:t>
            </a: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Definition: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Taking steps toward change but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hasn’t stabilized in the process.</a:t>
            </a:r>
          </a:p>
          <a:p>
            <a:pPr algn="ctr" eaLnBrk="1" fontAlgn="base" hangingPunct="1">
              <a:spcBef>
                <a:spcPct val="0"/>
              </a:spcBef>
              <a:spcAft>
                <a:spcPct val="0"/>
              </a:spcAft>
            </a:pPr>
            <a:endParaRPr lang="en-US" altLang="en-US" sz="600" b="1" smtClean="0">
              <a:solidFill>
                <a:srgbClr val="000000"/>
              </a:solidFill>
              <a:latin typeface="Calibri" panose="020F0502020204030204" pitchFamily="34" charset="0"/>
            </a:endParaRPr>
          </a:p>
          <a:p>
            <a:pPr algn="ctr" eaLnBrk="1" fontAlgn="base" hangingPunct="1">
              <a:spcBef>
                <a:spcPct val="0"/>
              </a:spcBef>
              <a:spcAft>
                <a:spcPct val="0"/>
              </a:spcAft>
            </a:pPr>
            <a:r>
              <a:rPr lang="en-US" altLang="en-US" sz="1400" b="1" smtClean="0">
                <a:solidFill>
                  <a:srgbClr val="000000"/>
                </a:solidFill>
                <a:latin typeface="Calibri" panose="020F0502020204030204" pitchFamily="34" charset="0"/>
              </a:rPr>
              <a:t>Primary Task:</a:t>
            </a:r>
          </a:p>
          <a:p>
            <a:pPr algn="ctr" eaLnBrk="1" fontAlgn="base" hangingPunct="1">
              <a:spcBef>
                <a:spcPct val="0"/>
              </a:spcBef>
              <a:spcAft>
                <a:spcPct val="0"/>
              </a:spcAft>
            </a:pPr>
            <a:r>
              <a:rPr lang="en-US" altLang="en-US" sz="1200" smtClean="0">
                <a:solidFill>
                  <a:srgbClr val="000000"/>
                </a:solidFill>
                <a:latin typeface="Calibri" panose="020F0502020204030204" pitchFamily="34" charset="0"/>
              </a:rPr>
              <a:t>Help implement change strategies</a:t>
            </a:r>
          </a:p>
          <a:p>
            <a:pPr algn="ctr" eaLnBrk="1" fontAlgn="base" hangingPunct="1">
              <a:spcBef>
                <a:spcPct val="0"/>
              </a:spcBef>
              <a:spcAft>
                <a:spcPct val="0"/>
              </a:spcAft>
            </a:pPr>
            <a:r>
              <a:rPr lang="en-US" altLang="en-US" sz="1200" smtClean="0">
                <a:solidFill>
                  <a:srgbClr val="000000"/>
                </a:solidFill>
                <a:latin typeface="Calibri" panose="020F0502020204030204" pitchFamily="34" charset="0"/>
              </a:rPr>
              <a:t>to decrease MH Sxs and SU</a:t>
            </a:r>
          </a:p>
        </p:txBody>
      </p:sp>
      <p:sp>
        <p:nvSpPr>
          <p:cNvPr id="2056" name="Oval 18"/>
          <p:cNvSpPr>
            <a:spLocks noChangeArrowheads="1"/>
          </p:cNvSpPr>
          <p:nvPr/>
        </p:nvSpPr>
        <p:spPr bwMode="auto">
          <a:xfrm>
            <a:off x="381000" y="3617913"/>
            <a:ext cx="2743200" cy="1941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u="sng" smtClean="0">
                <a:solidFill>
                  <a:prstClr val="black"/>
                </a:solidFill>
                <a:latin typeface="Calibri" panose="020F0502020204030204" pitchFamily="34" charset="0"/>
              </a:rPr>
              <a:t>5. Maintenance</a:t>
            </a: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Definition: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Has achieved the goals and is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working to maintain change.</a:t>
            </a:r>
            <a:endParaRPr lang="en-US" altLang="en-US" sz="900" b="1" smtClean="0">
              <a:solidFill>
                <a:prstClr val="black"/>
              </a:solidFill>
              <a:latin typeface="Calibri" panose="020F0502020204030204" pitchFamily="34" charset="0"/>
            </a:endParaRPr>
          </a:p>
          <a:p>
            <a:pPr algn="ctr" eaLnBrk="1" fontAlgn="base" hangingPunct="1">
              <a:spcBef>
                <a:spcPct val="0"/>
              </a:spcBef>
              <a:spcAft>
                <a:spcPct val="0"/>
              </a:spcAft>
            </a:pPr>
            <a:endParaRPr lang="en-US" altLang="en-US" sz="600" b="1" smtClean="0">
              <a:solidFill>
                <a:srgbClr val="FFFFFF"/>
              </a:solidFill>
              <a:latin typeface="Calibri" panose="020F0502020204030204" pitchFamily="34" charset="0"/>
            </a:endParaRP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Primary Task:</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Develop new skills to maintain</a:t>
            </a:r>
            <a:br>
              <a:rPr lang="en-US" altLang="en-US" sz="1200" smtClean="0">
                <a:solidFill>
                  <a:prstClr val="black"/>
                </a:solidFill>
                <a:latin typeface="Calibri" panose="020F0502020204030204" pitchFamily="34" charset="0"/>
              </a:rPr>
            </a:br>
            <a:r>
              <a:rPr lang="en-US" altLang="en-US" sz="1200" smtClean="0">
                <a:solidFill>
                  <a:prstClr val="black"/>
                </a:solidFill>
                <a:latin typeface="Calibri" panose="020F0502020204030204" pitchFamily="34" charset="0"/>
              </a:rPr>
              <a:t>improvements in </a:t>
            </a:r>
            <a:br>
              <a:rPr lang="en-US" altLang="en-US" sz="1200" smtClean="0">
                <a:solidFill>
                  <a:prstClr val="black"/>
                </a:solidFill>
                <a:latin typeface="Calibri" panose="020F0502020204030204" pitchFamily="34" charset="0"/>
              </a:rPr>
            </a:br>
            <a:r>
              <a:rPr lang="en-US" altLang="en-US" sz="1200" smtClean="0">
                <a:solidFill>
                  <a:prstClr val="black"/>
                </a:solidFill>
                <a:latin typeface="Calibri" panose="020F0502020204030204" pitchFamily="34" charset="0"/>
              </a:rPr>
              <a:t>MH and SU</a:t>
            </a:r>
          </a:p>
        </p:txBody>
      </p:sp>
      <p:sp>
        <p:nvSpPr>
          <p:cNvPr id="2057" name="Oval 19"/>
          <p:cNvSpPr>
            <a:spLocks noChangeArrowheads="1"/>
          </p:cNvSpPr>
          <p:nvPr/>
        </p:nvSpPr>
        <p:spPr bwMode="auto">
          <a:xfrm>
            <a:off x="381000" y="1190625"/>
            <a:ext cx="2743200" cy="19415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b="1" u="sng" smtClean="0">
                <a:solidFill>
                  <a:prstClr val="black"/>
                </a:solidFill>
                <a:latin typeface="Calibri" panose="020F0502020204030204" pitchFamily="34" charset="0"/>
              </a:rPr>
              <a:t>6. Recurrence</a:t>
            </a: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Definition: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Experienced a recurrence </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of the symptoms. </a:t>
            </a:r>
          </a:p>
          <a:p>
            <a:pPr algn="ctr" eaLnBrk="1" fontAlgn="base" hangingPunct="1">
              <a:spcBef>
                <a:spcPct val="0"/>
              </a:spcBef>
              <a:spcAft>
                <a:spcPct val="0"/>
              </a:spcAft>
            </a:pPr>
            <a:endParaRPr lang="en-US" altLang="en-US" sz="600" smtClean="0">
              <a:solidFill>
                <a:srgbClr val="FFFFFF"/>
              </a:solidFill>
              <a:latin typeface="Calibri" panose="020F0502020204030204" pitchFamily="34" charset="0"/>
            </a:endParaRPr>
          </a:p>
          <a:p>
            <a:pPr algn="ctr" eaLnBrk="1" fontAlgn="base" hangingPunct="1">
              <a:spcBef>
                <a:spcPct val="0"/>
              </a:spcBef>
              <a:spcAft>
                <a:spcPct val="0"/>
              </a:spcAft>
            </a:pPr>
            <a:r>
              <a:rPr lang="en-US" altLang="en-US" sz="1400" b="1" smtClean="0">
                <a:solidFill>
                  <a:prstClr val="black"/>
                </a:solidFill>
                <a:latin typeface="Calibri" panose="020F0502020204030204" pitchFamily="34" charset="0"/>
              </a:rPr>
              <a:t>Primary Task:</a:t>
            </a:r>
          </a:p>
          <a:p>
            <a:pPr algn="ctr" eaLnBrk="1" fontAlgn="base" hangingPunct="1">
              <a:spcBef>
                <a:spcPct val="0"/>
              </a:spcBef>
              <a:spcAft>
                <a:spcPct val="0"/>
              </a:spcAft>
            </a:pPr>
            <a:r>
              <a:rPr lang="en-US" altLang="en-US" sz="1200" smtClean="0">
                <a:solidFill>
                  <a:prstClr val="black"/>
                </a:solidFill>
                <a:latin typeface="Calibri" panose="020F0502020204030204" pitchFamily="34" charset="0"/>
              </a:rPr>
              <a:t>Cope with consequences , relate to</a:t>
            </a:r>
            <a:br>
              <a:rPr lang="en-US" altLang="en-US" sz="1200" smtClean="0">
                <a:solidFill>
                  <a:prstClr val="black"/>
                </a:solidFill>
                <a:latin typeface="Calibri" panose="020F0502020204030204" pitchFamily="34" charset="0"/>
              </a:rPr>
            </a:br>
            <a:r>
              <a:rPr lang="en-US" altLang="en-US" sz="1200" smtClean="0">
                <a:solidFill>
                  <a:prstClr val="black"/>
                </a:solidFill>
                <a:latin typeface="Calibri" panose="020F0502020204030204" pitchFamily="34" charset="0"/>
              </a:rPr>
              <a:t>MH functioning as precursor</a:t>
            </a:r>
            <a:br>
              <a:rPr lang="en-US" altLang="en-US" sz="1200" smtClean="0">
                <a:solidFill>
                  <a:prstClr val="black"/>
                </a:solidFill>
                <a:latin typeface="Calibri" panose="020F0502020204030204" pitchFamily="34" charset="0"/>
              </a:rPr>
            </a:br>
            <a:r>
              <a:rPr lang="en-US" altLang="en-US" sz="1200" smtClean="0">
                <a:solidFill>
                  <a:prstClr val="black"/>
                </a:solidFill>
                <a:latin typeface="Calibri" panose="020F0502020204030204" pitchFamily="34" charset="0"/>
              </a:rPr>
              <a:t>and outcome</a:t>
            </a:r>
          </a:p>
        </p:txBody>
      </p:sp>
      <p:sp>
        <p:nvSpPr>
          <p:cNvPr id="11" name="Oval 10"/>
          <p:cNvSpPr/>
          <p:nvPr/>
        </p:nvSpPr>
        <p:spPr>
          <a:xfrm>
            <a:off x="381000" y="1228725"/>
            <a:ext cx="2743200" cy="1966913"/>
          </a:xfrm>
          <a:prstGeom prst="ellipse">
            <a:avLst/>
          </a:pr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59" name="TextBox 11"/>
          <p:cNvSpPr txBox="1">
            <a:spLocks noChangeArrowheads="1"/>
          </p:cNvSpPr>
          <p:nvPr/>
        </p:nvSpPr>
        <p:spPr bwMode="auto">
          <a:xfrm>
            <a:off x="7848600" y="6596063"/>
            <a:ext cx="1828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100" smtClean="0">
                <a:solidFill>
                  <a:prstClr val="black"/>
                </a:solidFill>
              </a:rPr>
              <a:t>Updated 4/14/2014</a:t>
            </a:r>
          </a:p>
        </p:txBody>
      </p:sp>
    </p:spTree>
    <p:extLst>
      <p:ext uri="{BB962C8B-B14F-4D97-AF65-F5344CB8AC3E}">
        <p14:creationId xmlns:p14="http://schemas.microsoft.com/office/powerpoint/2010/main" val="2746609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1" name="Group 45"/>
          <p:cNvGraphicFramePr>
            <a:graphicFrameLocks noGrp="1"/>
          </p:cNvGraphicFramePr>
          <p:nvPr/>
        </p:nvGraphicFramePr>
        <p:xfrm>
          <a:off x="0" y="0"/>
          <a:ext cx="9144000" cy="6902449"/>
        </p:xfrm>
        <a:graphic>
          <a:graphicData uri="http://schemas.openxmlformats.org/drawingml/2006/table">
            <a:tbl>
              <a:tblPr/>
              <a:tblGrid>
                <a:gridCol w="3073400"/>
                <a:gridCol w="3073400"/>
                <a:gridCol w="2997200"/>
              </a:tblGrid>
              <a:tr h="457234">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Stages of Change: Linking SU Interventions to MH Goals</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7563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938658">
                <a:tc>
                  <a:txBody>
                    <a:bodyPr/>
                    <a:lstStyle/>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Offer </a:t>
                      </a:r>
                      <a:r>
                        <a:rPr kumimoji="0" lang="en-US" sz="1400" b="1" i="0" u="none" strike="noStrike" cap="none" normalizeH="0" baseline="0" dirty="0" smtClean="0">
                          <a:ln>
                            <a:noFill/>
                          </a:ln>
                          <a:solidFill>
                            <a:schemeClr val="tx2"/>
                          </a:solidFill>
                          <a:effectLst/>
                          <a:latin typeface="Calibri" pitchFamily="34" charset="0"/>
                        </a:rPr>
                        <a:t>factual</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information about MH-SU connection</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Explore the </a:t>
                      </a:r>
                      <a:r>
                        <a:rPr kumimoji="0" lang="en-US" sz="1400" b="1" i="0" u="none" strike="noStrike" cap="none" normalizeH="0" baseline="0" dirty="0" smtClean="0">
                          <a:ln>
                            <a:noFill/>
                          </a:ln>
                          <a:solidFill>
                            <a:schemeClr val="tx2"/>
                          </a:solidFill>
                          <a:effectLst/>
                          <a:latin typeface="Calibri" pitchFamily="34" charset="0"/>
                        </a:rPr>
                        <a:t>events</a:t>
                      </a:r>
                      <a:r>
                        <a:rPr kumimoji="0" lang="en-US" sz="1300" b="0" i="0" u="none" strike="noStrike" cap="none" normalizeH="0" baseline="0" dirty="0" smtClean="0">
                          <a:ln>
                            <a:noFill/>
                          </a:ln>
                          <a:solidFill>
                            <a:schemeClr val="tx1"/>
                          </a:solidFill>
                          <a:effectLst/>
                          <a:latin typeface="Calibri" pitchFamily="34" charset="0"/>
                        </a:rPr>
                        <a:t> that brought them to treatment—</a:t>
                      </a:r>
                      <a:r>
                        <a:rPr kumimoji="0" lang="en-US" sz="1300" b="1" i="0" u="none" strike="noStrike" cap="none" normalizeH="0" baseline="0" dirty="0" smtClean="0">
                          <a:ln>
                            <a:noFill/>
                          </a:ln>
                          <a:solidFill>
                            <a:schemeClr val="tx2"/>
                          </a:solidFill>
                          <a:effectLst/>
                          <a:latin typeface="Calibri" pitchFamily="34" charset="0"/>
                        </a:rPr>
                        <a:t>Impact of  SU/MH </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Explore </a:t>
                      </a:r>
                      <a:r>
                        <a:rPr kumimoji="0" lang="en-US" sz="1400" b="1" i="0" u="none" strike="noStrike" cap="none" normalizeH="0" baseline="0" dirty="0" smtClean="0">
                          <a:ln>
                            <a:noFill/>
                          </a:ln>
                          <a:solidFill>
                            <a:schemeClr val="tx2"/>
                          </a:solidFill>
                          <a:effectLst/>
                          <a:latin typeface="Calibri" pitchFamily="34" charset="0"/>
                        </a:rPr>
                        <a:t>results of previous efforts </a:t>
                      </a:r>
                      <a:r>
                        <a:rPr kumimoji="0" lang="en-US" sz="1300" b="0" i="0" u="none" strike="noStrike" kern="1200" cap="none" normalizeH="0" baseline="0" dirty="0" smtClean="0">
                          <a:ln>
                            <a:noFill/>
                          </a:ln>
                          <a:solidFill>
                            <a:schemeClr val="tx1"/>
                          </a:solidFill>
                          <a:effectLst/>
                          <a:latin typeface="Calibri" pitchFamily="34" charset="0"/>
                          <a:ea typeface="+mn-ea"/>
                          <a:cs typeface="+mn-cs"/>
                        </a:rPr>
                        <a:t>to improve MH.  What was the role of SU?</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Explore </a:t>
                      </a:r>
                      <a:r>
                        <a:rPr kumimoji="0" lang="en-US" sz="1400" b="1" i="0" u="none" strike="noStrike" cap="none" normalizeH="0" baseline="0" dirty="0" smtClean="0">
                          <a:ln>
                            <a:noFill/>
                          </a:ln>
                          <a:solidFill>
                            <a:schemeClr val="tx2"/>
                          </a:solidFill>
                          <a:effectLst/>
                          <a:latin typeface="Calibri" pitchFamily="34" charset="0"/>
                        </a:rPr>
                        <a:t>pros and cons</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of improving MH and decreasing SU</a:t>
                      </a:r>
                      <a:endParaRPr kumimoji="0" lang="en-US" sz="2800" b="0" i="0" u="none" strike="noStrike" cap="none" normalizeH="0" baseline="0" dirty="0" smtClean="0">
                        <a:ln>
                          <a:noFill/>
                        </a:ln>
                        <a:solidFill>
                          <a:schemeClr val="tx1"/>
                        </a:solidFill>
                        <a:effectLst/>
                        <a:latin typeface="Calibri"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Explore the person’s </a:t>
                      </a:r>
                      <a:r>
                        <a:rPr kumimoji="0" lang="en-US" sz="1400" b="1" i="0" u="none" strike="noStrike" cap="none" normalizeH="0" baseline="0" dirty="0" smtClean="0">
                          <a:ln>
                            <a:noFill/>
                          </a:ln>
                          <a:solidFill>
                            <a:schemeClr val="tx2"/>
                          </a:solidFill>
                          <a:effectLst/>
                          <a:latin typeface="Calibri" pitchFamily="34" charset="0"/>
                        </a:rPr>
                        <a:t>sense of self-efficacy</a:t>
                      </a:r>
                      <a:r>
                        <a:rPr kumimoji="0" lang="en-US" sz="1400" b="0" i="0" u="none" strike="noStrike" cap="none" normalizeH="0" baseline="0" dirty="0" smtClean="0">
                          <a:ln>
                            <a:noFill/>
                          </a:ln>
                          <a:solidFill>
                            <a:schemeClr val="tx2"/>
                          </a:solidFill>
                          <a:effectLst/>
                          <a:latin typeface="Calibri" pitchFamily="34" charset="0"/>
                        </a:rPr>
                        <a:t> </a:t>
                      </a:r>
                      <a:r>
                        <a:rPr kumimoji="0" lang="en-US" sz="1300" b="0" i="0" u="none" strike="noStrike" kern="1200" cap="none" spc="0" normalizeH="0" baseline="0" noProof="0" dirty="0" smtClean="0">
                          <a:ln>
                            <a:noFill/>
                          </a:ln>
                          <a:solidFill>
                            <a:schemeClr val="tx1"/>
                          </a:solidFill>
                          <a:effectLst/>
                          <a:uLnTx/>
                          <a:uFillTx/>
                          <a:latin typeface="Calibri" pitchFamily="34" charset="0"/>
                          <a:ea typeface="+mn-ea"/>
                          <a:cs typeface="+mn-cs"/>
                        </a:rPr>
                        <a:t>to reduce MH symptoms </a:t>
                      </a:r>
                      <a:endParaRPr kumimoji="0" lang="en-US" sz="1400" b="0" i="0" u="none" strike="noStrike" cap="none" normalizeH="0" baseline="0" dirty="0" smtClean="0">
                        <a:ln>
                          <a:noFill/>
                        </a:ln>
                        <a:solidFill>
                          <a:schemeClr val="tx1"/>
                        </a:solidFill>
                        <a:effectLst/>
                        <a:latin typeface="Calibri"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Explore </a:t>
                      </a:r>
                      <a:r>
                        <a:rPr kumimoji="0" lang="en-US" sz="1400" b="1" i="0" u="none" strike="noStrike" cap="none" normalizeH="0" baseline="0" dirty="0" smtClean="0">
                          <a:ln>
                            <a:noFill/>
                          </a:ln>
                          <a:solidFill>
                            <a:schemeClr val="tx2"/>
                          </a:solidFill>
                          <a:effectLst/>
                          <a:latin typeface="Calibri" pitchFamily="34" charset="0"/>
                        </a:rPr>
                        <a:t>expectations</a:t>
                      </a:r>
                      <a:r>
                        <a:rPr kumimoji="0" lang="en-US" sz="1300" b="0" i="0" u="none" strike="noStrike" cap="none" normalizeH="0" baseline="0" dirty="0" smtClean="0">
                          <a:ln>
                            <a:noFill/>
                          </a:ln>
                          <a:solidFill>
                            <a:schemeClr val="hlink"/>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about change—</a:t>
                      </a:r>
                      <a:r>
                        <a:rPr kumimoji="0" lang="en-US" sz="1300" b="1" i="0" u="none" strike="noStrike" cap="none" normalizeH="0" baseline="0" dirty="0" smtClean="0">
                          <a:ln>
                            <a:noFill/>
                          </a:ln>
                          <a:solidFill>
                            <a:schemeClr val="tx2"/>
                          </a:solidFill>
                          <a:effectLst/>
                          <a:latin typeface="Calibri" pitchFamily="34" charset="0"/>
                        </a:rPr>
                        <a:t>What is the role of SU on MH </a:t>
                      </a:r>
                      <a:r>
                        <a:rPr kumimoji="0" lang="en-US" sz="1300" b="1" i="0" u="none" strike="noStrike" cap="none" normalizeH="0" baseline="0" dirty="0" err="1" smtClean="0">
                          <a:ln>
                            <a:noFill/>
                          </a:ln>
                          <a:solidFill>
                            <a:schemeClr val="tx2"/>
                          </a:solidFill>
                          <a:effectLst/>
                          <a:latin typeface="Calibri" pitchFamily="34" charset="0"/>
                        </a:rPr>
                        <a:t>Sxs</a:t>
                      </a:r>
                      <a:r>
                        <a:rPr kumimoji="0" lang="en-US" sz="1300" b="1" i="0" u="none" strike="noStrike" cap="none" normalizeH="0" baseline="0" dirty="0" smtClean="0">
                          <a:ln>
                            <a:noFill/>
                          </a:ln>
                          <a:solidFill>
                            <a:schemeClr val="tx2"/>
                          </a:solidFill>
                          <a:effectLst/>
                          <a:latin typeface="Calibri" pitchFamily="34" charset="0"/>
                        </a:rPr>
                        <a:t>?</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400" b="1" i="0" u="none" strike="noStrike" cap="none" normalizeH="0" baseline="0" dirty="0" smtClean="0">
                          <a:ln>
                            <a:noFill/>
                          </a:ln>
                          <a:solidFill>
                            <a:schemeClr val="tx2"/>
                          </a:solidFill>
                          <a:effectLst/>
                          <a:latin typeface="Calibri" pitchFamily="34" charset="0"/>
                        </a:rPr>
                        <a:t>Summarize</a:t>
                      </a:r>
                      <a:r>
                        <a:rPr kumimoji="0" lang="en-US" sz="1300" b="0" i="0" u="none" strike="noStrike" cap="none" normalizeH="0" baseline="0" dirty="0" smtClean="0">
                          <a:ln>
                            <a:noFill/>
                          </a:ln>
                          <a:solidFill>
                            <a:schemeClr val="tx1"/>
                          </a:solidFill>
                          <a:effectLst/>
                          <a:latin typeface="Calibri" pitchFamily="34" charset="0"/>
                        </a:rPr>
                        <a:t> self-motivational statements for change in MH and SU</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Continue exploration of </a:t>
                      </a:r>
                      <a:r>
                        <a:rPr kumimoji="0" lang="en-US" sz="1400" b="1" i="0" u="none" strike="noStrike" cap="none" normalizeH="0" baseline="0" dirty="0" smtClean="0">
                          <a:ln>
                            <a:noFill/>
                          </a:ln>
                          <a:solidFill>
                            <a:schemeClr val="tx2"/>
                          </a:solidFill>
                          <a:effectLst/>
                          <a:latin typeface="Calibri" pitchFamily="34" charset="0"/>
                        </a:rPr>
                        <a:t>pros</a:t>
                      </a:r>
                      <a:r>
                        <a:rPr kumimoji="0" lang="en-US" sz="1300" b="0" i="0" u="none" strike="noStrike" cap="none" normalizeH="0" baseline="0" dirty="0" smtClean="0">
                          <a:ln>
                            <a:noFill/>
                          </a:ln>
                          <a:solidFill>
                            <a:srgbClr val="FFFF00"/>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and </a:t>
                      </a:r>
                      <a:r>
                        <a:rPr kumimoji="0" lang="en-US" sz="1400" b="1" i="0" u="none" strike="noStrike" cap="none" normalizeH="0" baseline="0" dirty="0" smtClean="0">
                          <a:ln>
                            <a:noFill/>
                          </a:ln>
                          <a:solidFill>
                            <a:schemeClr val="tx2"/>
                          </a:solidFill>
                          <a:effectLst/>
                          <a:latin typeface="Calibri" pitchFamily="34" charset="0"/>
                        </a:rPr>
                        <a:t>cons</a:t>
                      </a:r>
                      <a:r>
                        <a:rPr kumimoji="0" lang="en-US" sz="1400" b="1" i="0" u="none" strike="noStrike" cap="none" normalizeH="0" baseline="0" dirty="0" smtClean="0">
                          <a:ln>
                            <a:noFill/>
                          </a:ln>
                          <a:solidFill>
                            <a:srgbClr val="FFFF00"/>
                          </a:solidFill>
                          <a:effectLst/>
                          <a:latin typeface="Calibri" pitchFamily="34" charset="0"/>
                        </a:rPr>
                        <a:t> </a:t>
                      </a:r>
                      <a:r>
                        <a:rPr kumimoji="0" lang="en-US" sz="1300" b="0" i="0" u="none" strike="noStrike" kern="1200" cap="none" normalizeH="0" baseline="0" dirty="0" smtClean="0">
                          <a:ln>
                            <a:noFill/>
                          </a:ln>
                          <a:solidFill>
                            <a:schemeClr val="tx1"/>
                          </a:solidFill>
                          <a:effectLst/>
                          <a:latin typeface="Calibri" pitchFamily="34" charset="0"/>
                          <a:ea typeface="+mn-ea"/>
                          <a:cs typeface="+mn-cs"/>
                        </a:rPr>
                        <a:t>of improving MH and decreasing SU</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Offer </a:t>
                      </a:r>
                      <a:r>
                        <a:rPr kumimoji="0" lang="en-US" sz="1400" b="1" i="0" u="none" strike="noStrike" cap="none" normalizeH="0" baseline="0" dirty="0" smtClean="0">
                          <a:ln>
                            <a:noFill/>
                          </a:ln>
                          <a:solidFill>
                            <a:schemeClr val="tx2"/>
                          </a:solidFill>
                          <a:effectLst/>
                          <a:latin typeface="Calibri" pitchFamily="34" charset="0"/>
                        </a:rPr>
                        <a:t>menu of options</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for addressing MH </a:t>
                      </a:r>
                      <a:r>
                        <a:rPr kumimoji="0" lang="en-US" sz="1300" b="0" i="0" u="none" strike="noStrike" cap="none" normalizeH="0" baseline="0" dirty="0" err="1" smtClean="0">
                          <a:ln>
                            <a:noFill/>
                          </a:ln>
                          <a:solidFill>
                            <a:schemeClr val="tx1"/>
                          </a:solidFill>
                          <a:effectLst/>
                          <a:latin typeface="Calibri" pitchFamily="34" charset="0"/>
                        </a:rPr>
                        <a:t>Sxs</a:t>
                      </a:r>
                      <a:r>
                        <a:rPr kumimoji="0" lang="en-US" sz="1300" b="0" i="0" u="none" strike="noStrike" cap="none" normalizeH="0" baseline="0" dirty="0" smtClean="0">
                          <a:ln>
                            <a:noFill/>
                          </a:ln>
                          <a:solidFill>
                            <a:schemeClr val="tx1"/>
                          </a:solidFill>
                          <a:effectLst/>
                          <a:latin typeface="Calibri" pitchFamily="34" charset="0"/>
                        </a:rPr>
                        <a:t> and SU</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Help identify </a:t>
                      </a:r>
                      <a:r>
                        <a:rPr kumimoji="0" lang="en-US" sz="1400" b="1" i="0" u="none" strike="noStrike" cap="none" normalizeH="0" baseline="0" dirty="0" smtClean="0">
                          <a:ln>
                            <a:noFill/>
                          </a:ln>
                          <a:solidFill>
                            <a:schemeClr val="tx2"/>
                          </a:solidFill>
                          <a:effectLst/>
                          <a:latin typeface="Calibri" pitchFamily="34" charset="0"/>
                        </a:rPr>
                        <a:t>pros and cons</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of various change options</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Identify and</a:t>
                      </a:r>
                      <a:r>
                        <a:rPr kumimoji="0" lang="en-US" sz="1300" b="0" i="0" u="none" strike="noStrike" cap="none" normalizeH="0" baseline="0" dirty="0" smtClean="0">
                          <a:ln>
                            <a:noFill/>
                          </a:ln>
                          <a:solidFill>
                            <a:schemeClr val="bg1"/>
                          </a:solidFill>
                          <a:effectLst/>
                          <a:latin typeface="Calibri" pitchFamily="34" charset="0"/>
                        </a:rPr>
                        <a:t> </a:t>
                      </a:r>
                      <a:r>
                        <a:rPr kumimoji="0" lang="en-US" sz="1400" b="1" i="0" u="none" strike="noStrike" cap="none" normalizeH="0" baseline="0" dirty="0" smtClean="0">
                          <a:ln>
                            <a:noFill/>
                          </a:ln>
                          <a:solidFill>
                            <a:schemeClr val="tx2"/>
                          </a:solidFill>
                          <a:effectLst/>
                          <a:latin typeface="Calibri" pitchFamily="34" charset="0"/>
                        </a:rPr>
                        <a:t>lower barriers</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to change</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Help </a:t>
                      </a:r>
                      <a:r>
                        <a:rPr kumimoji="0" lang="en-US" sz="1400" b="1" i="0" u="none" strike="noStrike" cap="none" normalizeH="0" baseline="0" dirty="0" smtClean="0">
                          <a:ln>
                            <a:noFill/>
                          </a:ln>
                          <a:solidFill>
                            <a:schemeClr val="tx2"/>
                          </a:solidFill>
                          <a:effectLst/>
                          <a:latin typeface="Calibri" pitchFamily="34" charset="0"/>
                        </a:rPr>
                        <a:t>enlist social/peer support</a:t>
                      </a:r>
                      <a:r>
                        <a:rPr kumimoji="0" lang="en-US" sz="1300" b="0" i="0" u="none" strike="noStrike" cap="none" normalizeH="0" baseline="0" dirty="0" smtClean="0">
                          <a:ln>
                            <a:noFill/>
                          </a:ln>
                          <a:solidFill>
                            <a:schemeClr val="tx2"/>
                          </a:solidFill>
                          <a:effectLst/>
                          <a:latin typeface="Calibri" pitchFamily="34" charset="0"/>
                        </a:rPr>
                        <a:t> </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Encourage person to </a:t>
                      </a:r>
                      <a:r>
                        <a:rPr kumimoji="0" lang="en-US" sz="1400" b="1" i="0" u="none" strike="noStrike" cap="none" normalizeH="0" baseline="0" dirty="0" smtClean="0">
                          <a:ln>
                            <a:noFill/>
                          </a:ln>
                          <a:solidFill>
                            <a:schemeClr val="tx2"/>
                          </a:solidFill>
                          <a:effectLst/>
                          <a:latin typeface="Calibri" pitchFamily="34" charset="0"/>
                        </a:rPr>
                        <a:t>publicly</a:t>
                      </a:r>
                      <a:r>
                        <a:rPr kumimoji="0" lang="en-US" sz="1300" b="1" i="0" u="none" strike="noStrike" cap="none" normalizeH="0" baseline="0" dirty="0" smtClean="0">
                          <a:ln>
                            <a:noFill/>
                          </a:ln>
                          <a:solidFill>
                            <a:schemeClr val="tx2"/>
                          </a:solidFill>
                          <a:effectLst/>
                          <a:latin typeface="Calibri" pitchFamily="34" charset="0"/>
                        </a:rPr>
                        <a:t> </a:t>
                      </a:r>
                      <a:r>
                        <a:rPr kumimoji="0" lang="en-US" sz="1400" b="1" i="0" u="none" strike="noStrike" cap="none" normalizeH="0" baseline="0" dirty="0" smtClean="0">
                          <a:ln>
                            <a:noFill/>
                          </a:ln>
                          <a:solidFill>
                            <a:schemeClr val="tx2"/>
                          </a:solidFill>
                          <a:effectLst/>
                          <a:latin typeface="Calibri" pitchFamily="34" charset="0"/>
                        </a:rPr>
                        <a:t>announce plans</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to change</a:t>
                      </a:r>
                      <a:endParaRPr kumimoji="0" lang="en-US" sz="2800" b="0" i="0" u="none" strike="noStrike" cap="none" normalizeH="0" baseline="0" dirty="0" smtClean="0">
                        <a:ln>
                          <a:noFill/>
                        </a:ln>
                        <a:solidFill>
                          <a:schemeClr val="tx1"/>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120033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130594">
                <a:tc>
                  <a:txBody>
                    <a:bodyPr/>
                    <a:lstStyle/>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Support a </a:t>
                      </a:r>
                      <a:r>
                        <a:rPr kumimoji="0" lang="en-US" sz="1400" b="1" i="0" u="none" strike="noStrike" cap="none" normalizeH="0" baseline="0" dirty="0" smtClean="0">
                          <a:ln>
                            <a:noFill/>
                          </a:ln>
                          <a:solidFill>
                            <a:schemeClr val="tx2"/>
                          </a:solidFill>
                          <a:effectLst/>
                          <a:latin typeface="Calibri" pitchFamily="34" charset="0"/>
                        </a:rPr>
                        <a:t>realistic view</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of change through </a:t>
                      </a:r>
                      <a:r>
                        <a:rPr kumimoji="0" lang="en-US" sz="1400" b="1" i="0" u="none" strike="noStrike" cap="none" normalizeH="0" baseline="0" dirty="0" smtClean="0">
                          <a:ln>
                            <a:noFill/>
                          </a:ln>
                          <a:solidFill>
                            <a:schemeClr val="tx2"/>
                          </a:solidFill>
                          <a:effectLst/>
                          <a:latin typeface="Calibri" pitchFamily="34" charset="0"/>
                        </a:rPr>
                        <a:t>small steps</a:t>
                      </a:r>
                      <a:endParaRPr kumimoji="0" lang="en-US" sz="1400" b="0" i="0" u="none" strike="noStrike" cap="none" normalizeH="0" baseline="0" dirty="0" smtClean="0">
                        <a:ln>
                          <a:noFill/>
                        </a:ln>
                        <a:solidFill>
                          <a:schemeClr val="tx2"/>
                        </a:solidFill>
                        <a:effectLst/>
                        <a:latin typeface="Calibri"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400" b="1" i="0" u="none" strike="noStrike" cap="none" normalizeH="0" baseline="0" dirty="0" smtClean="0">
                          <a:ln>
                            <a:noFill/>
                          </a:ln>
                          <a:solidFill>
                            <a:schemeClr val="tx2"/>
                          </a:solidFill>
                          <a:effectLst/>
                          <a:latin typeface="Calibri" pitchFamily="34" charset="0"/>
                        </a:rPr>
                        <a:t>Identify high-risk situations</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for SU and impact of use on MH functioning</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Develop </a:t>
                      </a:r>
                      <a:r>
                        <a:rPr kumimoji="0" lang="en-US" sz="1400" b="1" i="0" u="none" strike="noStrike" cap="none" normalizeH="0" baseline="0" dirty="0" smtClean="0">
                          <a:ln>
                            <a:noFill/>
                          </a:ln>
                          <a:solidFill>
                            <a:schemeClr val="tx2"/>
                          </a:solidFill>
                          <a:effectLst/>
                          <a:latin typeface="Calibri" pitchFamily="34" charset="0"/>
                        </a:rPr>
                        <a:t>coping strategies</a:t>
                      </a:r>
                      <a:endParaRPr kumimoji="0" lang="en-US" sz="1400" b="0" i="0" u="none" strike="noStrike" cap="none" normalizeH="0" baseline="0" dirty="0" smtClean="0">
                        <a:ln>
                          <a:noFill/>
                        </a:ln>
                        <a:solidFill>
                          <a:schemeClr val="tx2"/>
                        </a:solidFill>
                        <a:effectLst/>
                        <a:latin typeface="Calibri"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Assist in </a:t>
                      </a:r>
                      <a:r>
                        <a:rPr kumimoji="0" lang="en-US" sz="1400" b="1" i="0" u="none" strike="noStrike" cap="none" normalizeH="0" baseline="0" dirty="0" smtClean="0">
                          <a:ln>
                            <a:noFill/>
                          </a:ln>
                          <a:solidFill>
                            <a:schemeClr val="tx2"/>
                          </a:solidFill>
                          <a:effectLst/>
                          <a:latin typeface="Calibri" pitchFamily="34" charset="0"/>
                        </a:rPr>
                        <a:t>finding new </a:t>
                      </a:r>
                      <a:r>
                        <a:rPr kumimoji="0" lang="en-US" sz="1400" b="1" i="0" u="none" strike="noStrike" cap="none" normalizeH="0" baseline="0" dirty="0" err="1" smtClean="0">
                          <a:ln>
                            <a:noFill/>
                          </a:ln>
                          <a:solidFill>
                            <a:schemeClr val="tx2"/>
                          </a:solidFill>
                          <a:effectLst/>
                          <a:latin typeface="Calibri" pitchFamily="34" charset="0"/>
                        </a:rPr>
                        <a:t>reinforcers</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of positive change including feeling better</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Help access family/social/peer </a:t>
                      </a:r>
                      <a:r>
                        <a:rPr kumimoji="0" lang="en-US" sz="1400" b="1" i="0" u="none" strike="noStrike" cap="none" normalizeH="0" baseline="0" dirty="0" smtClean="0">
                          <a:ln>
                            <a:noFill/>
                          </a:ln>
                          <a:solidFill>
                            <a:schemeClr val="tx2"/>
                          </a:solidFill>
                          <a:effectLst/>
                          <a:latin typeface="Calibri" pitchFamily="34" charset="0"/>
                        </a:rPr>
                        <a:t>support</a:t>
                      </a:r>
                      <a:endParaRPr kumimoji="0" lang="en-US" sz="1400" b="0" i="0" u="none" strike="noStrike" cap="none" normalizeH="0" baseline="0" dirty="0" smtClean="0">
                        <a:ln>
                          <a:noFill/>
                        </a:ln>
                        <a:solidFill>
                          <a:schemeClr val="tx2"/>
                        </a:solidFill>
                        <a:effectLst/>
                        <a:latin typeface="Calibri"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Help identify and try </a:t>
                      </a:r>
                      <a:r>
                        <a:rPr kumimoji="0" lang="en-US" sz="1400" b="1" i="0" u="none" strike="noStrike" cap="none" normalizeH="0" baseline="0" dirty="0" smtClean="0">
                          <a:ln>
                            <a:noFill/>
                          </a:ln>
                          <a:solidFill>
                            <a:schemeClr val="tx2"/>
                          </a:solidFill>
                          <a:effectLst/>
                          <a:latin typeface="Calibri" pitchFamily="34" charset="0"/>
                        </a:rPr>
                        <a:t>supportive behaviors</a:t>
                      </a:r>
                      <a:r>
                        <a:rPr kumimoji="0" lang="en-US" sz="1300" b="0" i="0" u="none" strike="noStrike" cap="none" normalizeH="0" baseline="0" dirty="0" smtClean="0">
                          <a:ln>
                            <a:noFill/>
                          </a:ln>
                          <a:solidFill>
                            <a:schemeClr val="tx1"/>
                          </a:solidFill>
                          <a:effectLst/>
                          <a:latin typeface="Calibri" pitchFamily="34" charset="0"/>
                        </a:rPr>
                        <a:t> and drug-free activities to maintain goals.</a:t>
                      </a: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Maintain </a:t>
                      </a:r>
                      <a:r>
                        <a:rPr kumimoji="0" lang="en-US" sz="1400" b="1" i="0" u="none" strike="noStrike" cap="none" normalizeH="0" baseline="0" dirty="0" smtClean="0">
                          <a:ln>
                            <a:noFill/>
                          </a:ln>
                          <a:solidFill>
                            <a:schemeClr val="tx2"/>
                          </a:solidFill>
                          <a:effectLst/>
                          <a:latin typeface="Calibri" pitchFamily="34" charset="0"/>
                        </a:rPr>
                        <a:t>supportive contact</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and highlight progress in maintaining improved functioning--</a:t>
                      </a:r>
                      <a:r>
                        <a:rPr kumimoji="0" lang="en-US" sz="1300" b="0" i="0" u="none" strike="noStrike" kern="1200" cap="none" normalizeH="0" baseline="0" dirty="0" smtClean="0">
                          <a:ln>
                            <a:noFill/>
                          </a:ln>
                          <a:solidFill>
                            <a:schemeClr val="tx1"/>
                          </a:solidFill>
                          <a:effectLst/>
                          <a:latin typeface="Calibri" pitchFamily="34" charset="0"/>
                          <a:ea typeface="+mn-ea"/>
                          <a:cs typeface="+mn-cs"/>
                        </a:rPr>
                        <a:t>What was the role of SU?</a:t>
                      </a:r>
                      <a:endParaRPr kumimoji="0" lang="en-US" sz="1300" b="0" i="0" u="none" strike="noStrike" cap="none" normalizeH="0" baseline="0" dirty="0" smtClean="0">
                        <a:ln>
                          <a:noFill/>
                        </a:ln>
                        <a:solidFill>
                          <a:schemeClr val="tx1"/>
                        </a:solidFill>
                        <a:effectLst/>
                        <a:latin typeface="Calibri" pitchFamily="34" charset="0"/>
                      </a:endParaRPr>
                    </a:p>
                    <a:p>
                      <a:pPr marL="171450" marR="0" lvl="0" indent="-171450" algn="l" defTabSz="914400" rtl="0" eaLnBrk="0" fontAlgn="base" latinLnBrk="0" hangingPunct="0">
                        <a:lnSpc>
                          <a:spcPct val="100000"/>
                        </a:lnSpc>
                        <a:spcBef>
                          <a:spcPct val="20000"/>
                        </a:spcBef>
                        <a:spcAft>
                          <a:spcPct val="0"/>
                        </a:spcAft>
                        <a:buClrTx/>
                        <a:buSzTx/>
                        <a:buFont typeface="Arial" charset="0"/>
                        <a:buChar char="•"/>
                        <a:tabLst/>
                      </a:pPr>
                      <a:r>
                        <a:rPr kumimoji="0" lang="en-US" sz="1400" b="1" i="0" u="none" strike="noStrike" cap="none" normalizeH="0" baseline="0" dirty="0" smtClean="0">
                          <a:ln>
                            <a:noFill/>
                          </a:ln>
                          <a:solidFill>
                            <a:schemeClr val="tx2"/>
                          </a:solidFill>
                          <a:effectLst/>
                          <a:latin typeface="Calibri" pitchFamily="34" charset="0"/>
                        </a:rPr>
                        <a:t>Set new</a:t>
                      </a:r>
                      <a:r>
                        <a:rPr kumimoji="0" lang="en-US" sz="1300" b="0" i="0" u="none" strike="noStrike" cap="none" normalizeH="0" baseline="0" dirty="0" smtClean="0">
                          <a:ln>
                            <a:noFill/>
                          </a:ln>
                          <a:solidFill>
                            <a:schemeClr val="tx2"/>
                          </a:solidFill>
                          <a:effectLst/>
                          <a:latin typeface="Calibri" pitchFamily="34" charset="0"/>
                        </a:rPr>
                        <a:t> </a:t>
                      </a:r>
                      <a:r>
                        <a:rPr kumimoji="0" lang="en-US" sz="1300" b="0" i="0" u="none" strike="noStrike" cap="none" normalizeH="0" baseline="0" dirty="0" smtClean="0">
                          <a:ln>
                            <a:noFill/>
                          </a:ln>
                          <a:solidFill>
                            <a:schemeClr val="tx1"/>
                          </a:solidFill>
                          <a:effectLst/>
                          <a:latin typeface="Calibri" pitchFamily="34" charset="0"/>
                        </a:rPr>
                        <a:t>short and long term </a:t>
                      </a:r>
                      <a:r>
                        <a:rPr kumimoji="0" lang="en-US" sz="1400" b="1" i="0" u="none" strike="noStrike" cap="none" normalizeH="0" baseline="0" dirty="0" smtClean="0">
                          <a:ln>
                            <a:noFill/>
                          </a:ln>
                          <a:solidFill>
                            <a:schemeClr val="tx2"/>
                          </a:solidFill>
                          <a:effectLst/>
                          <a:latin typeface="Calibri" pitchFamily="34" charset="0"/>
                        </a:rPr>
                        <a:t>goals</a:t>
                      </a:r>
                      <a:r>
                        <a:rPr kumimoji="0" lang="en-US" sz="1400" b="1" i="0" u="none" strike="noStrike" cap="none" normalizeH="0" baseline="0" dirty="0" smtClean="0">
                          <a:ln>
                            <a:noFill/>
                          </a:ln>
                          <a:solidFill>
                            <a:schemeClr val="tx1"/>
                          </a:solidFill>
                          <a:effectLst/>
                          <a:latin typeface="Calibri" pitchFamily="34" charset="0"/>
                        </a:rPr>
                        <a:t> </a:t>
                      </a:r>
                      <a:r>
                        <a:rPr kumimoji="0" lang="en-US" sz="1400" b="0" i="0" u="none" strike="noStrike" cap="none" normalizeH="0" baseline="0" dirty="0" smtClean="0">
                          <a:ln>
                            <a:noFill/>
                          </a:ln>
                          <a:solidFill>
                            <a:schemeClr val="tx1"/>
                          </a:solidFill>
                          <a:effectLst/>
                          <a:latin typeface="Calibri" pitchFamily="34" charset="0"/>
                        </a:rPr>
                        <a:t>for  MH and SU</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Frame recurrence as </a:t>
                      </a:r>
                      <a:r>
                        <a:rPr kumimoji="0" lang="en-US" sz="1300" b="1" i="0" u="none" strike="noStrike" cap="none" normalizeH="0" baseline="0" dirty="0" smtClean="0">
                          <a:ln>
                            <a:noFill/>
                          </a:ln>
                          <a:solidFill>
                            <a:schemeClr val="tx2"/>
                          </a:solidFill>
                          <a:effectLst/>
                          <a:latin typeface="Calibri" pitchFamily="34" charset="0"/>
                        </a:rPr>
                        <a:t>a </a:t>
                      </a:r>
                      <a:r>
                        <a:rPr kumimoji="0" lang="en-US" sz="1400" b="1" i="0" u="none" strike="noStrike" cap="none" normalizeH="0" baseline="0" dirty="0" smtClean="0">
                          <a:ln>
                            <a:noFill/>
                          </a:ln>
                          <a:solidFill>
                            <a:schemeClr val="tx2"/>
                          </a:solidFill>
                          <a:effectLst/>
                          <a:latin typeface="Calibri" pitchFamily="34" charset="0"/>
                        </a:rPr>
                        <a:t>learning</a:t>
                      </a:r>
                      <a:r>
                        <a:rPr kumimoji="0" lang="en-US" sz="1300" b="1" i="0" u="none" strike="noStrike" cap="none" normalizeH="0" baseline="0" dirty="0" smtClean="0">
                          <a:ln>
                            <a:noFill/>
                          </a:ln>
                          <a:solidFill>
                            <a:schemeClr val="tx2"/>
                          </a:solidFill>
                          <a:effectLst/>
                          <a:latin typeface="Calibri" pitchFamily="34" charset="0"/>
                        </a:rPr>
                        <a:t> </a:t>
                      </a:r>
                      <a:r>
                        <a:rPr kumimoji="0" lang="en-US" sz="1400" b="1" i="0" u="none" strike="noStrike" cap="none" normalizeH="0" baseline="0" dirty="0" smtClean="0">
                          <a:ln>
                            <a:noFill/>
                          </a:ln>
                          <a:solidFill>
                            <a:schemeClr val="tx2"/>
                          </a:solidFill>
                          <a:effectLst/>
                          <a:latin typeface="Calibri" pitchFamily="34" charset="0"/>
                        </a:rPr>
                        <a:t>opportunity—</a:t>
                      </a:r>
                      <a:r>
                        <a:rPr kumimoji="0" lang="en-US" sz="1400" b="1" i="0" u="none" strike="noStrike" kern="1200" cap="none" normalizeH="0" baseline="0" dirty="0" smtClean="0">
                          <a:ln>
                            <a:noFill/>
                          </a:ln>
                          <a:solidFill>
                            <a:schemeClr val="tx2"/>
                          </a:solidFill>
                          <a:effectLst/>
                          <a:latin typeface="Calibri" pitchFamily="34" charset="0"/>
                          <a:ea typeface="+mn-ea"/>
                          <a:cs typeface="+mn-cs"/>
                        </a:rPr>
                        <a:t>What was the impact on MH?</a:t>
                      </a:r>
                      <a:endParaRPr kumimoji="0" lang="en-US" sz="1400" b="1" i="0" u="none" strike="noStrike" cap="none" normalizeH="0" baseline="0" dirty="0" smtClean="0">
                        <a:ln>
                          <a:noFill/>
                        </a:ln>
                        <a:solidFill>
                          <a:schemeClr val="tx2"/>
                        </a:solidFill>
                        <a:effectLst/>
                        <a:latin typeface="Calibri" pitchFamily="34" charset="0"/>
                      </a:endParaRPr>
                    </a:p>
                    <a:p>
                      <a:pPr marL="112713" marR="0" lvl="0" indent="-112713"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Explore possible psychological, behavioral and social </a:t>
                      </a:r>
                      <a:r>
                        <a:rPr kumimoji="0" lang="en-US" sz="1400" b="1" i="0" u="none" strike="noStrike" cap="none" normalizeH="0" baseline="0" dirty="0" smtClean="0">
                          <a:ln>
                            <a:noFill/>
                          </a:ln>
                          <a:solidFill>
                            <a:schemeClr val="tx2"/>
                          </a:solidFill>
                          <a:effectLst/>
                          <a:latin typeface="Calibri" pitchFamily="34" charset="0"/>
                        </a:rPr>
                        <a:t>antecedents</a:t>
                      </a:r>
                      <a:endParaRPr kumimoji="0" lang="en-US" sz="1400" b="0" i="0" u="none" strike="noStrike" cap="none" normalizeH="0" baseline="0" dirty="0" smtClean="0">
                        <a:ln>
                          <a:noFill/>
                        </a:ln>
                        <a:solidFill>
                          <a:schemeClr val="tx2"/>
                        </a:solidFill>
                        <a:effectLst/>
                        <a:latin typeface="Calibri" pitchFamily="34" charset="0"/>
                      </a:endParaRPr>
                    </a:p>
                    <a:p>
                      <a:pPr marL="112713" marR="0" lvl="0" indent="-112713"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Help to develop </a:t>
                      </a:r>
                      <a:r>
                        <a:rPr kumimoji="0" lang="en-US" sz="1400" b="1" i="0" u="none" strike="noStrike" cap="none" normalizeH="0" baseline="0" dirty="0" smtClean="0">
                          <a:ln>
                            <a:noFill/>
                          </a:ln>
                          <a:solidFill>
                            <a:schemeClr val="tx2"/>
                          </a:solidFill>
                          <a:effectLst/>
                          <a:latin typeface="Calibri" pitchFamily="34" charset="0"/>
                        </a:rPr>
                        <a:t>alternative</a:t>
                      </a:r>
                      <a:r>
                        <a:rPr kumimoji="0" lang="en-US" sz="1300" b="0" i="0" u="none" strike="noStrike" cap="none" normalizeH="0" baseline="0" dirty="0" smtClean="0">
                          <a:ln>
                            <a:noFill/>
                          </a:ln>
                          <a:solidFill>
                            <a:schemeClr val="tx1"/>
                          </a:solidFill>
                          <a:effectLst/>
                          <a:latin typeface="Calibri" pitchFamily="34" charset="0"/>
                        </a:rPr>
                        <a:t> </a:t>
                      </a:r>
                      <a:r>
                        <a:rPr kumimoji="0" lang="en-US" sz="1300" b="1" i="0" u="none" strike="noStrike" cap="none" normalizeH="0" baseline="0" dirty="0" smtClean="0">
                          <a:ln>
                            <a:noFill/>
                          </a:ln>
                          <a:solidFill>
                            <a:schemeClr val="tx2"/>
                          </a:solidFill>
                          <a:effectLst/>
                          <a:latin typeface="Calibri" pitchFamily="34" charset="0"/>
                        </a:rPr>
                        <a:t>coping strategies for strong emotions</a:t>
                      </a:r>
                    </a:p>
                    <a:p>
                      <a:pPr marL="112713" marR="0" lvl="0" indent="-112713" algn="l" defTabSz="914400" rtl="0" eaLnBrk="0" fontAlgn="base" latinLnBrk="0" hangingPunct="0">
                        <a:lnSpc>
                          <a:spcPct val="100000"/>
                        </a:lnSpc>
                        <a:spcBef>
                          <a:spcPct val="20000"/>
                        </a:spcBef>
                        <a:spcAft>
                          <a:spcPct val="0"/>
                        </a:spcAft>
                        <a:buClrTx/>
                        <a:buSzTx/>
                        <a:buFont typeface="Arial" charset="0"/>
                        <a:buChar char="•"/>
                        <a:tabLst/>
                      </a:pPr>
                      <a:r>
                        <a:rPr kumimoji="0" lang="en-US" sz="1300" b="0" i="0" u="none" strike="noStrike" cap="none" normalizeH="0" baseline="0" dirty="0" smtClean="0">
                          <a:ln>
                            <a:noFill/>
                          </a:ln>
                          <a:solidFill>
                            <a:schemeClr val="tx1"/>
                          </a:solidFill>
                          <a:effectLst/>
                          <a:latin typeface="Calibri" pitchFamily="34" charset="0"/>
                        </a:rPr>
                        <a:t>Encourage person to </a:t>
                      </a:r>
                      <a:r>
                        <a:rPr kumimoji="0" lang="en-US" sz="1400" b="1" i="0" u="none" strike="noStrike" cap="none" normalizeH="0" baseline="0" dirty="0" smtClean="0">
                          <a:ln>
                            <a:noFill/>
                          </a:ln>
                          <a:solidFill>
                            <a:schemeClr val="tx2"/>
                          </a:solidFill>
                          <a:effectLst/>
                          <a:latin typeface="Calibri" pitchFamily="34" charset="0"/>
                        </a:rPr>
                        <a:t>stay in the process </a:t>
                      </a:r>
                      <a:r>
                        <a:rPr kumimoji="0" lang="en-US" sz="1300" b="0" i="0" u="none" strike="noStrike" cap="none" normalizeH="0" baseline="0" dirty="0" smtClean="0">
                          <a:ln>
                            <a:noFill/>
                          </a:ln>
                          <a:solidFill>
                            <a:schemeClr val="tx1"/>
                          </a:solidFill>
                          <a:effectLst/>
                          <a:latin typeface="Calibri" pitchFamily="34" charset="0"/>
                        </a:rPr>
                        <a:t>and maintain </a:t>
                      </a:r>
                      <a:r>
                        <a:rPr kumimoji="0" lang="en-US" sz="1400" b="1" i="0" u="none" strike="noStrike" cap="none" normalizeH="0" baseline="0" dirty="0" smtClean="0">
                          <a:ln>
                            <a:noFill/>
                          </a:ln>
                          <a:solidFill>
                            <a:schemeClr val="tx2"/>
                          </a:solidFill>
                          <a:effectLst/>
                          <a:latin typeface="Calibri" pitchFamily="34" charset="0"/>
                        </a:rPr>
                        <a:t>support</a:t>
                      </a:r>
                      <a:endParaRPr kumimoji="0" lang="en-US" sz="2800" b="0" i="0" u="none" strike="noStrike" cap="none" normalizeH="0" baseline="0" dirty="0" smtClean="0">
                        <a:ln>
                          <a:noFill/>
                        </a:ln>
                        <a:solidFill>
                          <a:schemeClr val="tx2"/>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6" name="Oval 51"/>
          <p:cNvSpPr>
            <a:spLocks noChangeArrowheads="1"/>
          </p:cNvSpPr>
          <p:nvPr/>
        </p:nvSpPr>
        <p:spPr bwMode="auto">
          <a:xfrm>
            <a:off x="685800" y="490538"/>
            <a:ext cx="1447800" cy="1143000"/>
          </a:xfrm>
          <a:prstGeom prst="ellipse">
            <a:avLst/>
          </a:prstGeom>
          <a:solidFill>
            <a:srgbClr val="3F8D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1. Pre-</a:t>
            </a:r>
            <a:br>
              <a:rPr lang="en-US" altLang="en-US" sz="1600" b="1" smtClean="0">
                <a:solidFill>
                  <a:prstClr val="black"/>
                </a:solidFill>
                <a:latin typeface="Calibri" panose="020F0502020204030204" pitchFamily="34" charset="0"/>
              </a:rPr>
            </a:br>
            <a:r>
              <a:rPr lang="en-US" altLang="en-US" sz="1600" b="1" smtClean="0">
                <a:solidFill>
                  <a:prstClr val="black"/>
                </a:solidFill>
                <a:latin typeface="Calibri" panose="020F0502020204030204" pitchFamily="34" charset="0"/>
              </a:rPr>
              <a:t>contemplation</a:t>
            </a:r>
          </a:p>
          <a:p>
            <a:pPr algn="ctr" eaLnBrk="1" fontAlgn="base" hangingPunct="1">
              <a:spcBef>
                <a:spcPct val="0"/>
              </a:spcBef>
              <a:spcAft>
                <a:spcPct val="0"/>
              </a:spcAft>
            </a:pPr>
            <a:endParaRPr lang="en-US" altLang="en-US" sz="1600" b="1" smtClean="0">
              <a:solidFill>
                <a:prstClr val="black"/>
              </a:solidFill>
              <a:latin typeface="Calibri" panose="020F0502020204030204" pitchFamily="34" charset="0"/>
            </a:endParaRPr>
          </a:p>
        </p:txBody>
      </p:sp>
      <p:sp>
        <p:nvSpPr>
          <p:cNvPr id="3097" name="Oval 58"/>
          <p:cNvSpPr>
            <a:spLocks noChangeArrowheads="1"/>
          </p:cNvSpPr>
          <p:nvPr/>
        </p:nvSpPr>
        <p:spPr bwMode="auto">
          <a:xfrm>
            <a:off x="3810000" y="490538"/>
            <a:ext cx="1447800" cy="1143000"/>
          </a:xfrm>
          <a:prstGeom prst="ellipse">
            <a:avLst/>
          </a:prstGeom>
          <a:solidFill>
            <a:srgbClr val="3DA5C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2.</a:t>
            </a:r>
          </a:p>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Contemplation</a:t>
            </a:r>
          </a:p>
          <a:p>
            <a:pPr algn="ctr" eaLnBrk="1" fontAlgn="base" hangingPunct="1">
              <a:spcBef>
                <a:spcPct val="0"/>
              </a:spcBef>
              <a:spcAft>
                <a:spcPct val="0"/>
              </a:spcAft>
            </a:pPr>
            <a:endParaRPr lang="en-US" altLang="en-US" sz="1600" b="1" smtClean="0">
              <a:solidFill>
                <a:prstClr val="black"/>
              </a:solidFill>
              <a:latin typeface="Calibri" panose="020F0502020204030204" pitchFamily="34" charset="0"/>
            </a:endParaRPr>
          </a:p>
        </p:txBody>
      </p:sp>
      <p:sp>
        <p:nvSpPr>
          <p:cNvPr id="3098" name="Oval 60"/>
          <p:cNvSpPr>
            <a:spLocks noChangeArrowheads="1"/>
          </p:cNvSpPr>
          <p:nvPr/>
        </p:nvSpPr>
        <p:spPr bwMode="auto">
          <a:xfrm>
            <a:off x="6934200" y="490538"/>
            <a:ext cx="1447800" cy="1143000"/>
          </a:xfrm>
          <a:prstGeom prst="ellipse">
            <a:avLst/>
          </a:prstGeom>
          <a:solidFill>
            <a:srgbClr val="47DC5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3.</a:t>
            </a:r>
          </a:p>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Determination</a:t>
            </a:r>
          </a:p>
          <a:p>
            <a:pPr algn="ctr" eaLnBrk="1" fontAlgn="base" hangingPunct="1">
              <a:spcBef>
                <a:spcPct val="0"/>
              </a:spcBef>
              <a:spcAft>
                <a:spcPct val="0"/>
              </a:spcAft>
            </a:pPr>
            <a:endParaRPr lang="en-US" altLang="en-US" sz="1600" b="1" smtClean="0">
              <a:solidFill>
                <a:prstClr val="black"/>
              </a:solidFill>
              <a:latin typeface="Calibri" panose="020F0502020204030204" pitchFamily="34" charset="0"/>
            </a:endParaRPr>
          </a:p>
        </p:txBody>
      </p:sp>
      <p:sp>
        <p:nvSpPr>
          <p:cNvPr id="3099" name="Oval 71"/>
          <p:cNvSpPr>
            <a:spLocks noChangeArrowheads="1"/>
          </p:cNvSpPr>
          <p:nvPr/>
        </p:nvSpPr>
        <p:spPr bwMode="auto">
          <a:xfrm>
            <a:off x="685800" y="3597275"/>
            <a:ext cx="1447800" cy="1143000"/>
          </a:xfrm>
          <a:prstGeom prst="ellipse">
            <a:avLst/>
          </a:prstGeom>
          <a:solidFill>
            <a:srgbClr val="B3EE8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4.</a:t>
            </a:r>
          </a:p>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Action</a:t>
            </a:r>
          </a:p>
          <a:p>
            <a:pPr algn="ctr" eaLnBrk="1" fontAlgn="base" hangingPunct="1">
              <a:spcBef>
                <a:spcPct val="0"/>
              </a:spcBef>
              <a:spcAft>
                <a:spcPct val="0"/>
              </a:spcAft>
            </a:pPr>
            <a:endParaRPr lang="en-US" altLang="en-US" sz="1600" b="1" smtClean="0">
              <a:solidFill>
                <a:prstClr val="black"/>
              </a:solidFill>
              <a:latin typeface="Calibri" panose="020F0502020204030204" pitchFamily="34" charset="0"/>
            </a:endParaRPr>
          </a:p>
        </p:txBody>
      </p:sp>
      <p:sp>
        <p:nvSpPr>
          <p:cNvPr id="3100" name="Oval 72"/>
          <p:cNvSpPr>
            <a:spLocks noChangeArrowheads="1"/>
          </p:cNvSpPr>
          <p:nvPr/>
        </p:nvSpPr>
        <p:spPr bwMode="auto">
          <a:xfrm>
            <a:off x="3810000" y="3597275"/>
            <a:ext cx="1447800" cy="1143000"/>
          </a:xfrm>
          <a:prstGeom prst="ellipse">
            <a:avLst/>
          </a:prstGeom>
          <a:solidFill>
            <a:srgbClr val="EEEF4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5.</a:t>
            </a:r>
          </a:p>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Maintenance</a:t>
            </a:r>
          </a:p>
          <a:p>
            <a:pPr algn="ctr" eaLnBrk="1" fontAlgn="base" hangingPunct="1">
              <a:spcBef>
                <a:spcPct val="0"/>
              </a:spcBef>
              <a:spcAft>
                <a:spcPct val="0"/>
              </a:spcAft>
            </a:pPr>
            <a:endParaRPr lang="en-US" altLang="en-US" sz="1600" b="1" smtClean="0">
              <a:solidFill>
                <a:prstClr val="black"/>
              </a:solidFill>
              <a:latin typeface="Calibri" panose="020F0502020204030204" pitchFamily="34" charset="0"/>
            </a:endParaRPr>
          </a:p>
        </p:txBody>
      </p:sp>
      <p:sp>
        <p:nvSpPr>
          <p:cNvPr id="3101" name="Oval 73"/>
          <p:cNvSpPr>
            <a:spLocks noChangeArrowheads="1"/>
          </p:cNvSpPr>
          <p:nvPr/>
        </p:nvSpPr>
        <p:spPr bwMode="auto">
          <a:xfrm>
            <a:off x="6934200" y="3597275"/>
            <a:ext cx="1447800" cy="1143000"/>
          </a:xfrm>
          <a:prstGeom prst="ellipse">
            <a:avLst/>
          </a:prstGeom>
          <a:solidFill>
            <a:srgbClr val="F79646"/>
          </a:solidFill>
          <a:ln w="12700">
            <a:solidFill>
              <a:schemeClr val="tx1"/>
            </a:solidFill>
            <a:prstDash val="dash"/>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6.</a:t>
            </a:r>
          </a:p>
          <a:p>
            <a:pPr algn="ctr" eaLnBrk="1" fontAlgn="base" hangingPunct="1">
              <a:spcBef>
                <a:spcPct val="0"/>
              </a:spcBef>
              <a:spcAft>
                <a:spcPct val="0"/>
              </a:spcAft>
            </a:pPr>
            <a:r>
              <a:rPr lang="en-US" altLang="en-US" sz="1600" b="1" smtClean="0">
                <a:solidFill>
                  <a:prstClr val="black"/>
                </a:solidFill>
                <a:latin typeface="Calibri" panose="020F0502020204030204" pitchFamily="34" charset="0"/>
              </a:rPr>
              <a:t>Recurrence</a:t>
            </a:r>
          </a:p>
          <a:p>
            <a:pPr algn="ctr" eaLnBrk="1" fontAlgn="base" hangingPunct="1">
              <a:spcBef>
                <a:spcPct val="0"/>
              </a:spcBef>
              <a:spcAft>
                <a:spcPct val="0"/>
              </a:spcAft>
            </a:pPr>
            <a:endParaRPr lang="en-US" altLang="en-US" sz="1600" b="1"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21851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304800" y="1295400"/>
            <a:ext cx="8686800" cy="4953000"/>
          </a:xfrm>
        </p:spPr>
        <p:txBody>
          <a:bodyPr>
            <a:normAutofit fontScale="92500" lnSpcReduction="20000"/>
          </a:bodyPr>
          <a:lstStyle/>
          <a:p>
            <a:r>
              <a:rPr lang="en-US" altLang="en-US" sz="2800" b="1" dirty="0" smtClean="0">
                <a:solidFill>
                  <a:schemeClr val="tx2"/>
                </a:solidFill>
              </a:rPr>
              <a:t>Substance use</a:t>
            </a:r>
          </a:p>
          <a:p>
            <a:pPr lvl="1"/>
            <a:r>
              <a:rPr lang="en-US" altLang="en-US" sz="2400" dirty="0" smtClean="0">
                <a:solidFill>
                  <a:schemeClr val="tx2"/>
                </a:solidFill>
              </a:rPr>
              <a:t>Raise awareness of interactions</a:t>
            </a:r>
          </a:p>
          <a:p>
            <a:pPr lvl="1"/>
            <a:r>
              <a:rPr lang="en-US" altLang="en-US" sz="2400" dirty="0" smtClean="0">
                <a:solidFill>
                  <a:schemeClr val="tx2"/>
                </a:solidFill>
              </a:rPr>
              <a:t>Reduce substance use</a:t>
            </a:r>
          </a:p>
          <a:p>
            <a:pPr lvl="1"/>
            <a:r>
              <a:rPr lang="en-US" altLang="en-US" sz="2400" dirty="0" smtClean="0">
                <a:solidFill>
                  <a:schemeClr val="tx2"/>
                </a:solidFill>
              </a:rPr>
              <a:t>Supportive behaviors and drug-free activities</a:t>
            </a:r>
          </a:p>
          <a:p>
            <a:pPr lvl="1"/>
            <a:r>
              <a:rPr lang="en-US" altLang="en-US" sz="2400" dirty="0" smtClean="0">
                <a:solidFill>
                  <a:schemeClr val="tx2"/>
                </a:solidFill>
              </a:rPr>
              <a:t>Identification of new coping skills</a:t>
            </a:r>
          </a:p>
          <a:p>
            <a:pPr lvl="1"/>
            <a:r>
              <a:rPr lang="en-US" altLang="en-US" sz="2400" dirty="0" smtClean="0">
                <a:solidFill>
                  <a:schemeClr val="tx2"/>
                </a:solidFill>
              </a:rPr>
              <a:t>Set new short and long term goals for  MH and SU</a:t>
            </a:r>
          </a:p>
          <a:p>
            <a:pPr lvl="1"/>
            <a:r>
              <a:rPr lang="en-US" altLang="en-US" sz="2400" dirty="0" smtClean="0">
                <a:solidFill>
                  <a:schemeClr val="tx2"/>
                </a:solidFill>
              </a:rPr>
              <a:t>Relapse prevention</a:t>
            </a:r>
          </a:p>
          <a:p>
            <a:pPr lvl="1">
              <a:spcAft>
                <a:spcPts val="1200"/>
              </a:spcAft>
            </a:pPr>
            <a:r>
              <a:rPr lang="en-US" altLang="en-US" sz="2400" dirty="0" smtClean="0">
                <a:solidFill>
                  <a:schemeClr val="tx2"/>
                </a:solidFill>
              </a:rPr>
              <a:t>Medication-Assisted Treatment (MAT)</a:t>
            </a:r>
          </a:p>
          <a:p>
            <a:r>
              <a:rPr lang="en-US" altLang="en-US" sz="2800" b="1" dirty="0" smtClean="0">
                <a:solidFill>
                  <a:schemeClr val="tx2"/>
                </a:solidFill>
              </a:rPr>
              <a:t>Diabetes</a:t>
            </a:r>
          </a:p>
          <a:p>
            <a:pPr lvl="1"/>
            <a:r>
              <a:rPr lang="en-US" altLang="en-US" sz="2400" dirty="0" smtClean="0">
                <a:solidFill>
                  <a:schemeClr val="tx2"/>
                </a:solidFill>
                <a:latin typeface="Arial" charset="0"/>
                <a:ea typeface="Times New Roman" pitchFamily="18" charset="0"/>
                <a:cs typeface="Arial" charset="0"/>
              </a:rPr>
              <a:t>Blood sugar monitoring and control</a:t>
            </a:r>
          </a:p>
          <a:p>
            <a:pPr lvl="1"/>
            <a:r>
              <a:rPr lang="en-US" altLang="en-US" sz="2400" dirty="0" smtClean="0">
                <a:solidFill>
                  <a:schemeClr val="tx2"/>
                </a:solidFill>
                <a:latin typeface="Arial" charset="0"/>
                <a:ea typeface="Times New Roman" pitchFamily="18" charset="0"/>
                <a:cs typeface="Arial" charset="0"/>
              </a:rPr>
              <a:t>Identify and support dietary changes.</a:t>
            </a:r>
          </a:p>
          <a:p>
            <a:pPr lvl="1"/>
            <a:r>
              <a:rPr lang="en-US" altLang="en-US" sz="2400" dirty="0" smtClean="0">
                <a:solidFill>
                  <a:schemeClr val="tx2"/>
                </a:solidFill>
                <a:latin typeface="Arial" charset="0"/>
                <a:ea typeface="Times New Roman" pitchFamily="18" charset="0"/>
                <a:cs typeface="Arial" charset="0"/>
              </a:rPr>
              <a:t>Promote self mgt. </a:t>
            </a:r>
          </a:p>
          <a:p>
            <a:pPr lvl="1"/>
            <a:r>
              <a:rPr lang="en-US" altLang="en-US" sz="2400" dirty="0" smtClean="0">
                <a:solidFill>
                  <a:schemeClr val="tx2"/>
                </a:solidFill>
                <a:latin typeface="Arial" charset="0"/>
                <a:ea typeface="Times New Roman" pitchFamily="18" charset="0"/>
                <a:cs typeface="Arial" charset="0"/>
              </a:rPr>
              <a:t>Enhance mood stability</a:t>
            </a:r>
          </a:p>
          <a:p>
            <a:pPr lvl="1"/>
            <a:r>
              <a:rPr lang="en-US" altLang="en-US" sz="2400" dirty="0" smtClean="0">
                <a:solidFill>
                  <a:schemeClr val="tx2"/>
                </a:solidFill>
                <a:latin typeface="Arial" charset="0"/>
                <a:ea typeface="Times New Roman" pitchFamily="18" charset="0"/>
                <a:cs typeface="Arial" charset="0"/>
              </a:rPr>
              <a:t>Stress Reduction</a:t>
            </a:r>
          </a:p>
        </p:txBody>
      </p:sp>
      <p:sp>
        <p:nvSpPr>
          <p:cNvPr id="4" name="Right Triangle 3"/>
          <p:cNvSpPr>
            <a:spLocks/>
          </p:cNvSpPr>
          <p:nvPr/>
        </p:nvSpPr>
        <p:spPr bwMode="auto">
          <a:xfrm>
            <a:off x="84590" y="1091049"/>
            <a:ext cx="8991599" cy="51951"/>
          </a:xfrm>
          <a:prstGeom prst="rtTriangle">
            <a:avLst/>
          </a:prstGeom>
          <a:blipFill>
            <a:blip r:embed="rId2"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Title 1"/>
          <p:cNvSpPr txBox="1">
            <a:spLocks/>
          </p:cNvSpPr>
          <p:nvPr/>
        </p:nvSpPr>
        <p:spPr>
          <a:xfrm>
            <a:off x="0" y="0"/>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Behavioral Intersections &amp; Interventions</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304800" y="1249363"/>
            <a:ext cx="8686800" cy="5151437"/>
          </a:xfrm>
        </p:spPr>
        <p:txBody>
          <a:bodyPr>
            <a:normAutofit lnSpcReduction="10000"/>
          </a:bodyPr>
          <a:lstStyle/>
          <a:p>
            <a:r>
              <a:rPr lang="en-US" altLang="en-US" sz="2800" b="1" dirty="0" smtClean="0">
                <a:solidFill>
                  <a:schemeClr val="tx2"/>
                </a:solidFill>
              </a:rPr>
              <a:t>Obesity</a:t>
            </a:r>
          </a:p>
          <a:p>
            <a:pPr lvl="1"/>
            <a:r>
              <a:rPr lang="en-US" altLang="en-US" sz="2400" dirty="0" smtClean="0">
                <a:solidFill>
                  <a:schemeClr val="tx2"/>
                </a:solidFill>
              </a:rPr>
              <a:t>Monitoring food/diet</a:t>
            </a:r>
          </a:p>
          <a:p>
            <a:pPr lvl="1"/>
            <a:r>
              <a:rPr lang="en-US" altLang="en-US" sz="2400" dirty="0" smtClean="0">
                <a:solidFill>
                  <a:schemeClr val="tx2"/>
                </a:solidFill>
              </a:rPr>
              <a:t>Goal identification and attainment</a:t>
            </a:r>
          </a:p>
          <a:p>
            <a:pPr lvl="1">
              <a:spcAft>
                <a:spcPts val="1200"/>
              </a:spcAft>
            </a:pPr>
            <a:r>
              <a:rPr lang="en-US" altLang="en-US" sz="2400" dirty="0" smtClean="0">
                <a:solidFill>
                  <a:schemeClr val="tx2"/>
                </a:solidFill>
              </a:rPr>
              <a:t>Exercise goal identification and tracking</a:t>
            </a:r>
          </a:p>
          <a:p>
            <a:r>
              <a:rPr lang="en-US" altLang="en-US" sz="2800" b="1" dirty="0" smtClean="0">
                <a:solidFill>
                  <a:schemeClr val="tx2"/>
                </a:solidFill>
              </a:rPr>
              <a:t>COPD</a:t>
            </a:r>
          </a:p>
          <a:p>
            <a:pPr lvl="1"/>
            <a:r>
              <a:rPr lang="en-US" altLang="en-US" sz="2400" dirty="0" smtClean="0">
                <a:solidFill>
                  <a:schemeClr val="tx2"/>
                </a:solidFill>
              </a:rPr>
              <a:t>Identifying Triggers</a:t>
            </a:r>
          </a:p>
          <a:p>
            <a:pPr lvl="1"/>
            <a:r>
              <a:rPr lang="en-US" altLang="en-US" sz="2400" dirty="0" smtClean="0">
                <a:solidFill>
                  <a:schemeClr val="tx2"/>
                </a:solidFill>
              </a:rPr>
              <a:t>Smoking cessation (medical and behavioral)</a:t>
            </a:r>
          </a:p>
          <a:p>
            <a:pPr lvl="1"/>
            <a:r>
              <a:rPr lang="en-US" altLang="en-US" sz="2400" dirty="0" smtClean="0">
                <a:solidFill>
                  <a:schemeClr val="tx2"/>
                </a:solidFill>
              </a:rPr>
              <a:t>Medication compliance </a:t>
            </a:r>
          </a:p>
          <a:p>
            <a:pPr lvl="1">
              <a:spcAft>
                <a:spcPts val="1200"/>
              </a:spcAft>
            </a:pPr>
            <a:r>
              <a:rPr lang="en-US" altLang="en-US" sz="2400" dirty="0" smtClean="0">
                <a:solidFill>
                  <a:schemeClr val="tx2"/>
                </a:solidFill>
              </a:rPr>
              <a:t>Daily Monitoring, Action Planning</a:t>
            </a:r>
          </a:p>
          <a:p>
            <a:r>
              <a:rPr lang="en-US" altLang="en-US" sz="2800" b="1" dirty="0" smtClean="0">
                <a:solidFill>
                  <a:schemeClr val="tx2"/>
                </a:solidFill>
              </a:rPr>
              <a:t>Social support</a:t>
            </a:r>
          </a:p>
          <a:p>
            <a:pPr lvl="1"/>
            <a:r>
              <a:rPr lang="en-US" altLang="en-US" sz="2400" dirty="0" smtClean="0">
                <a:solidFill>
                  <a:schemeClr val="tx2"/>
                </a:solidFill>
              </a:rPr>
              <a:t>Identify drug free activities including 12-step, church, and recreation</a:t>
            </a:r>
          </a:p>
          <a:p>
            <a:pPr lvl="1"/>
            <a:endParaRPr lang="en-US" altLang="en-US" sz="2400" dirty="0" smtClean="0">
              <a:solidFill>
                <a:schemeClr val="tx2"/>
              </a:solidFill>
            </a:endParaRPr>
          </a:p>
        </p:txBody>
      </p:sp>
      <p:sp>
        <p:nvSpPr>
          <p:cNvPr id="2" name="Title 1"/>
          <p:cNvSpPr>
            <a:spLocks noGrp="1"/>
          </p:cNvSpPr>
          <p:nvPr>
            <p:ph type="title"/>
          </p:nvPr>
        </p:nvSpPr>
        <p:spPr>
          <a:xfrm>
            <a:off x="0" y="0"/>
            <a:ext cx="9144000" cy="1143000"/>
          </a:xfrm>
        </p:spPr>
        <p:txBody>
          <a:bodyPr>
            <a:normAutofit/>
          </a:bodyPr>
          <a:lstStyle/>
          <a:p>
            <a:pPr>
              <a:defRPr/>
            </a:pPr>
            <a:r>
              <a:rPr lang="en-US" sz="3600" dirty="0" smtClean="0"/>
              <a:t>Behavioral Intersections &amp; Interventions</a:t>
            </a:r>
            <a:endParaRPr lang="en-US" sz="3600" dirty="0"/>
          </a:p>
        </p:txBody>
      </p:sp>
      <p:sp>
        <p:nvSpPr>
          <p:cNvPr id="4" name="Right Triangle 3"/>
          <p:cNvSpPr>
            <a:spLocks/>
          </p:cNvSpPr>
          <p:nvPr/>
        </p:nvSpPr>
        <p:spPr bwMode="auto">
          <a:xfrm>
            <a:off x="84590" y="938649"/>
            <a:ext cx="8991599" cy="51951"/>
          </a:xfrm>
          <a:prstGeom prst="rtTriangle">
            <a:avLst/>
          </a:prstGeom>
          <a:blipFill>
            <a:blip r:embed="rId2" cstate="print">
              <a:alphaModFix amt="50000"/>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142"/>
          <p:cNvSpPr>
            <a:spLocks noChangeArrowheads="1"/>
          </p:cNvSpPr>
          <p:nvPr/>
        </p:nvSpPr>
        <p:spPr bwMode="auto">
          <a:xfrm flipV="1">
            <a:off x="609600" y="-38100"/>
            <a:ext cx="7480300" cy="366713"/>
          </a:xfrm>
          <a:prstGeom prst="rect">
            <a:avLst/>
          </a:prstGeom>
          <a:noFill/>
          <a:ln w="9525">
            <a:noFill/>
            <a:miter lim="800000"/>
            <a:headEnd/>
            <a:tailEnd/>
          </a:ln>
        </p:spPr>
        <p:txBody>
          <a:bodyPr rot="10800000" anchor="ctr">
            <a:spAutoFit/>
          </a:bodyPr>
          <a:lstStyle/>
          <a:p>
            <a:endParaRPr lang="en-US" altLang="en-US">
              <a:solidFill>
                <a:schemeClr val="bg1"/>
              </a:solidFill>
            </a:endParaRPr>
          </a:p>
        </p:txBody>
      </p:sp>
      <p:sp>
        <p:nvSpPr>
          <p:cNvPr id="46083" name="Rectangle 278"/>
          <p:cNvSpPr>
            <a:spLocks noChangeArrowheads="1"/>
          </p:cNvSpPr>
          <p:nvPr/>
        </p:nvSpPr>
        <p:spPr bwMode="auto">
          <a:xfrm>
            <a:off x="-1362075" y="6711950"/>
            <a:ext cx="184150" cy="368300"/>
          </a:xfrm>
          <a:prstGeom prst="rect">
            <a:avLst/>
          </a:prstGeom>
          <a:noFill/>
          <a:ln w="9525">
            <a:noFill/>
            <a:miter lim="800000"/>
            <a:headEnd/>
            <a:tailEnd/>
          </a:ln>
        </p:spPr>
        <p:txBody>
          <a:bodyPr wrap="none" anchor="ctr">
            <a:spAutoFit/>
          </a:bodyPr>
          <a:lstStyle/>
          <a:p>
            <a:endParaRPr lang="en-US" altLang="en-US">
              <a:solidFill>
                <a:schemeClr val="bg1"/>
              </a:solidFill>
            </a:endParaRPr>
          </a:p>
        </p:txBody>
      </p:sp>
      <p:graphicFrame>
        <p:nvGraphicFramePr>
          <p:cNvPr id="52688" name="Group 464"/>
          <p:cNvGraphicFramePr>
            <a:graphicFrameLocks noGrp="1"/>
          </p:cNvGraphicFramePr>
          <p:nvPr/>
        </p:nvGraphicFramePr>
        <p:xfrm>
          <a:off x="0" y="1331909"/>
          <a:ext cx="9144000" cy="5526087"/>
        </p:xfrm>
        <a:graphic>
          <a:graphicData uri="http://schemas.openxmlformats.org/drawingml/2006/table">
            <a:tbl>
              <a:tblPr/>
              <a:tblGrid>
                <a:gridCol w="3505200"/>
                <a:gridCol w="5638800"/>
              </a:tblGrid>
              <a:tr h="771786">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400" b="1" i="0" u="none" strike="noStrike" cap="none" normalizeH="0" baseline="0" dirty="0" smtClean="0">
                          <a:ln>
                            <a:noFill/>
                          </a:ln>
                          <a:solidFill>
                            <a:schemeClr val="tx2"/>
                          </a:solidFill>
                          <a:effectLst/>
                          <a:latin typeface="Arial" charset="0"/>
                          <a:ea typeface="Times New Roman" pitchFamily="18" charset="0"/>
                          <a:cs typeface="Arial" charset="0"/>
                        </a:rPr>
                        <a:t>Hypertension</a:t>
                      </a:r>
                    </a:p>
                  </a:txBody>
                  <a:tcPr marT="45724" marB="45724"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300" b="0" i="0" u="none" strike="noStrike" cap="none" normalizeH="0" baseline="0" dirty="0" smtClean="0">
                          <a:ln>
                            <a:noFill/>
                          </a:ln>
                          <a:solidFill>
                            <a:schemeClr val="tx2"/>
                          </a:solidFill>
                          <a:effectLst/>
                          <a:latin typeface="Arial" charset="0"/>
                          <a:ea typeface="Times New Roman" pitchFamily="18" charset="0"/>
                          <a:cs typeface="Arial" charset="0"/>
                        </a:rPr>
                        <a:t>Relaxation skills training, breathing, problem solving </a:t>
                      </a:r>
                    </a:p>
                  </a:txBody>
                  <a:tcPr marT="45724" marB="45724"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noFill/>
                  </a:tcPr>
                </a:tc>
              </a:tr>
              <a:tr h="1452125">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400" b="1" i="0" u="none" strike="noStrike" cap="none" normalizeH="0" baseline="0" dirty="0" smtClean="0">
                          <a:ln>
                            <a:noFill/>
                          </a:ln>
                          <a:solidFill>
                            <a:schemeClr val="tx2"/>
                          </a:solidFill>
                          <a:effectLst/>
                          <a:latin typeface="Arial" charset="0"/>
                          <a:ea typeface="Times New Roman" pitchFamily="18" charset="0"/>
                          <a:cs typeface="Arial" charset="0"/>
                        </a:rPr>
                        <a:t>Diabetes</a:t>
                      </a:r>
                    </a:p>
                  </a:txBody>
                  <a:tcPr marT="45724" marB="45724"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300" b="0" i="0" u="none" strike="noStrike" cap="none" normalizeH="0" baseline="0" dirty="0" smtClean="0">
                          <a:ln>
                            <a:noFill/>
                          </a:ln>
                          <a:solidFill>
                            <a:schemeClr val="tx2"/>
                          </a:solidFill>
                          <a:effectLst/>
                          <a:latin typeface="Arial" charset="0"/>
                          <a:ea typeface="Times New Roman" pitchFamily="18" charset="0"/>
                          <a:cs typeface="Arial" charset="0"/>
                        </a:rPr>
                        <a:t>Promote goal identification and attainment, enhance mood stability, identify and restructure alarmist thinking, stress reduction</a:t>
                      </a:r>
                    </a:p>
                  </a:txBody>
                  <a:tcPr marT="45724" marB="45724"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noFill/>
                  </a:tcPr>
                </a:tc>
              </a:tr>
              <a:tr h="1509884">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400" b="1" i="0" u="none" strike="noStrike" cap="none" normalizeH="0" baseline="0" dirty="0" smtClean="0">
                          <a:ln>
                            <a:noFill/>
                          </a:ln>
                          <a:solidFill>
                            <a:schemeClr val="tx2"/>
                          </a:solidFill>
                          <a:effectLst/>
                          <a:latin typeface="Arial" charset="0"/>
                          <a:ea typeface="Times New Roman" pitchFamily="18" charset="0"/>
                          <a:cs typeface="Arial" charset="0"/>
                        </a:rPr>
                        <a:t>Chronic Pain (multiple presentations), including fibromyalgia syndrome</a:t>
                      </a:r>
                    </a:p>
                  </a:txBody>
                  <a:tcPr marT="45724" marB="45724"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300" b="0" i="0" u="none" strike="noStrike" cap="none" normalizeH="0" baseline="0" dirty="0" smtClean="0">
                          <a:ln>
                            <a:noFill/>
                          </a:ln>
                          <a:solidFill>
                            <a:schemeClr val="tx2"/>
                          </a:solidFill>
                          <a:effectLst/>
                          <a:latin typeface="Arial" charset="0"/>
                          <a:ea typeface="Times New Roman" pitchFamily="18" charset="0"/>
                          <a:cs typeface="Arial" charset="0"/>
                        </a:rPr>
                        <a:t>Promote the use of attention diversion techniques, relaxation skills, stages of pain, values clarification</a:t>
                      </a:r>
                    </a:p>
                  </a:txBody>
                  <a:tcPr marT="45724" marB="45724"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noFill/>
                  </a:tcPr>
                </a:tc>
              </a:tr>
              <a:tr h="1792292">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400" b="1" i="0" u="none" strike="noStrike" kern="1200" cap="none" normalizeH="0" baseline="0" dirty="0" smtClean="0">
                          <a:ln>
                            <a:noFill/>
                          </a:ln>
                          <a:solidFill>
                            <a:schemeClr val="tx2"/>
                          </a:solidFill>
                          <a:effectLst/>
                          <a:latin typeface="Arial" charset="0"/>
                          <a:ea typeface="Times New Roman" pitchFamily="18" charset="0"/>
                          <a:cs typeface="Arial" charset="0"/>
                        </a:rPr>
                        <a:t>Obesity</a:t>
                      </a:r>
                    </a:p>
                  </a:txBody>
                  <a:tcPr marT="45723" marB="45723"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300" b="0" i="0" u="none" strike="noStrike" kern="1200" cap="none" normalizeH="0" baseline="0" dirty="0" smtClean="0">
                          <a:ln>
                            <a:noFill/>
                          </a:ln>
                          <a:solidFill>
                            <a:schemeClr val="tx2"/>
                          </a:solidFill>
                          <a:effectLst/>
                          <a:latin typeface="Arial" charset="0"/>
                          <a:ea typeface="Times New Roman" pitchFamily="18" charset="0"/>
                          <a:cs typeface="Arial" charset="0"/>
                        </a:rPr>
                        <a:t>Promote goal identification and attainment, behavioral modification,  support healthy lifestyle attainment, motivational change, diet/exercise, motivation for change</a:t>
                      </a:r>
                    </a:p>
                  </a:txBody>
                  <a:tcPr marT="45723" marB="45723" horzOverflow="overflow">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a:noFill/>
                    </a:lnTlToBr>
                    <a:lnBlToTr>
                      <a:noFill/>
                    </a:lnBlToTr>
                    <a:noFill/>
                  </a:tcPr>
                </a:tc>
              </a:tr>
            </a:tbl>
          </a:graphicData>
        </a:graphic>
      </p:graphicFrame>
      <p:sp>
        <p:nvSpPr>
          <p:cNvPr id="46101" name="Rectangle 456"/>
          <p:cNvSpPr>
            <a:spLocks noChangeArrowheads="1"/>
          </p:cNvSpPr>
          <p:nvPr/>
        </p:nvSpPr>
        <p:spPr bwMode="auto">
          <a:xfrm>
            <a:off x="-1362075" y="6711950"/>
            <a:ext cx="184150" cy="368300"/>
          </a:xfrm>
          <a:prstGeom prst="rect">
            <a:avLst/>
          </a:prstGeom>
          <a:noFill/>
          <a:ln w="9525">
            <a:noFill/>
            <a:miter lim="800000"/>
            <a:headEnd/>
            <a:tailEnd/>
          </a:ln>
        </p:spPr>
        <p:txBody>
          <a:bodyPr wrap="none" anchor="ctr">
            <a:spAutoFit/>
          </a:bodyPr>
          <a:lstStyle/>
          <a:p>
            <a:endParaRPr lang="en-US" altLang="en-US">
              <a:solidFill>
                <a:schemeClr val="bg1"/>
              </a:solidFill>
            </a:endParaRPr>
          </a:p>
        </p:txBody>
      </p:sp>
      <p:sp>
        <p:nvSpPr>
          <p:cNvPr id="21526" name="Rectangle 465"/>
          <p:cNvSpPr>
            <a:spLocks noGrp="1" noChangeArrowheads="1"/>
          </p:cNvSpPr>
          <p:nvPr>
            <p:ph type="title"/>
          </p:nvPr>
        </p:nvSpPr>
        <p:spPr>
          <a:xfrm>
            <a:off x="0" y="-76200"/>
            <a:ext cx="9144000" cy="457200"/>
          </a:xfrm>
        </p:spPr>
        <p:txBody>
          <a:bodyPr>
            <a:noAutofit/>
          </a:bodyPr>
          <a:lstStyle/>
          <a:p>
            <a:pPr algn="ctr" eaLnBrk="1" fontAlgn="auto" hangingPunct="1">
              <a:spcAft>
                <a:spcPts val="0"/>
              </a:spcAft>
              <a:tabLst>
                <a:tab pos="403225" algn="l"/>
              </a:tabLst>
              <a:defRPr/>
            </a:pPr>
            <a:r>
              <a:rPr lang="en-US" sz="2800" i="1" dirty="0" smtClean="0"/>
              <a:t>BEHAVIORAL HEALTH UTILIZATION</a:t>
            </a:r>
            <a:r>
              <a:rPr lang="en-US" sz="4800" i="1" dirty="0" smtClean="0"/>
              <a:t> </a:t>
            </a:r>
            <a:endParaRPr lang="en-US" sz="2800" dirty="0" smtClean="0"/>
          </a:p>
        </p:txBody>
      </p:sp>
      <p:sp>
        <p:nvSpPr>
          <p:cNvPr id="46103" name="Rectangle 1"/>
          <p:cNvSpPr>
            <a:spLocks noChangeArrowheads="1"/>
          </p:cNvSpPr>
          <p:nvPr/>
        </p:nvSpPr>
        <p:spPr bwMode="auto">
          <a:xfrm>
            <a:off x="-76200" y="833731"/>
            <a:ext cx="9166225" cy="461665"/>
          </a:xfrm>
          <a:prstGeom prst="rect">
            <a:avLst/>
          </a:prstGeom>
          <a:noFill/>
          <a:ln w="9525">
            <a:noFill/>
            <a:miter lim="800000"/>
            <a:headEnd/>
            <a:tailEnd/>
          </a:ln>
        </p:spPr>
        <p:txBody>
          <a:bodyPr>
            <a:spAutoFit/>
          </a:bodyPr>
          <a:lstStyle/>
          <a:p>
            <a:pPr>
              <a:tabLst>
                <a:tab pos="403225" algn="l"/>
                <a:tab pos="4456113" algn="l"/>
              </a:tabLst>
            </a:pPr>
            <a:r>
              <a:rPr lang="en-US" altLang="en-US" sz="2400" dirty="0">
                <a:effectLst>
                  <a:outerShdw blurRad="38100" dist="38100" dir="2700000" algn="tl">
                    <a:srgbClr val="000000">
                      <a:alpha val="43137"/>
                    </a:srgbClr>
                  </a:outerShdw>
                </a:effectLst>
              </a:rPr>
              <a:t>	</a:t>
            </a:r>
            <a:r>
              <a:rPr lang="en-US" altLang="en-US" sz="2400" b="1" dirty="0">
                <a:solidFill>
                  <a:schemeClr val="tx2"/>
                </a:solidFill>
                <a:effectLst>
                  <a:outerShdw blurRad="38100" dist="38100" dir="2700000" algn="tl">
                    <a:srgbClr val="000000">
                      <a:alpha val="43137"/>
                    </a:srgbClr>
                  </a:outerShdw>
                </a:effectLst>
                <a:cs typeface="Times New Roman" pitchFamily="18" charset="0"/>
              </a:rPr>
              <a:t>Medical Diagnosis	Behavioral Health Intervention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142"/>
          <p:cNvSpPr>
            <a:spLocks noChangeArrowheads="1"/>
          </p:cNvSpPr>
          <p:nvPr/>
        </p:nvSpPr>
        <p:spPr bwMode="auto">
          <a:xfrm flipV="1">
            <a:off x="0" y="-38101"/>
            <a:ext cx="8089900" cy="366713"/>
          </a:xfrm>
          <a:prstGeom prst="rect">
            <a:avLst/>
          </a:prstGeom>
          <a:noFill/>
          <a:ln w="9525">
            <a:noFill/>
            <a:miter lim="800000"/>
            <a:headEnd/>
            <a:tailEnd/>
          </a:ln>
        </p:spPr>
        <p:txBody>
          <a:bodyPr rot="10800000" wrap="square" anchor="ctr">
            <a:spAutoFit/>
          </a:bodyPr>
          <a:lstStyle/>
          <a:p>
            <a:pPr algn="ctr"/>
            <a:endParaRPr lang="en-US" dirty="0">
              <a:solidFill>
                <a:schemeClr val="bg1"/>
              </a:solidFill>
            </a:endParaRPr>
          </a:p>
        </p:txBody>
      </p:sp>
      <p:sp>
        <p:nvSpPr>
          <p:cNvPr id="123907" name="Rectangle 278"/>
          <p:cNvSpPr>
            <a:spLocks noChangeArrowheads="1"/>
          </p:cNvSpPr>
          <p:nvPr/>
        </p:nvSpPr>
        <p:spPr bwMode="auto">
          <a:xfrm>
            <a:off x="-1362075" y="6711950"/>
            <a:ext cx="184150" cy="368300"/>
          </a:xfrm>
          <a:prstGeom prst="rect">
            <a:avLst/>
          </a:prstGeom>
          <a:noFill/>
          <a:ln w="9525">
            <a:noFill/>
            <a:miter lim="800000"/>
            <a:headEnd/>
            <a:tailEnd/>
          </a:ln>
        </p:spPr>
        <p:txBody>
          <a:bodyPr wrap="none" anchor="ctr">
            <a:spAutoFit/>
          </a:bodyPr>
          <a:lstStyle/>
          <a:p>
            <a:endParaRPr lang="en-US">
              <a:solidFill>
                <a:schemeClr val="bg1"/>
              </a:solidFill>
            </a:endParaRPr>
          </a:p>
        </p:txBody>
      </p:sp>
      <p:graphicFrame>
        <p:nvGraphicFramePr>
          <p:cNvPr id="52688" name="Group 464"/>
          <p:cNvGraphicFramePr>
            <a:graphicFrameLocks noGrp="1"/>
          </p:cNvGraphicFramePr>
          <p:nvPr/>
        </p:nvGraphicFramePr>
        <p:xfrm>
          <a:off x="0" y="1142999"/>
          <a:ext cx="9144000" cy="5867401"/>
        </p:xfrm>
        <a:graphic>
          <a:graphicData uri="http://schemas.openxmlformats.org/drawingml/2006/table">
            <a:tbl>
              <a:tblPr/>
              <a:tblGrid>
                <a:gridCol w="2895600"/>
                <a:gridCol w="6248400"/>
              </a:tblGrid>
              <a:tr h="813241">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Insomnia;</a:t>
                      </a:r>
                      <a:endPar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Sleep Disturbances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100" b="0" i="0" u="none" strike="noStrike" cap="none" normalizeH="0" baseline="0" dirty="0" smtClean="0">
                          <a:ln>
                            <a:noFill/>
                          </a:ln>
                          <a:solidFill>
                            <a:schemeClr val="tx1"/>
                          </a:solidFill>
                          <a:effectLst/>
                          <a:latin typeface="Arial" charset="0"/>
                          <a:ea typeface="Times New Roman" pitchFamily="18" charset="0"/>
                          <a:cs typeface="Arial" charset="0"/>
                        </a:rPr>
                        <a:t>Sleep Hygiene, Relaxation Skills Training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628">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Fatigue/Malaise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100" b="0" i="0" u="none" strike="noStrike" cap="none" normalizeH="0" baseline="0" dirty="0" smtClean="0">
                          <a:ln>
                            <a:noFill/>
                          </a:ln>
                          <a:solidFill>
                            <a:schemeClr val="tx1"/>
                          </a:solidFill>
                          <a:effectLst/>
                          <a:latin typeface="Arial" charset="0"/>
                          <a:ea typeface="Times New Roman" pitchFamily="18" charset="0"/>
                          <a:cs typeface="Arial" charset="0"/>
                        </a:rPr>
                        <a:t>Sleep Hygiene, Motivation for Change, Lifestyle Assessment and Planned Activity Guidance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628">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Asthma</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100" b="0" i="0" u="none" strike="noStrike" cap="none" normalizeH="0" baseline="0" smtClean="0">
                          <a:ln>
                            <a:noFill/>
                          </a:ln>
                          <a:solidFill>
                            <a:schemeClr val="tx1"/>
                          </a:solidFill>
                          <a:effectLst/>
                          <a:latin typeface="Arial" charset="0"/>
                          <a:ea typeface="Times New Roman" pitchFamily="18" charset="0"/>
                          <a:cs typeface="Arial" charset="0"/>
                        </a:rPr>
                        <a:t>Identifying Triggers, Trigger Removal or Mgt., Daily Monitoring, Action Planning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192">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Headache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100" b="0" i="0" u="none" strike="noStrike" cap="none" normalizeH="0" baseline="0" dirty="0" smtClean="0">
                          <a:ln>
                            <a:noFill/>
                          </a:ln>
                          <a:solidFill>
                            <a:schemeClr val="tx1"/>
                          </a:solidFill>
                          <a:effectLst/>
                          <a:latin typeface="Arial" charset="0"/>
                          <a:ea typeface="Times New Roman" pitchFamily="18" charset="0"/>
                          <a:cs typeface="Arial" charset="0"/>
                        </a:rPr>
                        <a:t>Headache impact log, Trigger Identification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1067">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Pregnancy</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100" b="0" i="0" u="none" strike="noStrike" cap="none" normalizeH="0" baseline="0" smtClean="0">
                          <a:ln>
                            <a:noFill/>
                          </a:ln>
                          <a:solidFill>
                            <a:schemeClr val="tx1"/>
                          </a:solidFill>
                          <a:effectLst/>
                          <a:latin typeface="Arial" charset="0"/>
                          <a:ea typeface="Times New Roman" pitchFamily="18" charset="0"/>
                          <a:cs typeface="Arial" charset="0"/>
                        </a:rPr>
                        <a:t>Stress mgt., augment positive support, promote emotional and physical self care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9017">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Noncompliance with Medical Treatment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100" b="0" i="0" u="none" strike="noStrike" cap="none" normalizeH="0" baseline="0" smtClean="0">
                          <a:ln>
                            <a:noFill/>
                          </a:ln>
                          <a:solidFill>
                            <a:schemeClr val="tx1"/>
                          </a:solidFill>
                          <a:effectLst/>
                          <a:latin typeface="Arial" charset="0"/>
                          <a:ea typeface="Times New Roman" pitchFamily="18" charset="0"/>
                          <a:cs typeface="Arial" charset="0"/>
                        </a:rPr>
                        <a:t>Motivational Interviewing, Strengths Identification, Strengths utilization, Values Inventory/Utilization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628">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Hypercholesterolemia</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2100" b="0" i="0" u="none" strike="noStrike" cap="none" normalizeH="0" baseline="0" dirty="0" smtClean="0">
                          <a:ln>
                            <a:noFill/>
                          </a:ln>
                          <a:solidFill>
                            <a:schemeClr val="tx1"/>
                          </a:solidFill>
                          <a:effectLst/>
                          <a:latin typeface="Arial" charset="0"/>
                          <a:ea typeface="Times New Roman" pitchFamily="18" charset="0"/>
                          <a:cs typeface="Arial" charset="0"/>
                        </a:rPr>
                        <a:t>Lifestyle Mgt., Diet/Exercise Goal Identification and Attainment, Motivation for Change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946" name="Rectangle 456"/>
          <p:cNvSpPr>
            <a:spLocks noChangeArrowheads="1"/>
          </p:cNvSpPr>
          <p:nvPr/>
        </p:nvSpPr>
        <p:spPr bwMode="auto">
          <a:xfrm>
            <a:off x="-1362075" y="6711950"/>
            <a:ext cx="184150" cy="368300"/>
          </a:xfrm>
          <a:prstGeom prst="rect">
            <a:avLst/>
          </a:prstGeom>
          <a:noFill/>
          <a:ln w="9525">
            <a:noFill/>
            <a:miter lim="800000"/>
            <a:headEnd/>
            <a:tailEnd/>
          </a:ln>
        </p:spPr>
        <p:txBody>
          <a:bodyPr wrap="none" anchor="ctr">
            <a:spAutoFit/>
          </a:bodyPr>
          <a:lstStyle/>
          <a:p>
            <a:endParaRPr lang="en-US">
              <a:solidFill>
                <a:schemeClr val="bg1"/>
              </a:solidFill>
            </a:endParaRPr>
          </a:p>
        </p:txBody>
      </p:sp>
      <p:sp>
        <p:nvSpPr>
          <p:cNvPr id="123947" name="Rectangle 465"/>
          <p:cNvSpPr>
            <a:spLocks noGrp="1" noChangeArrowheads="1"/>
          </p:cNvSpPr>
          <p:nvPr>
            <p:ph type="title"/>
          </p:nvPr>
        </p:nvSpPr>
        <p:spPr>
          <a:xfrm>
            <a:off x="0" y="-76200"/>
            <a:ext cx="9144000" cy="457200"/>
          </a:xfrm>
        </p:spPr>
        <p:txBody>
          <a:bodyPr>
            <a:noAutofit/>
          </a:bodyPr>
          <a:lstStyle/>
          <a:p>
            <a:pPr algn="ctr"/>
            <a:r>
              <a:rPr lang="en-US" sz="2800" i="1" dirty="0" smtClean="0"/>
              <a:t>BEHAVIORAL HEALTH UTILIZATION</a:t>
            </a:r>
            <a:r>
              <a:rPr lang="en-US" sz="4800" i="1" dirty="0" smtClean="0"/>
              <a:t> </a:t>
            </a:r>
            <a:endParaRPr lang="en-US" sz="1800" b="1" dirty="0" smtClean="0">
              <a:solidFill>
                <a:schemeClr val="tx1"/>
              </a:solidFill>
              <a:latin typeface="Arial" pitchFamily="34" charset="0"/>
              <a:cs typeface="Arial" pitchFamily="34" charset="0"/>
            </a:endParaRPr>
          </a:p>
        </p:txBody>
      </p:sp>
      <p:sp>
        <p:nvSpPr>
          <p:cNvPr id="7" name="TextBox 6"/>
          <p:cNvSpPr txBox="1"/>
          <p:nvPr/>
        </p:nvSpPr>
        <p:spPr>
          <a:xfrm>
            <a:off x="228600" y="666689"/>
            <a:ext cx="24384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Medical Diagnosis</a:t>
            </a:r>
            <a:endParaRPr lang="en-US" sz="2000" dirty="0">
              <a:effectLst>
                <a:outerShdw blurRad="38100" dist="38100" dir="2700000" algn="tl">
                  <a:srgbClr val="000000">
                    <a:alpha val="43137"/>
                  </a:srgbClr>
                </a:outerShdw>
              </a:effectLst>
            </a:endParaRPr>
          </a:p>
        </p:txBody>
      </p:sp>
      <p:sp>
        <p:nvSpPr>
          <p:cNvPr id="8" name="TextBox 7"/>
          <p:cNvSpPr txBox="1"/>
          <p:nvPr/>
        </p:nvSpPr>
        <p:spPr>
          <a:xfrm>
            <a:off x="4343400" y="632935"/>
            <a:ext cx="44958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Behavioral Health Intervention</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4778" name="Group 266"/>
          <p:cNvGraphicFramePr>
            <a:graphicFrameLocks noGrp="1"/>
          </p:cNvGraphicFramePr>
          <p:nvPr/>
        </p:nvGraphicFramePr>
        <p:xfrm>
          <a:off x="0" y="1222375"/>
          <a:ext cx="9144000" cy="5736323"/>
        </p:xfrm>
        <a:graphic>
          <a:graphicData uri="http://schemas.openxmlformats.org/drawingml/2006/table">
            <a:tbl>
              <a:tblPr/>
              <a:tblGrid>
                <a:gridCol w="2590800"/>
                <a:gridCol w="6553200"/>
              </a:tblGrid>
              <a:tr h="501037">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Pregnancy</a:t>
                      </a:r>
                      <a:endPar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Stress mgt., augment positive support, Emotional/Physical Self Care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821">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Teen Pregnancy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Safety assessment, Resource assessment, Assessment of emotional/support needs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8924">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Post Partum Visit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Assessment and support for Post Partum Depression and adjustment issues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5760">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Gestational Diabetes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Promote Self Mgt. Goal Identification and Attainment, Enhance mood stability, Identify and restructure alarmist thinking and hopelessness, Stress Reduction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037">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SAB</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Crisis intervention, grief work</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134">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Low Libido</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Relaxation skills, Stress management, Relationship skills training, Communications skills training,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5777">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Infertility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Stress Management, Relationship skills training, Grief work</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134">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Noncompliance with Medical Treatment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3000"/>
                        </a:lnSpc>
                        <a:spcBef>
                          <a:spcPct val="0"/>
                        </a:spcBef>
                        <a:spcAft>
                          <a:spcPct val="0"/>
                        </a:spcAft>
                        <a:buClr>
                          <a:srgbClr val="FFFFFF"/>
                        </a:buClr>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Motivational Interviewing, Strengths Identification, Strengths utilization, Values Inventory/Utilization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465"/>
          <p:cNvSpPr txBox="1">
            <a:spLocks noChangeArrowheads="1"/>
          </p:cNvSpPr>
          <p:nvPr/>
        </p:nvSpPr>
        <p:spPr>
          <a:xfrm>
            <a:off x="457200" y="0"/>
            <a:ext cx="7848600" cy="457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BEHAVIORAL HEALTH UTILIZATION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FOR OB/GYN </a:t>
            </a:r>
            <a:b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5" name="TextBox 4"/>
          <p:cNvSpPr txBox="1"/>
          <p:nvPr/>
        </p:nvSpPr>
        <p:spPr>
          <a:xfrm>
            <a:off x="152400" y="838200"/>
            <a:ext cx="24384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Medical Diagnosis</a:t>
            </a:r>
            <a:endParaRPr lang="en-US" sz="2000" dirty="0">
              <a:effectLst>
                <a:outerShdw blurRad="38100" dist="38100" dir="2700000" algn="tl">
                  <a:srgbClr val="000000">
                    <a:alpha val="43137"/>
                  </a:srgbClr>
                </a:outerShdw>
              </a:effectLst>
            </a:endParaRPr>
          </a:p>
        </p:txBody>
      </p:sp>
      <p:sp>
        <p:nvSpPr>
          <p:cNvPr id="6" name="TextBox 5"/>
          <p:cNvSpPr txBox="1"/>
          <p:nvPr/>
        </p:nvSpPr>
        <p:spPr>
          <a:xfrm>
            <a:off x="4038600" y="804446"/>
            <a:ext cx="4419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Behavioral Health Intervention</a:t>
            </a:r>
            <a:endParaRPr lang="en-US" sz="20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754563"/>
          </a:xfrm>
        </p:spPr>
        <p:txBody>
          <a:bodyPr>
            <a:normAutofit fontScale="92500" lnSpcReduction="10000"/>
          </a:bodyPr>
          <a:lstStyle/>
          <a:p>
            <a:pPr algn="ctr">
              <a:buNone/>
            </a:pPr>
            <a:r>
              <a:rPr lang="en-US" dirty="0" smtClean="0"/>
              <a:t>Joy Chudzynski, PsyD</a:t>
            </a:r>
          </a:p>
          <a:p>
            <a:pPr algn="ctr">
              <a:buNone/>
            </a:pPr>
            <a:r>
              <a:rPr lang="en-US" dirty="0" smtClean="0">
                <a:hlinkClick r:id="rId3"/>
              </a:rPr>
              <a:t>joychud@ucla.edu</a:t>
            </a:r>
            <a:r>
              <a:rPr lang="en-US" dirty="0" smtClean="0"/>
              <a:t> </a:t>
            </a:r>
          </a:p>
          <a:p>
            <a:pPr algn="ctr">
              <a:buNone/>
            </a:pPr>
            <a:endParaRPr lang="en-US" dirty="0" smtClean="0"/>
          </a:p>
          <a:p>
            <a:pPr algn="ctr">
              <a:buNone/>
            </a:pPr>
            <a:r>
              <a:rPr lang="en-US" dirty="0" smtClean="0"/>
              <a:t>Grant Hovik, MA</a:t>
            </a:r>
          </a:p>
          <a:p>
            <a:pPr algn="ctr">
              <a:buNone/>
            </a:pPr>
            <a:r>
              <a:rPr lang="en-US" dirty="0" smtClean="0">
                <a:hlinkClick r:id="rId4"/>
              </a:rPr>
              <a:t>ghovik@ucla.edu</a:t>
            </a:r>
            <a:r>
              <a:rPr lang="en-US" dirty="0" smtClean="0"/>
              <a:t>  </a:t>
            </a:r>
            <a:br>
              <a:rPr lang="en-US" dirty="0" smtClean="0"/>
            </a:br>
            <a:endParaRPr lang="en-US" dirty="0" smtClean="0"/>
          </a:p>
          <a:p>
            <a:pPr algn="ctr">
              <a:buNone/>
            </a:pPr>
            <a:r>
              <a:rPr lang="en-US" dirty="0"/>
              <a:t>Andrew Kurtz, MFT</a:t>
            </a:r>
          </a:p>
          <a:p>
            <a:pPr algn="ctr">
              <a:buNone/>
            </a:pPr>
            <a:r>
              <a:rPr lang="en-US" dirty="0" smtClean="0">
                <a:hlinkClick r:id="rId5"/>
              </a:rPr>
              <a:t>ASKurtz@mednet.ucla.edu</a:t>
            </a:r>
            <a:r>
              <a:rPr lang="en-US" dirty="0" smtClean="0"/>
              <a:t>  </a:t>
            </a:r>
            <a:endParaRPr lang="en-US" dirty="0"/>
          </a:p>
          <a:p>
            <a:pPr algn="ctr">
              <a:buNone/>
            </a:pPr>
            <a:endParaRPr lang="en-US" dirty="0" smtClean="0"/>
          </a:p>
          <a:p>
            <a:pPr algn="ctr">
              <a:buNone/>
            </a:pPr>
            <a:endParaRPr lang="en-US" dirty="0" smtClean="0">
              <a:hlinkClick r:id="rId6"/>
            </a:endParaRPr>
          </a:p>
          <a:p>
            <a:pPr algn="ctr">
              <a:buNone/>
            </a:pPr>
            <a:r>
              <a:rPr lang="en-US" sz="3600" dirty="0" smtClean="0">
                <a:hlinkClick r:id="rId7"/>
              </a:rPr>
              <a:t>www.uclaisap.org/dmhcod</a:t>
            </a:r>
            <a:r>
              <a:rPr lang="en-US" sz="3600" dirty="0" smtClean="0"/>
              <a:t> </a:t>
            </a:r>
          </a:p>
        </p:txBody>
      </p:sp>
      <p:sp>
        <p:nvSpPr>
          <p:cNvPr id="2" name="Title 1"/>
          <p:cNvSpPr>
            <a:spLocks noGrp="1"/>
          </p:cNvSpPr>
          <p:nvPr>
            <p:ph type="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3"/>
          <p:cNvSpPr txBox="1">
            <a:spLocks noChangeArrowheads="1"/>
          </p:cNvSpPr>
          <p:nvPr/>
        </p:nvSpPr>
        <p:spPr bwMode="auto">
          <a:xfrm>
            <a:off x="0" y="76200"/>
            <a:ext cx="9144000" cy="1077218"/>
          </a:xfrm>
          <a:prstGeom prst="rect">
            <a:avLst/>
          </a:prstGeom>
          <a:noFill/>
          <a:ln w="9525">
            <a:noFill/>
            <a:miter lim="800000"/>
            <a:headEnd/>
            <a:tailEnd/>
          </a:ln>
        </p:spPr>
        <p:txBody>
          <a:bodyPr wrap="square">
            <a:spAutoFit/>
          </a:bodyPr>
          <a:lstStyle/>
          <a:p>
            <a:pPr algn="ctr">
              <a:defRPr/>
            </a:pPr>
            <a:r>
              <a:rPr lang="en-US" sz="3200" dirty="0"/>
              <a:t> </a:t>
            </a:r>
            <a:r>
              <a:rPr lang="en-US" sz="3200" b="1" dirty="0">
                <a:latin typeface="+mj-lt"/>
              </a:rPr>
              <a:t>Past Year Substance Use </a:t>
            </a:r>
            <a:r>
              <a:rPr lang="en-US" sz="3200" b="1" dirty="0" smtClean="0">
                <a:latin typeface="+mj-lt"/>
              </a:rPr>
              <a:t>and </a:t>
            </a:r>
            <a:br>
              <a:rPr lang="en-US" sz="3200" b="1" dirty="0" smtClean="0">
                <a:latin typeface="+mj-lt"/>
              </a:rPr>
            </a:br>
            <a:r>
              <a:rPr lang="en-US" sz="3200" b="1" dirty="0" smtClean="0">
                <a:latin typeface="+mj-lt"/>
              </a:rPr>
              <a:t>Severity of </a:t>
            </a:r>
            <a:r>
              <a:rPr lang="en-US" sz="3200" b="1" dirty="0">
                <a:latin typeface="+mj-lt"/>
              </a:rPr>
              <a:t>Mental Illness, </a:t>
            </a:r>
            <a:r>
              <a:rPr lang="en-US" sz="3200" b="1" dirty="0" smtClean="0">
                <a:latin typeface="+mj-lt"/>
              </a:rPr>
              <a:t>2013</a:t>
            </a:r>
            <a:endParaRPr lang="en-US" sz="3200" b="1" dirty="0">
              <a:latin typeface="+mj-lt"/>
            </a:endParaRPr>
          </a:p>
        </p:txBody>
      </p:sp>
      <p:sp>
        <p:nvSpPr>
          <p:cNvPr id="21508" name="TextBox 3"/>
          <p:cNvSpPr txBox="1">
            <a:spLocks noChangeArrowheads="1"/>
          </p:cNvSpPr>
          <p:nvPr/>
        </p:nvSpPr>
        <p:spPr bwMode="auto">
          <a:xfrm>
            <a:off x="304800" y="6553200"/>
            <a:ext cx="3124200" cy="400050"/>
          </a:xfrm>
          <a:prstGeom prst="rect">
            <a:avLst/>
          </a:prstGeom>
          <a:noFill/>
          <a:ln w="9525">
            <a:noFill/>
            <a:miter lim="800000"/>
            <a:headEnd/>
            <a:tailEnd/>
          </a:ln>
        </p:spPr>
        <p:txBody>
          <a:bodyPr>
            <a:spAutoFit/>
          </a:bodyPr>
          <a:lstStyle/>
          <a:p>
            <a:r>
              <a:rPr lang="en-US" sz="1000" dirty="0">
                <a:solidFill>
                  <a:schemeClr val="bg1"/>
                </a:solidFill>
              </a:rPr>
              <a:t>SAMHSA, NSDUH </a:t>
            </a:r>
            <a:r>
              <a:rPr lang="en-US" sz="1000" dirty="0" smtClean="0">
                <a:solidFill>
                  <a:schemeClr val="bg1"/>
                </a:solidFill>
              </a:rPr>
              <a:t>2013</a:t>
            </a:r>
            <a:endParaRPr lang="en-US" sz="1000" dirty="0">
              <a:solidFill>
                <a:schemeClr val="bg1"/>
              </a:solidFill>
            </a:endParaRPr>
          </a:p>
          <a:p>
            <a:endParaRPr lang="en-US" sz="1000" dirty="0"/>
          </a:p>
        </p:txBody>
      </p:sp>
      <p:pic>
        <p:nvPicPr>
          <p:cNvPr id="5" name="Picture 4" descr="2013.JPG"/>
          <p:cNvPicPr>
            <a:picLocks noChangeAspect="1"/>
          </p:cNvPicPr>
          <p:nvPr/>
        </p:nvPicPr>
        <p:blipFill>
          <a:blip r:embed="rId3" cstate="print"/>
          <a:stretch>
            <a:fillRect/>
          </a:stretch>
        </p:blipFill>
        <p:spPr>
          <a:xfrm>
            <a:off x="533400" y="1371600"/>
            <a:ext cx="7620000" cy="5135217"/>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9144000" cy="914400"/>
          </a:xfrm>
        </p:spPr>
        <p:txBody>
          <a:bodyPr>
            <a:normAutofit fontScale="90000"/>
          </a:bodyPr>
          <a:lstStyle/>
          <a:p>
            <a:pPr algn="ctr"/>
            <a:r>
              <a:rPr lang="en-US" sz="3600" dirty="0" smtClean="0"/>
              <a:t>COD Prevalence Among Individuals with past-12 month SUD</a:t>
            </a:r>
            <a:endParaRPr lang="en-US" sz="3600" dirty="0"/>
          </a:p>
        </p:txBody>
      </p:sp>
      <p:sp>
        <p:nvSpPr>
          <p:cNvPr id="8" name="TextBox 7"/>
          <p:cNvSpPr txBox="1"/>
          <p:nvPr/>
        </p:nvSpPr>
        <p:spPr>
          <a:xfrm>
            <a:off x="0" y="6657201"/>
            <a:ext cx="9144000" cy="276999"/>
          </a:xfrm>
          <a:prstGeom prst="rect">
            <a:avLst/>
          </a:prstGeom>
          <a:noFill/>
        </p:spPr>
        <p:txBody>
          <a:bodyPr wrap="square" rtlCol="0">
            <a:spAutoFit/>
          </a:bodyPr>
          <a:lstStyle/>
          <a:p>
            <a:pPr algn="ctr"/>
            <a:r>
              <a:rPr lang="en-US" sz="1200" dirty="0" smtClean="0">
                <a:solidFill>
                  <a:srgbClr val="969696"/>
                </a:solidFill>
              </a:rPr>
              <a:t>Grant et al., 2006; from National  Epidemiologic Survey on Alcohol &amp; Related Conditions </a:t>
            </a:r>
            <a:endParaRPr lang="en-US" sz="1200" dirty="0">
              <a:solidFill>
                <a:srgbClr val="969696"/>
              </a:solidFill>
            </a:endParaRPr>
          </a:p>
        </p:txBody>
      </p:sp>
      <p:graphicFrame>
        <p:nvGraphicFramePr>
          <p:cNvPr id="2" name="Chart 1"/>
          <p:cNvGraphicFramePr/>
          <p:nvPr>
            <p:extLst>
              <p:ext uri="{D42A27DB-BD31-4B8C-83A1-F6EECF244321}">
                <p14:modId xmlns:p14="http://schemas.microsoft.com/office/powerpoint/2010/main" val="1495074517"/>
              </p:ext>
            </p:extLst>
          </p:nvPr>
        </p:nvGraphicFramePr>
        <p:xfrm>
          <a:off x="228600" y="1295400"/>
          <a:ext cx="4191000" cy="647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328530299"/>
              </p:ext>
            </p:extLst>
          </p:nvPr>
        </p:nvGraphicFramePr>
        <p:xfrm>
          <a:off x="4648200" y="1295400"/>
          <a:ext cx="4191000" cy="6477000"/>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1066800" y="1143000"/>
            <a:ext cx="7620000" cy="369332"/>
            <a:chOff x="1066800" y="1143000"/>
            <a:chExt cx="7620000" cy="369332"/>
          </a:xfrm>
        </p:grpSpPr>
        <p:sp>
          <p:nvSpPr>
            <p:cNvPr id="3" name="Rectangle 2"/>
            <p:cNvSpPr/>
            <p:nvPr/>
          </p:nvSpPr>
          <p:spPr>
            <a:xfrm>
              <a:off x="1066800" y="1213366"/>
              <a:ext cx="250183"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76800" y="1213366"/>
              <a:ext cx="250183" cy="2286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16983" y="1143000"/>
              <a:ext cx="7369817" cy="369332"/>
            </a:xfrm>
            <a:prstGeom prst="rect">
              <a:avLst/>
            </a:prstGeom>
            <a:noFill/>
          </p:spPr>
          <p:txBody>
            <a:bodyPr wrap="square" rtlCol="0">
              <a:spAutoFit/>
            </a:bodyPr>
            <a:lstStyle/>
            <a:p>
              <a:r>
                <a:rPr lang="en-US" dirty="0" smtClean="0"/>
                <a:t>Any Substance Use Disorder               Any Substance Dependence</a:t>
              </a:r>
              <a:endParaRPr lang="en-US" dirty="0"/>
            </a:p>
          </p:txBody>
        </p:sp>
      </p:grpSp>
      <p:sp>
        <p:nvSpPr>
          <p:cNvPr id="11" name="TextBox 10"/>
          <p:cNvSpPr txBox="1"/>
          <p:nvPr/>
        </p:nvSpPr>
        <p:spPr>
          <a:xfrm>
            <a:off x="0" y="7086600"/>
            <a:ext cx="9144000" cy="276999"/>
          </a:xfrm>
          <a:prstGeom prst="rect">
            <a:avLst/>
          </a:prstGeom>
          <a:noFill/>
        </p:spPr>
        <p:txBody>
          <a:bodyPr wrap="square" rtlCol="0">
            <a:spAutoFit/>
          </a:bodyPr>
          <a:lstStyle/>
          <a:p>
            <a:pPr algn="ctr"/>
            <a:r>
              <a:rPr lang="en-US" sz="1200" dirty="0" smtClean="0">
                <a:solidFill>
                  <a:srgbClr val="969696"/>
                </a:solidFill>
              </a:rPr>
              <a:t>Grant et al., 2006; from National  Epidemiologic Survey on Alcohol &amp; Related Conditions </a:t>
            </a:r>
            <a:endParaRPr lang="en-US" sz="1200" dirty="0">
              <a:solidFill>
                <a:srgbClr val="969696"/>
              </a:solidFill>
            </a:endParaRPr>
          </a:p>
        </p:txBody>
      </p:sp>
    </p:spTree>
    <p:extLst>
      <p:ext uri="{BB962C8B-B14F-4D97-AF65-F5344CB8AC3E}">
        <p14:creationId xmlns:p14="http://schemas.microsoft.com/office/powerpoint/2010/main" val="27907153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56587792"/>
              </p:ext>
            </p:extLst>
          </p:nvPr>
        </p:nvGraphicFramePr>
        <p:xfrm>
          <a:off x="0" y="16764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7788171F-0371-4203-B571-0DF8D4C95654}" type="slidenum">
              <a:rPr lang="en-GB" smtClean="0">
                <a:solidFill>
                  <a:srgbClr val="FFFFFF"/>
                </a:solidFill>
              </a:rPr>
              <a:pPr>
                <a:defRPr/>
              </a:pPr>
              <a:t>8</a:t>
            </a:fld>
            <a:endParaRPr lang="en-GB">
              <a:solidFill>
                <a:srgbClr val="FFFFFF"/>
              </a:solidFill>
            </a:endParaRPr>
          </a:p>
        </p:txBody>
      </p:sp>
      <p:sp>
        <p:nvSpPr>
          <p:cNvPr id="4" name="Title 3"/>
          <p:cNvSpPr>
            <a:spLocks noGrp="1"/>
          </p:cNvSpPr>
          <p:nvPr>
            <p:ph type="title"/>
          </p:nvPr>
        </p:nvSpPr>
        <p:spPr>
          <a:xfrm>
            <a:off x="0" y="152400"/>
            <a:ext cx="9144000" cy="1143000"/>
          </a:xfrm>
        </p:spPr>
        <p:txBody>
          <a:bodyPr>
            <a:noAutofit/>
          </a:bodyPr>
          <a:lstStyle/>
          <a:p>
            <a:pPr algn="ctr"/>
            <a:r>
              <a:rPr lang="en-US" sz="3200" dirty="0" smtClean="0"/>
              <a:t>Most People with a Mental Health Disorder Also Have a Medical Condition</a:t>
            </a:r>
            <a:endParaRPr lang="en-US" sz="3200" dirty="0"/>
          </a:p>
        </p:txBody>
      </p:sp>
      <p:sp>
        <p:nvSpPr>
          <p:cNvPr id="6" name="TextBox 5"/>
          <p:cNvSpPr txBox="1"/>
          <p:nvPr/>
        </p:nvSpPr>
        <p:spPr>
          <a:xfrm>
            <a:off x="1676400" y="2819400"/>
            <a:ext cx="1295400" cy="1754326"/>
          </a:xfrm>
          <a:prstGeom prst="rect">
            <a:avLst/>
          </a:prstGeom>
          <a:noFill/>
        </p:spPr>
        <p:txBody>
          <a:bodyPr wrap="square" rtlCol="0">
            <a:spAutoFit/>
          </a:bodyPr>
          <a:lstStyle/>
          <a:p>
            <a:pPr lvl="0" algn="ctr"/>
            <a:r>
              <a:rPr lang="en-US" sz="2000" dirty="0" smtClean="0">
                <a:effectLst>
                  <a:outerShdw blurRad="38100" dist="38100" dir="2700000" algn="tl">
                    <a:srgbClr val="000000">
                      <a:alpha val="43137"/>
                    </a:srgbClr>
                  </a:outerShdw>
                </a:effectLst>
              </a:rPr>
              <a:t>People w/ MH Disorder </a:t>
            </a:r>
          </a:p>
          <a:p>
            <a:pPr lvl="0" algn="ctr"/>
            <a:r>
              <a:rPr lang="en-US" sz="1400" dirty="0" smtClean="0">
                <a:effectLst>
                  <a:outerShdw blurRad="38100" dist="38100" dir="2700000" algn="tl">
                    <a:srgbClr val="000000">
                      <a:alpha val="43137"/>
                    </a:srgbClr>
                  </a:outerShdw>
                </a:effectLst>
              </a:rPr>
              <a:t>(25% of adults)</a:t>
            </a:r>
          </a:p>
          <a:p>
            <a:pPr algn="ctr"/>
            <a:endParaRPr lang="en-US" sz="2000" dirty="0">
              <a:effectLst>
                <a:outerShdw blurRad="38100" dist="38100" dir="2700000" algn="tl">
                  <a:srgbClr val="000000">
                    <a:alpha val="43137"/>
                  </a:srgbClr>
                </a:outerShdw>
              </a:effectLst>
            </a:endParaRPr>
          </a:p>
        </p:txBody>
      </p:sp>
      <p:sp>
        <p:nvSpPr>
          <p:cNvPr id="7" name="TextBox 6"/>
          <p:cNvSpPr txBox="1"/>
          <p:nvPr/>
        </p:nvSpPr>
        <p:spPr>
          <a:xfrm>
            <a:off x="5715000" y="3200400"/>
            <a:ext cx="2133600" cy="1569660"/>
          </a:xfrm>
          <a:prstGeom prst="rect">
            <a:avLst/>
          </a:prstGeom>
          <a:noFill/>
        </p:spPr>
        <p:txBody>
          <a:bodyPr wrap="square" rtlCol="0">
            <a:spAutoFit/>
          </a:bodyPr>
          <a:lstStyle/>
          <a:p>
            <a:pPr lvl="0" algn="ctr"/>
            <a:r>
              <a:rPr lang="en-US" sz="2000" dirty="0" smtClean="0">
                <a:effectLst>
                  <a:outerShdw blurRad="38100" dist="38100" dir="2700000" algn="tl">
                    <a:srgbClr val="000000">
                      <a:alpha val="43137"/>
                    </a:srgbClr>
                  </a:outerShdw>
                </a:effectLst>
              </a:rPr>
              <a:t>People w/ Medical Conditions</a:t>
            </a:r>
          </a:p>
          <a:p>
            <a:pPr lvl="0" algn="ctr"/>
            <a:r>
              <a:rPr lang="en-US" sz="1600" dirty="0" smtClean="0">
                <a:effectLst>
                  <a:outerShdw blurRad="38100" dist="38100" dir="2700000" algn="tl">
                    <a:srgbClr val="000000">
                      <a:alpha val="43137"/>
                    </a:srgbClr>
                  </a:outerShdw>
                </a:effectLst>
              </a:rPr>
              <a:t>(58% of adults)</a:t>
            </a:r>
          </a:p>
          <a:p>
            <a:pPr algn="ctr"/>
            <a:endParaRPr lang="en-US" sz="2000" dirty="0">
              <a:effectLst>
                <a:outerShdw blurRad="38100" dist="38100" dir="2700000" algn="tl">
                  <a:srgbClr val="000000">
                    <a:alpha val="43137"/>
                  </a:srgbClr>
                </a:outerShdw>
              </a:effectLst>
            </a:endParaRPr>
          </a:p>
        </p:txBody>
      </p:sp>
      <p:sp>
        <p:nvSpPr>
          <p:cNvPr id="8" name="Line Callout 1 7"/>
          <p:cNvSpPr/>
          <p:nvPr/>
        </p:nvSpPr>
        <p:spPr>
          <a:xfrm>
            <a:off x="0" y="4648200"/>
            <a:ext cx="2057400" cy="1447800"/>
          </a:xfrm>
          <a:prstGeom prst="borderCallout1">
            <a:avLst>
              <a:gd name="adj1" fmla="val 58415"/>
              <a:gd name="adj2" fmla="val 101327"/>
              <a:gd name="adj3" fmla="val -43332"/>
              <a:gd name="adj4" fmla="val 207411"/>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effectLst>
                  <a:outerShdw blurRad="38100" dist="38100" dir="2700000" algn="tl">
                    <a:srgbClr val="000000">
                      <a:alpha val="43137"/>
                    </a:srgbClr>
                  </a:outerShdw>
                </a:effectLst>
              </a:rPr>
              <a:t>68% of adults with MH dx also have a medical condition</a:t>
            </a:r>
            <a:endParaRPr lang="en-US" sz="2000" dirty="0">
              <a:effectLst>
                <a:outerShdw blurRad="38100" dist="38100" dir="2700000" algn="tl">
                  <a:srgbClr val="000000">
                    <a:alpha val="43137"/>
                  </a:srgbClr>
                </a:outerShdw>
              </a:effectLst>
            </a:endParaRPr>
          </a:p>
        </p:txBody>
      </p:sp>
      <p:sp>
        <p:nvSpPr>
          <p:cNvPr id="9" name="Line Callout 1 8"/>
          <p:cNvSpPr/>
          <p:nvPr/>
        </p:nvSpPr>
        <p:spPr>
          <a:xfrm>
            <a:off x="7162800" y="4648200"/>
            <a:ext cx="2057400" cy="1600200"/>
          </a:xfrm>
          <a:prstGeom prst="borderCallout1">
            <a:avLst>
              <a:gd name="adj1" fmla="val 49613"/>
              <a:gd name="adj2" fmla="val -3111"/>
              <a:gd name="adj3" fmla="val -40030"/>
              <a:gd name="adj4" fmla="val -10900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29% of adults with a medical condition also have a MH disorder</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014728"/>
            <a:ext cx="8229600" cy="4690872"/>
          </a:xfrm>
        </p:spPr>
        <p:txBody>
          <a:bodyPr>
            <a:normAutofit/>
          </a:bodyPr>
          <a:lstStyle/>
          <a:p>
            <a:r>
              <a:rPr lang="en-US" sz="3400" dirty="0" smtClean="0"/>
              <a:t>Pathways/causes are complex and multi-directional</a:t>
            </a:r>
          </a:p>
          <a:p>
            <a:pPr lvl="1"/>
            <a:r>
              <a:rPr lang="en-US" sz="2600" dirty="0" smtClean="0"/>
              <a:t>Substance use can cause symptoms similar to mental health disorders</a:t>
            </a:r>
          </a:p>
          <a:p>
            <a:pPr lvl="1"/>
            <a:r>
              <a:rPr lang="en-US" sz="2600" dirty="0" smtClean="0"/>
              <a:t>Mental health disorders can lead to substance use</a:t>
            </a:r>
          </a:p>
          <a:p>
            <a:pPr lvl="1"/>
            <a:r>
              <a:rPr lang="en-US" sz="2600" dirty="0" smtClean="0"/>
              <a:t>Medical disorders can lead to MH &amp; SU disorders (and vice versa)</a:t>
            </a:r>
          </a:p>
          <a:p>
            <a:pPr lvl="1"/>
            <a:r>
              <a:rPr lang="en-US" sz="2600" dirty="0" smtClean="0"/>
              <a:t>Having one type of disorder is a risk factor for developing another</a:t>
            </a:r>
          </a:p>
          <a:p>
            <a:endParaRPr lang="en-US" dirty="0"/>
          </a:p>
        </p:txBody>
      </p:sp>
      <p:sp>
        <p:nvSpPr>
          <p:cNvPr id="3" name="Slide Number Placeholder 2"/>
          <p:cNvSpPr>
            <a:spLocks noGrp="1"/>
          </p:cNvSpPr>
          <p:nvPr>
            <p:ph type="sldNum" sz="quarter" idx="12"/>
          </p:nvPr>
        </p:nvSpPr>
        <p:spPr/>
        <p:txBody>
          <a:bodyPr/>
          <a:lstStyle/>
          <a:p>
            <a:pPr>
              <a:defRPr/>
            </a:pPr>
            <a:fld id="{7788171F-0371-4203-B571-0DF8D4C95654}" type="slidenum">
              <a:rPr lang="en-GB" smtClean="0">
                <a:solidFill>
                  <a:srgbClr val="FFFFFF"/>
                </a:solidFill>
              </a:rPr>
              <a:pPr>
                <a:defRPr/>
              </a:pPr>
              <a:t>9</a:t>
            </a:fld>
            <a:endParaRPr lang="en-GB">
              <a:solidFill>
                <a:srgbClr val="FFFFFF"/>
              </a:solidFill>
            </a:endParaRPr>
          </a:p>
        </p:txBody>
      </p:sp>
      <p:sp>
        <p:nvSpPr>
          <p:cNvPr id="4" name="Title 3"/>
          <p:cNvSpPr>
            <a:spLocks noGrp="1"/>
          </p:cNvSpPr>
          <p:nvPr>
            <p:ph type="title"/>
          </p:nvPr>
        </p:nvSpPr>
        <p:spPr>
          <a:xfrm>
            <a:off x="457200" y="152400"/>
            <a:ext cx="8229600" cy="1143000"/>
          </a:xfrm>
        </p:spPr>
        <p:txBody>
          <a:bodyPr>
            <a:normAutofit fontScale="90000"/>
          </a:bodyPr>
          <a:lstStyle/>
          <a:p>
            <a:r>
              <a:rPr lang="en-US" dirty="0" smtClean="0"/>
              <a:t>Mental Health, Substance Use, and Physical Health are Interconnected</a:t>
            </a:r>
            <a:endParaRPr lang="en-US" dirty="0"/>
          </a:p>
        </p:txBody>
      </p:sp>
      <p:sp>
        <p:nvSpPr>
          <p:cNvPr id="6" name="Text Box 4"/>
          <p:cNvSpPr txBox="1">
            <a:spLocks noChangeArrowheads="1"/>
          </p:cNvSpPr>
          <p:nvPr/>
        </p:nvSpPr>
        <p:spPr bwMode="gray">
          <a:xfrm>
            <a:off x="0" y="6704112"/>
            <a:ext cx="7239000" cy="153888"/>
          </a:xfrm>
          <a:prstGeom prst="rect">
            <a:avLst/>
          </a:prstGeom>
          <a:noFill/>
          <a:ln w="9525" algn="ctr">
            <a:noFill/>
            <a:miter lim="800000"/>
            <a:headEnd/>
            <a:tailEnd/>
          </a:ln>
        </p:spPr>
        <p:txBody>
          <a:bodyPr wrap="square" lIns="0" tIns="0" rIns="0" bIns="0">
            <a:spAutoFit/>
          </a:bodyPr>
          <a:lstStyle/>
          <a:p>
            <a:pPr eaLnBrk="0" fontAlgn="auto" hangingPunct="0">
              <a:spcBef>
                <a:spcPts val="0"/>
              </a:spcBef>
              <a:spcAft>
                <a:spcPts val="0"/>
              </a:spcAft>
              <a:defRPr/>
            </a:pPr>
            <a:r>
              <a:rPr lang="en-US" sz="1000" dirty="0" err="1" smtClean="0"/>
              <a:t>Druss</a:t>
            </a:r>
            <a:r>
              <a:rPr lang="en-US" sz="1000" dirty="0" smtClean="0"/>
              <a:t>, B.G., and Walker, E.R. (February 2011)</a:t>
            </a:r>
            <a:endParaRPr lang="en-US" sz="1000" kern="0" dirty="0">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9162</TotalTime>
  <Words>4026</Words>
  <Application>Microsoft Office PowerPoint</Application>
  <PresentationFormat>On-screen Show (4:3)</PresentationFormat>
  <Paragraphs>713</Paragraphs>
  <Slides>59</Slides>
  <Notes>30</Notes>
  <HiddenSlides>2</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62" baseType="lpstr">
      <vt:lpstr>Concourse</vt:lpstr>
      <vt:lpstr>Office Theme</vt:lpstr>
      <vt:lpstr>Bitmap Image</vt:lpstr>
      <vt:lpstr> A Clinical Look at Co-occurring Mental Health, Substance Use, and Physical Health Disorders</vt:lpstr>
      <vt:lpstr>What we’ll cover</vt:lpstr>
      <vt:lpstr>PowerPoint Presentation</vt:lpstr>
      <vt:lpstr>Co-Occurring Disorders and your Clients</vt:lpstr>
      <vt:lpstr>Co-Occurring Disorders Are Common</vt:lpstr>
      <vt:lpstr>PowerPoint Presentation</vt:lpstr>
      <vt:lpstr>COD Prevalence Among Individuals with past-12 month SUD</vt:lpstr>
      <vt:lpstr>Most People with a Mental Health Disorder Also Have a Medical Condition</vt:lpstr>
      <vt:lpstr>Mental Health, Substance Use, and Physical Health are Interconnected</vt:lpstr>
      <vt:lpstr>Mental Health, Substance Use, and Physical Health are Interconnected</vt:lpstr>
      <vt:lpstr>The Challenge of CODs</vt:lpstr>
      <vt:lpstr> Adverse Effects of Co-Occurring Disorders</vt:lpstr>
      <vt:lpstr>Consequences of MH Disorders</vt:lpstr>
      <vt:lpstr>Why Is Integration Important?</vt:lpstr>
      <vt:lpstr>Why focus on COD?</vt:lpstr>
      <vt:lpstr>The Science of Addiction</vt:lpstr>
      <vt:lpstr>PowerPoint Presentation</vt:lpstr>
      <vt:lpstr>Pathway for Understanding Addictive Effects of Drugs on the Brain &amp; Behavior</vt:lpstr>
      <vt:lpstr>PowerPoint Presentation</vt:lpstr>
      <vt:lpstr>Dopamine and the Brain</vt:lpstr>
      <vt:lpstr>PowerPoint Presentation</vt:lpstr>
      <vt:lpstr>Methamphetamine and Dopamine</vt:lpstr>
      <vt:lpstr>Drugs Also Bring Reward (via Dopamine)</vt:lpstr>
      <vt:lpstr>PowerPoint Presentation</vt:lpstr>
      <vt:lpstr>BRAIN CHANGES appear prominently in PET scans of current and past drug users   Drug users have far less dopamine activity (right), as is indicated by the depletion (dark red shows disruption), compared to the controls (left)  Studies show that this difference contributes to dependence and a diseased brain </vt:lpstr>
      <vt:lpstr>PowerPoint Presentation</vt:lpstr>
      <vt:lpstr>PowerPoint Presentation</vt:lpstr>
      <vt:lpstr>Cognitive Effects of Chronic Substance Use</vt:lpstr>
      <vt:lpstr>PowerPoint Presentation</vt:lpstr>
      <vt:lpstr>PowerPoint Presentation</vt:lpstr>
      <vt:lpstr>PowerPoint Presentation</vt:lpstr>
      <vt:lpstr>Memory Difference between Stimulant and Comparison Groups</vt:lpstr>
      <vt:lpstr>What does this mean for the clients that you work with?</vt:lpstr>
      <vt:lpstr>Strategies for Cognitive Impairment</vt:lpstr>
      <vt:lpstr>PowerPoint Presentation</vt:lpstr>
      <vt:lpstr>Strategies for Cognitive Impairments</vt:lpstr>
      <vt:lpstr>Chronic Medical Conditions and Behavioral Health</vt:lpstr>
      <vt:lpstr>PowerPoint Presentation</vt:lpstr>
      <vt:lpstr>Disease Burden Mostly Due to Preventable Causes</vt:lpstr>
      <vt:lpstr>Chronic Medical Conditions that commonly co-occur with Behavioral Health</vt:lpstr>
      <vt:lpstr>Diabetes</vt:lpstr>
      <vt:lpstr>Type 2 Diabetes Overview</vt:lpstr>
      <vt:lpstr>Sign &amp; Symptoms</vt:lpstr>
      <vt:lpstr>Type 2 Diabetes</vt:lpstr>
      <vt:lpstr>Type 2 Diabetes &amp; Your Clients</vt:lpstr>
      <vt:lpstr>Hypertension</vt:lpstr>
      <vt:lpstr>Hypertension: Clinical Description</vt:lpstr>
      <vt:lpstr>Consequences of  Hypertension (HTN)</vt:lpstr>
      <vt:lpstr>Blood Pressure Link to SUD</vt:lpstr>
      <vt:lpstr>Starting the Conversation</vt:lpstr>
      <vt:lpstr>Now What Do I Do?</vt:lpstr>
      <vt:lpstr>PowerPoint Presentation</vt:lpstr>
      <vt:lpstr>PowerPoint Presentation</vt:lpstr>
      <vt:lpstr>PowerPoint Presentation</vt:lpstr>
      <vt:lpstr>Behavioral Intersections &amp; Interventions</vt:lpstr>
      <vt:lpstr>BEHAVIORAL HEALTH UTILIZATION </vt:lpstr>
      <vt:lpstr>BEHAVIORAL HEALTH UTILIZATION </vt:lpstr>
      <vt:lpstr>PowerPoint Presentation</vt:lpstr>
      <vt:lpstr>Thank You!!</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An Introduction</dc:title>
  <dc:creator>joychud</dc:creator>
  <cp:lastModifiedBy>Tom Freese</cp:lastModifiedBy>
  <cp:revision>275</cp:revision>
  <cp:lastPrinted>2015-03-18T21:26:39Z</cp:lastPrinted>
  <dcterms:created xsi:type="dcterms:W3CDTF">2013-01-31T22:34:53Z</dcterms:created>
  <dcterms:modified xsi:type="dcterms:W3CDTF">2015-09-30T00:45:02Z</dcterms:modified>
</cp:coreProperties>
</file>